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4"/>
    <p:sldMasterId id="2147483881" r:id="rId5"/>
  </p:sldMasterIdLst>
  <p:notesMasterIdLst>
    <p:notesMasterId r:id="rId35"/>
  </p:notesMasterIdLst>
  <p:sldIdLst>
    <p:sldId id="2147470093" r:id="rId6"/>
    <p:sldId id="2147470094" r:id="rId7"/>
    <p:sldId id="2141412483" r:id="rId8"/>
    <p:sldId id="2147470087" r:id="rId9"/>
    <p:sldId id="2147470088" r:id="rId10"/>
    <p:sldId id="2141412329" r:id="rId11"/>
    <p:sldId id="2147470084" r:id="rId12"/>
    <p:sldId id="2141412490" r:id="rId13"/>
    <p:sldId id="2141412333" r:id="rId14"/>
    <p:sldId id="277" r:id="rId15"/>
    <p:sldId id="2141412331" r:id="rId16"/>
    <p:sldId id="2141412336" r:id="rId17"/>
    <p:sldId id="2141412350" r:id="rId18"/>
    <p:sldId id="2147470095" r:id="rId19"/>
    <p:sldId id="2147470085" r:id="rId20"/>
    <p:sldId id="2141412498" r:id="rId21"/>
    <p:sldId id="2141412497" r:id="rId22"/>
    <p:sldId id="2141412003" r:id="rId23"/>
    <p:sldId id="2141412277" r:id="rId24"/>
    <p:sldId id="2141412000" r:id="rId25"/>
    <p:sldId id="2141412002" r:id="rId26"/>
    <p:sldId id="2141412013" r:id="rId27"/>
    <p:sldId id="2141412009" r:id="rId28"/>
    <p:sldId id="2141412274" r:id="rId29"/>
    <p:sldId id="2141412275" r:id="rId30"/>
    <p:sldId id="2141412167" r:id="rId31"/>
    <p:sldId id="2141412005" r:id="rId32"/>
    <p:sldId id="2147470089" r:id="rId33"/>
    <p:sldId id="2141412491"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21BE1D-58A9-E4D7-4BBD-D9895FA7A344}" name="Samantha Vasquez" initials="SV" userId="S::svasquez@guidehouse.com::e1a1f249-1d04-4874-b2b1-a0744a89ea31" providerId="AD"/>
  <p188:author id="{25AD85A4-4D77-D847-762B-EED58FA82DBA}" name="Caitlin Segraves" initials="CS" userId="S::cward@guidehouse.com::857439cb-0e2f-4658-b267-1091231045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6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107" d="100"/>
          <a:sy n="107" d="100"/>
        </p:scale>
        <p:origin x="738" y="90"/>
      </p:cViewPr>
      <p:guideLst/>
    </p:cSldViewPr>
  </p:slideViewPr>
  <p:notesTextViewPr>
    <p:cViewPr>
      <p:scale>
        <a:sx n="3" d="2"/>
        <a:sy n="3" d="2"/>
      </p:scale>
      <p:origin x="0" y="0"/>
    </p:cViewPr>
  </p:notesTextViewPr>
  <p:sorterViewPr>
    <p:cViewPr>
      <p:scale>
        <a:sx n="74" d="100"/>
        <a:sy n="74" d="100"/>
      </p:scale>
      <p:origin x="0" y="-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30C35-1CB2-4E59-AF3F-8FBACB982766}" type="doc">
      <dgm:prSet loTypeId="urn:microsoft.com/office/officeart/2005/8/layout/vList3" loCatId="list" qsTypeId="urn:microsoft.com/office/officeart/2005/8/quickstyle/simple1" qsCatId="simple" csTypeId="urn:microsoft.com/office/officeart/2005/8/colors/accent0_2" csCatId="mainScheme" phldr="1"/>
      <dgm:spPr/>
    </dgm:pt>
    <dgm:pt modelId="{6E2A2281-C4C7-4558-A01B-E24C1504C934}">
      <dgm:prSet phldrT="[Text]"/>
      <dgm:spPr>
        <a:solidFill>
          <a:srgbClr val="0D81C8"/>
        </a:solidFill>
        <a:ln>
          <a:noFill/>
        </a:ln>
      </dgm:spPr>
      <dgm:t>
        <a:bodyPr/>
        <a:lstStyle/>
        <a:p>
          <a:pPr algn="l"/>
          <a:r>
            <a:rPr lang="en-US" b="1">
              <a:solidFill>
                <a:schemeClr val="bg1"/>
              </a:solidFill>
              <a:latin typeface="Franklin Gothic Book" panose="020B0503020102020204" pitchFamily="34" charset="0"/>
            </a:rPr>
            <a:t>#1 De-Escalation Training </a:t>
          </a:r>
          <a:endParaRPr lang="en-US">
            <a:solidFill>
              <a:schemeClr val="bg1"/>
            </a:solidFill>
            <a:latin typeface="Franklin Gothic Book" panose="020B0503020102020204" pitchFamily="34" charset="0"/>
          </a:endParaRPr>
        </a:p>
      </dgm:t>
    </dgm:pt>
    <dgm:pt modelId="{F0B3F26E-C50F-47C9-B0A5-CA4E3957B83C}" type="parTrans" cxnId="{36C2DBE9-2C45-4264-B30E-709910DDC418}">
      <dgm:prSet/>
      <dgm:spPr/>
      <dgm:t>
        <a:bodyPr/>
        <a:lstStyle/>
        <a:p>
          <a:endParaRPr lang="en-US"/>
        </a:p>
      </dgm:t>
    </dgm:pt>
    <dgm:pt modelId="{AB4CAE7F-C557-4003-971D-92E14DD4909C}" type="sibTrans" cxnId="{36C2DBE9-2C45-4264-B30E-709910DDC418}">
      <dgm:prSet/>
      <dgm:spPr/>
      <dgm:t>
        <a:bodyPr/>
        <a:lstStyle/>
        <a:p>
          <a:endParaRPr lang="en-US"/>
        </a:p>
      </dgm:t>
    </dgm:pt>
    <dgm:pt modelId="{24F9A133-5653-49B9-A28D-B0587E7A55CB}">
      <dgm:prSet phldrT="[Text]"/>
      <dgm:spPr>
        <a:solidFill>
          <a:srgbClr val="0D81C8"/>
        </a:solidFill>
        <a:ln>
          <a:noFill/>
        </a:ln>
      </dgm:spPr>
      <dgm:t>
        <a:bodyPr/>
        <a:lstStyle/>
        <a:p>
          <a:pPr algn="l"/>
          <a:r>
            <a:rPr lang="en-US" b="1">
              <a:solidFill>
                <a:schemeClr val="bg1"/>
              </a:solidFill>
              <a:latin typeface="Franklin Gothic Book" panose="020B0503020102020204" pitchFamily="34" charset="0"/>
            </a:rPr>
            <a:t>#2 Video/Audio Surveillance</a:t>
          </a:r>
          <a:endParaRPr lang="en-US">
            <a:solidFill>
              <a:schemeClr val="bg1"/>
            </a:solidFill>
            <a:latin typeface="Franklin Gothic Book" panose="020B0503020102020204" pitchFamily="34" charset="0"/>
          </a:endParaRPr>
        </a:p>
      </dgm:t>
    </dgm:pt>
    <dgm:pt modelId="{E5F75250-D87B-49FF-B2F3-FD58598D2662}" type="parTrans" cxnId="{92C4AAD5-38BF-44BE-8D01-9B86D3E61B9F}">
      <dgm:prSet/>
      <dgm:spPr/>
      <dgm:t>
        <a:bodyPr/>
        <a:lstStyle/>
        <a:p>
          <a:endParaRPr lang="en-US"/>
        </a:p>
      </dgm:t>
    </dgm:pt>
    <dgm:pt modelId="{2AD73DE7-24F0-41AA-99E6-4DD16E23A1C8}" type="sibTrans" cxnId="{92C4AAD5-38BF-44BE-8D01-9B86D3E61B9F}">
      <dgm:prSet/>
      <dgm:spPr/>
      <dgm:t>
        <a:bodyPr/>
        <a:lstStyle/>
        <a:p>
          <a:endParaRPr lang="en-US"/>
        </a:p>
      </dgm:t>
    </dgm:pt>
    <dgm:pt modelId="{36916308-64EE-4993-B0AF-D47297B119FC}">
      <dgm:prSet phldrT="[Text]"/>
      <dgm:spPr>
        <a:solidFill>
          <a:srgbClr val="0D81C8"/>
        </a:solidFill>
        <a:ln>
          <a:noFill/>
        </a:ln>
      </dgm:spPr>
      <dgm:t>
        <a:bodyPr/>
        <a:lstStyle/>
        <a:p>
          <a:pPr algn="l"/>
          <a:r>
            <a:rPr lang="en-US" b="1">
              <a:solidFill>
                <a:schemeClr val="bg1"/>
              </a:solidFill>
              <a:latin typeface="Franklin Gothic Book" panose="020B0503020102020204" pitchFamily="34" charset="0"/>
            </a:rPr>
            <a:t>#3 Operating Policies and Procedures </a:t>
          </a:r>
          <a:endParaRPr lang="en-US">
            <a:solidFill>
              <a:schemeClr val="bg1"/>
            </a:solidFill>
            <a:latin typeface="Franklin Gothic Book" panose="020B0503020102020204" pitchFamily="34" charset="0"/>
          </a:endParaRPr>
        </a:p>
      </dgm:t>
    </dgm:pt>
    <dgm:pt modelId="{A2C145D8-2B8B-4C54-BA03-9AD56C88CEB9}" type="parTrans" cxnId="{1FA98139-3309-488C-955D-81BEC0948E3D}">
      <dgm:prSet/>
      <dgm:spPr/>
      <dgm:t>
        <a:bodyPr/>
        <a:lstStyle/>
        <a:p>
          <a:endParaRPr lang="en-US"/>
        </a:p>
      </dgm:t>
    </dgm:pt>
    <dgm:pt modelId="{DC50424B-241C-42FD-802C-4EDCAA371EA5}" type="sibTrans" cxnId="{1FA98139-3309-488C-955D-81BEC0948E3D}">
      <dgm:prSet/>
      <dgm:spPr/>
      <dgm:t>
        <a:bodyPr/>
        <a:lstStyle/>
        <a:p>
          <a:endParaRPr lang="en-US"/>
        </a:p>
      </dgm:t>
    </dgm:pt>
    <dgm:pt modelId="{0A65678B-C65D-40B4-81CB-9D205676F6BB}">
      <dgm:prSet phldrT="[Text]"/>
      <dgm:spPr>
        <a:solidFill>
          <a:srgbClr val="0D81C8"/>
        </a:solidFill>
        <a:ln>
          <a:noFill/>
        </a:ln>
      </dgm:spPr>
      <dgm:t>
        <a:bodyPr/>
        <a:lstStyle/>
        <a:p>
          <a:pPr algn="l"/>
          <a:r>
            <a:rPr lang="en-US" b="1">
              <a:solidFill>
                <a:schemeClr val="bg1"/>
              </a:solidFill>
              <a:latin typeface="Franklin Gothic Book" panose="020B0503020102020204" pitchFamily="34" charset="0"/>
            </a:rPr>
            <a:t>#4 Signage Informing Riders of Surveillance/Penalties </a:t>
          </a:r>
          <a:endParaRPr lang="en-US">
            <a:solidFill>
              <a:schemeClr val="bg1"/>
            </a:solidFill>
            <a:latin typeface="Franklin Gothic Book" panose="020B0503020102020204" pitchFamily="34" charset="0"/>
          </a:endParaRPr>
        </a:p>
      </dgm:t>
    </dgm:pt>
    <dgm:pt modelId="{30E2BA3E-0126-4F1F-9C00-46DF7C89326B}" type="parTrans" cxnId="{BCB81876-31DD-4A39-99C1-F0F198DA7E4A}">
      <dgm:prSet/>
      <dgm:spPr/>
      <dgm:t>
        <a:bodyPr/>
        <a:lstStyle/>
        <a:p>
          <a:endParaRPr lang="en-US"/>
        </a:p>
      </dgm:t>
    </dgm:pt>
    <dgm:pt modelId="{1439CB5F-D1BE-4EDA-AF23-5A3359C2E06B}" type="sibTrans" cxnId="{BCB81876-31DD-4A39-99C1-F0F198DA7E4A}">
      <dgm:prSet/>
      <dgm:spPr/>
      <dgm:t>
        <a:bodyPr/>
        <a:lstStyle/>
        <a:p>
          <a:endParaRPr lang="en-US"/>
        </a:p>
      </dgm:t>
    </dgm:pt>
    <dgm:pt modelId="{A811CF68-FD0F-453C-AEE7-B7F75868046A}" type="pres">
      <dgm:prSet presAssocID="{57D30C35-1CB2-4E59-AF3F-8FBACB982766}" presName="linearFlow" presStyleCnt="0">
        <dgm:presLayoutVars>
          <dgm:dir/>
          <dgm:resizeHandles val="exact"/>
        </dgm:presLayoutVars>
      </dgm:prSet>
      <dgm:spPr/>
    </dgm:pt>
    <dgm:pt modelId="{45A1C5A9-5777-4B0C-BC5F-E1A8D6499E8A}" type="pres">
      <dgm:prSet presAssocID="{6E2A2281-C4C7-4558-A01B-E24C1504C934}" presName="composite" presStyleCnt="0"/>
      <dgm:spPr/>
    </dgm:pt>
    <dgm:pt modelId="{BF33E72D-6CB7-4BB9-9078-144255449755}" type="pres">
      <dgm:prSet presAssocID="{6E2A2281-C4C7-4558-A01B-E24C1504C934}"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acher with solid fill"/>
        </a:ext>
      </dgm:extLst>
    </dgm:pt>
    <dgm:pt modelId="{E1BC42CC-56ED-45FC-B4FB-3DE19A6B2B4C}" type="pres">
      <dgm:prSet presAssocID="{6E2A2281-C4C7-4558-A01B-E24C1504C934}" presName="txShp" presStyleLbl="node1" presStyleIdx="0" presStyleCnt="4" custLinFactNeighborX="5858" custLinFactNeighborY="1686">
        <dgm:presLayoutVars>
          <dgm:bulletEnabled val="1"/>
        </dgm:presLayoutVars>
      </dgm:prSet>
      <dgm:spPr/>
    </dgm:pt>
    <dgm:pt modelId="{85B7E197-A7D1-42B1-A1B3-56D5BA0C5279}" type="pres">
      <dgm:prSet presAssocID="{AB4CAE7F-C557-4003-971D-92E14DD4909C}" presName="spacing" presStyleCnt="0"/>
      <dgm:spPr/>
    </dgm:pt>
    <dgm:pt modelId="{78CCE7A0-3CB2-4BCF-8ED2-3DDF2869A2F4}" type="pres">
      <dgm:prSet presAssocID="{24F9A133-5653-49B9-A28D-B0587E7A55CB}" presName="composite" presStyleCnt="0"/>
      <dgm:spPr/>
    </dgm:pt>
    <dgm:pt modelId="{8E112334-6D73-4447-A2DB-0B7E70136D3C}" type="pres">
      <dgm:prSet presAssocID="{24F9A133-5653-49B9-A28D-B0587E7A55CB}"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ecurity camera with solid fill"/>
        </a:ext>
      </dgm:extLst>
    </dgm:pt>
    <dgm:pt modelId="{4147E050-71CE-4661-8F25-9528E7853B84}" type="pres">
      <dgm:prSet presAssocID="{24F9A133-5653-49B9-A28D-B0587E7A55CB}" presName="txShp" presStyleLbl="node1" presStyleIdx="1" presStyleCnt="4" custLinFactNeighborX="5533" custLinFactNeighborY="-629">
        <dgm:presLayoutVars>
          <dgm:bulletEnabled val="1"/>
        </dgm:presLayoutVars>
      </dgm:prSet>
      <dgm:spPr/>
    </dgm:pt>
    <dgm:pt modelId="{71623169-0524-4DBF-9C6B-D5FD5B869EC6}" type="pres">
      <dgm:prSet presAssocID="{2AD73DE7-24F0-41AA-99E6-4DD16E23A1C8}" presName="spacing" presStyleCnt="0"/>
      <dgm:spPr/>
    </dgm:pt>
    <dgm:pt modelId="{35CF335A-BD76-427A-B226-37115E15F089}" type="pres">
      <dgm:prSet presAssocID="{36916308-64EE-4993-B0AF-D47297B119FC}" presName="composite" presStyleCnt="0"/>
      <dgm:spPr/>
    </dgm:pt>
    <dgm:pt modelId="{B44E2D08-25A7-4FA3-9F82-E734BC18E904}" type="pres">
      <dgm:prSet presAssocID="{36916308-64EE-4993-B0AF-D47297B119FC}"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with solid fill"/>
        </a:ext>
      </dgm:extLst>
    </dgm:pt>
    <dgm:pt modelId="{B4E3AC12-28DE-4DE3-B033-0B8601747427}" type="pres">
      <dgm:prSet presAssocID="{36916308-64EE-4993-B0AF-D47297B119FC}" presName="txShp" presStyleLbl="node1" presStyleIdx="2" presStyleCnt="4" custLinFactNeighborX="5695" custLinFactNeighborY="-5058">
        <dgm:presLayoutVars>
          <dgm:bulletEnabled val="1"/>
        </dgm:presLayoutVars>
      </dgm:prSet>
      <dgm:spPr/>
    </dgm:pt>
    <dgm:pt modelId="{A3272ED2-288A-43D9-BCF8-4F6642ECE465}" type="pres">
      <dgm:prSet presAssocID="{DC50424B-241C-42FD-802C-4EDCAA371EA5}" presName="spacing" presStyleCnt="0"/>
      <dgm:spPr/>
    </dgm:pt>
    <dgm:pt modelId="{F33AEF19-2315-4CAF-ADF5-FA704D1B5979}" type="pres">
      <dgm:prSet presAssocID="{0A65678B-C65D-40B4-81CB-9D205676F6BB}" presName="composite" presStyleCnt="0"/>
      <dgm:spPr/>
    </dgm:pt>
    <dgm:pt modelId="{86ABA577-CC2F-4B9B-98B7-B54977133476}" type="pres">
      <dgm:prSet presAssocID="{0A65678B-C65D-40B4-81CB-9D205676F6BB}"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ecurity camera outline"/>
        </a:ext>
      </dgm:extLst>
    </dgm:pt>
    <dgm:pt modelId="{64A18840-41C5-493E-8249-0E06E5231522}" type="pres">
      <dgm:prSet presAssocID="{0A65678B-C65D-40B4-81CB-9D205676F6BB}" presName="txShp" presStyleLbl="node1" presStyleIdx="3" presStyleCnt="4" custLinFactNeighborX="5858" custLinFactNeighborY="-3372">
        <dgm:presLayoutVars>
          <dgm:bulletEnabled val="1"/>
        </dgm:presLayoutVars>
      </dgm:prSet>
      <dgm:spPr/>
    </dgm:pt>
  </dgm:ptLst>
  <dgm:cxnLst>
    <dgm:cxn modelId="{1FA98139-3309-488C-955D-81BEC0948E3D}" srcId="{57D30C35-1CB2-4E59-AF3F-8FBACB982766}" destId="{36916308-64EE-4993-B0AF-D47297B119FC}" srcOrd="2" destOrd="0" parTransId="{A2C145D8-2B8B-4C54-BA03-9AD56C88CEB9}" sibTransId="{DC50424B-241C-42FD-802C-4EDCAA371EA5}"/>
    <dgm:cxn modelId="{FCB9295F-A818-4F78-A8D2-164F2B37AC28}" type="presOf" srcId="{6E2A2281-C4C7-4558-A01B-E24C1504C934}" destId="{E1BC42CC-56ED-45FC-B4FB-3DE19A6B2B4C}" srcOrd="0" destOrd="0" presId="urn:microsoft.com/office/officeart/2005/8/layout/vList3"/>
    <dgm:cxn modelId="{E981A652-801E-4C4D-8F7C-ABD916F0BD07}" type="presOf" srcId="{57D30C35-1CB2-4E59-AF3F-8FBACB982766}" destId="{A811CF68-FD0F-453C-AEE7-B7F75868046A}" srcOrd="0" destOrd="0" presId="urn:microsoft.com/office/officeart/2005/8/layout/vList3"/>
    <dgm:cxn modelId="{BCB81876-31DD-4A39-99C1-F0F198DA7E4A}" srcId="{57D30C35-1CB2-4E59-AF3F-8FBACB982766}" destId="{0A65678B-C65D-40B4-81CB-9D205676F6BB}" srcOrd="3" destOrd="0" parTransId="{30E2BA3E-0126-4F1F-9C00-46DF7C89326B}" sibTransId="{1439CB5F-D1BE-4EDA-AF23-5A3359C2E06B}"/>
    <dgm:cxn modelId="{2E977890-4950-4599-991B-3CA3DED798FF}" type="presOf" srcId="{0A65678B-C65D-40B4-81CB-9D205676F6BB}" destId="{64A18840-41C5-493E-8249-0E06E5231522}" srcOrd="0" destOrd="0" presId="urn:microsoft.com/office/officeart/2005/8/layout/vList3"/>
    <dgm:cxn modelId="{04BC2092-AA56-4948-BDED-E2DC821F33C2}" type="presOf" srcId="{24F9A133-5653-49B9-A28D-B0587E7A55CB}" destId="{4147E050-71CE-4661-8F25-9528E7853B84}" srcOrd="0" destOrd="0" presId="urn:microsoft.com/office/officeart/2005/8/layout/vList3"/>
    <dgm:cxn modelId="{CD4B9B92-86F9-4E5B-9B99-06448DA761AD}" type="presOf" srcId="{36916308-64EE-4993-B0AF-D47297B119FC}" destId="{B4E3AC12-28DE-4DE3-B033-0B8601747427}" srcOrd="0" destOrd="0" presId="urn:microsoft.com/office/officeart/2005/8/layout/vList3"/>
    <dgm:cxn modelId="{92C4AAD5-38BF-44BE-8D01-9B86D3E61B9F}" srcId="{57D30C35-1CB2-4E59-AF3F-8FBACB982766}" destId="{24F9A133-5653-49B9-A28D-B0587E7A55CB}" srcOrd="1" destOrd="0" parTransId="{E5F75250-D87B-49FF-B2F3-FD58598D2662}" sibTransId="{2AD73DE7-24F0-41AA-99E6-4DD16E23A1C8}"/>
    <dgm:cxn modelId="{36C2DBE9-2C45-4264-B30E-709910DDC418}" srcId="{57D30C35-1CB2-4E59-AF3F-8FBACB982766}" destId="{6E2A2281-C4C7-4558-A01B-E24C1504C934}" srcOrd="0" destOrd="0" parTransId="{F0B3F26E-C50F-47C9-B0A5-CA4E3957B83C}" sibTransId="{AB4CAE7F-C557-4003-971D-92E14DD4909C}"/>
    <dgm:cxn modelId="{62CDC12B-1B8B-4A4B-8C3E-D3CE37C9DD4A}" type="presParOf" srcId="{A811CF68-FD0F-453C-AEE7-B7F75868046A}" destId="{45A1C5A9-5777-4B0C-BC5F-E1A8D6499E8A}" srcOrd="0" destOrd="0" presId="urn:microsoft.com/office/officeart/2005/8/layout/vList3"/>
    <dgm:cxn modelId="{9726FCDC-13DE-405A-B9D0-7D83776C7ED6}" type="presParOf" srcId="{45A1C5A9-5777-4B0C-BC5F-E1A8D6499E8A}" destId="{BF33E72D-6CB7-4BB9-9078-144255449755}" srcOrd="0" destOrd="0" presId="urn:microsoft.com/office/officeart/2005/8/layout/vList3"/>
    <dgm:cxn modelId="{14B9A5C0-E563-4A8F-AF3F-EC0E8B3DB121}" type="presParOf" srcId="{45A1C5A9-5777-4B0C-BC5F-E1A8D6499E8A}" destId="{E1BC42CC-56ED-45FC-B4FB-3DE19A6B2B4C}" srcOrd="1" destOrd="0" presId="urn:microsoft.com/office/officeart/2005/8/layout/vList3"/>
    <dgm:cxn modelId="{6FDC437F-E7C9-4EF2-8D5D-934DA013641E}" type="presParOf" srcId="{A811CF68-FD0F-453C-AEE7-B7F75868046A}" destId="{85B7E197-A7D1-42B1-A1B3-56D5BA0C5279}" srcOrd="1" destOrd="0" presId="urn:microsoft.com/office/officeart/2005/8/layout/vList3"/>
    <dgm:cxn modelId="{9B6A0892-CA20-41D7-9824-BB49DCB8A19A}" type="presParOf" srcId="{A811CF68-FD0F-453C-AEE7-B7F75868046A}" destId="{78CCE7A0-3CB2-4BCF-8ED2-3DDF2869A2F4}" srcOrd="2" destOrd="0" presId="urn:microsoft.com/office/officeart/2005/8/layout/vList3"/>
    <dgm:cxn modelId="{FAAD513A-C98D-4DB3-8885-C26B9654BA9F}" type="presParOf" srcId="{78CCE7A0-3CB2-4BCF-8ED2-3DDF2869A2F4}" destId="{8E112334-6D73-4447-A2DB-0B7E70136D3C}" srcOrd="0" destOrd="0" presId="urn:microsoft.com/office/officeart/2005/8/layout/vList3"/>
    <dgm:cxn modelId="{77BB516F-21A3-4688-A4FF-0817C8994AB5}" type="presParOf" srcId="{78CCE7A0-3CB2-4BCF-8ED2-3DDF2869A2F4}" destId="{4147E050-71CE-4661-8F25-9528E7853B84}" srcOrd="1" destOrd="0" presId="urn:microsoft.com/office/officeart/2005/8/layout/vList3"/>
    <dgm:cxn modelId="{65C79472-8017-4A90-A6D0-C30003893B2E}" type="presParOf" srcId="{A811CF68-FD0F-453C-AEE7-B7F75868046A}" destId="{71623169-0524-4DBF-9C6B-D5FD5B869EC6}" srcOrd="3" destOrd="0" presId="urn:microsoft.com/office/officeart/2005/8/layout/vList3"/>
    <dgm:cxn modelId="{EAABD7B5-FB4B-492F-B0C0-ABAA17EA5DB0}" type="presParOf" srcId="{A811CF68-FD0F-453C-AEE7-B7F75868046A}" destId="{35CF335A-BD76-427A-B226-37115E15F089}" srcOrd="4" destOrd="0" presId="urn:microsoft.com/office/officeart/2005/8/layout/vList3"/>
    <dgm:cxn modelId="{178B0F65-7E65-4FFC-AC77-6082BFD533F1}" type="presParOf" srcId="{35CF335A-BD76-427A-B226-37115E15F089}" destId="{B44E2D08-25A7-4FA3-9F82-E734BC18E904}" srcOrd="0" destOrd="0" presId="urn:microsoft.com/office/officeart/2005/8/layout/vList3"/>
    <dgm:cxn modelId="{B4B2684A-2042-4DFE-9459-7BDC00E8F48D}" type="presParOf" srcId="{35CF335A-BD76-427A-B226-37115E15F089}" destId="{B4E3AC12-28DE-4DE3-B033-0B8601747427}" srcOrd="1" destOrd="0" presId="urn:microsoft.com/office/officeart/2005/8/layout/vList3"/>
    <dgm:cxn modelId="{38370577-D777-42A0-B489-7C636EE09EA6}" type="presParOf" srcId="{A811CF68-FD0F-453C-AEE7-B7F75868046A}" destId="{A3272ED2-288A-43D9-BCF8-4F6642ECE465}" srcOrd="5" destOrd="0" presId="urn:microsoft.com/office/officeart/2005/8/layout/vList3"/>
    <dgm:cxn modelId="{0286A5B9-D8C5-4370-BB49-285D72833A38}" type="presParOf" srcId="{A811CF68-FD0F-453C-AEE7-B7F75868046A}" destId="{F33AEF19-2315-4CAF-ADF5-FA704D1B5979}" srcOrd="6" destOrd="0" presId="urn:microsoft.com/office/officeart/2005/8/layout/vList3"/>
    <dgm:cxn modelId="{386F2C6D-0096-4CB3-B869-492A4A31A94C}" type="presParOf" srcId="{F33AEF19-2315-4CAF-ADF5-FA704D1B5979}" destId="{86ABA577-CC2F-4B9B-98B7-B54977133476}" srcOrd="0" destOrd="0" presId="urn:microsoft.com/office/officeart/2005/8/layout/vList3"/>
    <dgm:cxn modelId="{CC1AF958-2370-42F8-ADEE-1D55BD7A2208}" type="presParOf" srcId="{F33AEF19-2315-4CAF-ADF5-FA704D1B5979}" destId="{64A18840-41C5-493E-8249-0E06E523152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C42CC-56ED-45FC-B4FB-3DE19A6B2B4C}">
      <dsp:nvSpPr>
        <dsp:cNvPr id="0" name=""/>
        <dsp:cNvSpPr/>
      </dsp:nvSpPr>
      <dsp:spPr>
        <a:xfrm rot="10800000">
          <a:off x="2724827" y="13934"/>
          <a:ext cx="8143870" cy="785933"/>
        </a:xfrm>
        <a:prstGeom prst="homePlate">
          <a:avLst/>
        </a:prstGeom>
        <a:solidFill>
          <a:srgbClr val="0D81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575" tIns="95250" rIns="177800" bIns="9525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solidFill>
              <a:latin typeface="Franklin Gothic Book" panose="020B0503020102020204" pitchFamily="34" charset="0"/>
            </a:rPr>
            <a:t>#1 De-Escalation Training </a:t>
          </a:r>
          <a:endParaRPr lang="en-US" sz="2500" kern="1200">
            <a:solidFill>
              <a:schemeClr val="bg1"/>
            </a:solidFill>
            <a:latin typeface="Franklin Gothic Book" panose="020B0503020102020204" pitchFamily="34" charset="0"/>
          </a:endParaRPr>
        </a:p>
      </dsp:txBody>
      <dsp:txXfrm rot="10800000">
        <a:off x="2921310" y="13934"/>
        <a:ext cx="7947387" cy="785933"/>
      </dsp:txXfrm>
    </dsp:sp>
    <dsp:sp modelId="{BF33E72D-6CB7-4BB9-9078-144255449755}">
      <dsp:nvSpPr>
        <dsp:cNvPr id="0" name=""/>
        <dsp:cNvSpPr/>
      </dsp:nvSpPr>
      <dsp:spPr>
        <a:xfrm>
          <a:off x="1854792" y="683"/>
          <a:ext cx="785933" cy="78593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47E050-71CE-4661-8F25-9528E7853B84}">
      <dsp:nvSpPr>
        <dsp:cNvPr id="0" name=""/>
        <dsp:cNvSpPr/>
      </dsp:nvSpPr>
      <dsp:spPr>
        <a:xfrm rot="10800000">
          <a:off x="2698359" y="978157"/>
          <a:ext cx="8143870" cy="785933"/>
        </a:xfrm>
        <a:prstGeom prst="homePlate">
          <a:avLst/>
        </a:prstGeom>
        <a:solidFill>
          <a:srgbClr val="0D81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575" tIns="95250" rIns="177800" bIns="9525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solidFill>
              <a:latin typeface="Franklin Gothic Book" panose="020B0503020102020204" pitchFamily="34" charset="0"/>
            </a:rPr>
            <a:t>#2 Video/Audio Surveillance</a:t>
          </a:r>
          <a:endParaRPr lang="en-US" sz="2500" kern="1200">
            <a:solidFill>
              <a:schemeClr val="bg1"/>
            </a:solidFill>
            <a:latin typeface="Franklin Gothic Book" panose="020B0503020102020204" pitchFamily="34" charset="0"/>
          </a:endParaRPr>
        </a:p>
      </dsp:txBody>
      <dsp:txXfrm rot="10800000">
        <a:off x="2894842" y="978157"/>
        <a:ext cx="7947387" cy="785933"/>
      </dsp:txXfrm>
    </dsp:sp>
    <dsp:sp modelId="{8E112334-6D73-4447-A2DB-0B7E70136D3C}">
      <dsp:nvSpPr>
        <dsp:cNvPr id="0" name=""/>
        <dsp:cNvSpPr/>
      </dsp:nvSpPr>
      <dsp:spPr>
        <a:xfrm>
          <a:off x="1854792" y="983100"/>
          <a:ext cx="785933" cy="78593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E3AC12-28DE-4DE3-B033-0B8601747427}">
      <dsp:nvSpPr>
        <dsp:cNvPr id="0" name=""/>
        <dsp:cNvSpPr/>
      </dsp:nvSpPr>
      <dsp:spPr>
        <a:xfrm rot="10800000">
          <a:off x="2711552" y="1925765"/>
          <a:ext cx="8143870" cy="785933"/>
        </a:xfrm>
        <a:prstGeom prst="homePlate">
          <a:avLst/>
        </a:prstGeom>
        <a:solidFill>
          <a:srgbClr val="0D81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575" tIns="95250" rIns="177800" bIns="9525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solidFill>
              <a:latin typeface="Franklin Gothic Book" panose="020B0503020102020204" pitchFamily="34" charset="0"/>
            </a:rPr>
            <a:t>#3 Operating Policies and Procedures </a:t>
          </a:r>
          <a:endParaRPr lang="en-US" sz="2500" kern="1200">
            <a:solidFill>
              <a:schemeClr val="bg1"/>
            </a:solidFill>
            <a:latin typeface="Franklin Gothic Book" panose="020B0503020102020204" pitchFamily="34" charset="0"/>
          </a:endParaRPr>
        </a:p>
      </dsp:txBody>
      <dsp:txXfrm rot="10800000">
        <a:off x="2908035" y="1925765"/>
        <a:ext cx="7947387" cy="785933"/>
      </dsp:txXfrm>
    </dsp:sp>
    <dsp:sp modelId="{B44E2D08-25A7-4FA3-9F82-E734BC18E904}">
      <dsp:nvSpPr>
        <dsp:cNvPr id="0" name=""/>
        <dsp:cNvSpPr/>
      </dsp:nvSpPr>
      <dsp:spPr>
        <a:xfrm>
          <a:off x="1854792" y="1965517"/>
          <a:ext cx="785933" cy="78593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18840-41C5-493E-8249-0E06E5231522}">
      <dsp:nvSpPr>
        <dsp:cNvPr id="0" name=""/>
        <dsp:cNvSpPr/>
      </dsp:nvSpPr>
      <dsp:spPr>
        <a:xfrm rot="10800000">
          <a:off x="2724827" y="2921432"/>
          <a:ext cx="8143870" cy="785933"/>
        </a:xfrm>
        <a:prstGeom prst="homePlate">
          <a:avLst/>
        </a:prstGeom>
        <a:solidFill>
          <a:srgbClr val="0D81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575" tIns="95250" rIns="177800" bIns="9525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bg1"/>
              </a:solidFill>
              <a:latin typeface="Franklin Gothic Book" panose="020B0503020102020204" pitchFamily="34" charset="0"/>
            </a:rPr>
            <a:t>#4 Signage Informing Riders of Surveillance/Penalties </a:t>
          </a:r>
          <a:endParaRPr lang="en-US" sz="2500" kern="1200">
            <a:solidFill>
              <a:schemeClr val="bg1"/>
            </a:solidFill>
            <a:latin typeface="Franklin Gothic Book" panose="020B0503020102020204" pitchFamily="34" charset="0"/>
          </a:endParaRPr>
        </a:p>
      </dsp:txBody>
      <dsp:txXfrm rot="10800000">
        <a:off x="2921310" y="2921432"/>
        <a:ext cx="7947387" cy="785933"/>
      </dsp:txXfrm>
    </dsp:sp>
    <dsp:sp modelId="{86ABA577-CC2F-4B9B-98B7-B54977133476}">
      <dsp:nvSpPr>
        <dsp:cNvPr id="0" name=""/>
        <dsp:cNvSpPr/>
      </dsp:nvSpPr>
      <dsp:spPr>
        <a:xfrm>
          <a:off x="1854792" y="2947934"/>
          <a:ext cx="785933" cy="78593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1E2FA7-9F98-4ACC-9375-D83C6A62A9F7}" type="datetimeFigureOut">
              <a:rPr lang="en-US" smtClean="0"/>
              <a:t>9/3/2025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6FF0B3-C51B-43CF-8269-1079A27C5D66}" type="slidenum">
              <a:rPr lang="en-US" smtClean="0"/>
              <a:t>‹#›</a:t>
            </a:fld>
            <a:endParaRPr lang="en-US"/>
          </a:p>
        </p:txBody>
      </p:sp>
    </p:spTree>
    <p:extLst>
      <p:ext uri="{BB962C8B-B14F-4D97-AF65-F5344CB8AC3E}">
        <p14:creationId xmlns:p14="http://schemas.microsoft.com/office/powerpoint/2010/main" val="241178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am10.safelinks.protection.outlook.com/?url=https%3A%2F%2Fwww.transit.dot.gov%2Ffunding%2Fgrants%2Fapplying%2Ffta-recipient-award-toolkit&amp;data=05%7C02%7Csvasquez%40guidehouse.com%7C4acfe51e907a42e7b5b908dd72ea7723%7C4ee48f43e15d4f4aad55d0990aac660e%7C0%7C0%7C638793073560254914%7CUnknown%7CTWFpbGZsb3d8eyJFbXB0eU1hcGkiOnRydWUsIlYiOiIwLjAuMDAwMCIsIlAiOiJXaW4zMiIsIkFOIjoiTWFpbCIsIldUIjoyfQ%3D%3D%7C0%7C%7C%7C&amp;sdata=CMaZEaI9aivaAm5J252C5egBc9kmhUQnVs4SU6zQ1%2FU%3D&amp;reserve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am10.safelinks.protection.outlook.com/?url=https%3A%2F%2Fwww.transit.dot.gov%2Ffunding%2Fgrants%2Fapplying%2Ffta-recipient-award-toolkit&amp;data=05%7C02%7Csvasquez%40guidehouse.com%7C4acfe51e907a42e7b5b908dd72ea7723%7C4ee48f43e15d4f4aad55d0990aac660e%7C0%7C0%7C638793073560254914%7CUnknown%7CTWFpbGZsb3d8eyJFbXB0eU1hcGkiOnRydWUsIlYiOiIwLjAuMDAwMCIsIlAiOiJXaW4zMiIsIkFOIjoiTWFpbCIsIldUIjoyfQ%3D%3D%7C0%7C%7C%7C&amp;sdata=CMaZEaI9aivaAm5J252C5egBc9kmhUQnVs4SU6zQ1%2FU%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am10.safelinks.protection.outlook.com/?url=https%3A%2F%2Fwww.transit.dot.gov%2Ffunding%2Fgrants%2Fapplying%2Ffta-recipient-award-toolkit&amp;data=05%7C02%7Csvasquez%40guidehouse.com%7C4acfe51e907a42e7b5b908dd72ea7723%7C4ee48f43e15d4f4aad55d0990aac660e%7C0%7C0%7C638793073560254914%7CUnknown%7CTWFpbGZsb3d8eyJFbXB0eU1hcGkiOnRydWUsIlYiOiIwLjAuMDAwMCIsIlAiOiJXaW4zMiIsIkFOIjoiTWFpbCIsIldUIjoyfQ%3D%3D%7C0%7C%7C%7C&amp;sdata=CMaZEaI9aivaAm5J252C5egBc9kmhUQnVs4SU6zQ1%2FU%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sdot.sharepoint.com/:p:/r/teams/fta-tso10-RulemakingRepository/_layouts/15/Doc.aspx?sourcedoc=%7B8E01E988-856E-48D6-8620-DD129F58BAC1%7D&amp;file=General%20Directive%2024-1%20Full%20Analysis%20Presentation.pptx&amp;action=edit&amp;mobileredirect=tru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sdot.sharepoint.com/:p:/r/teams/fta-tso10-RulemakingRepository/_layouts/15/Doc.aspx?sourcedoc=%7B8E01E988-856E-48D6-8620-DD129F58BAC1%7D&amp;file=General%20Directive%2024-1%20Full%20Analysis%20Presentation.pptx&amp;action=edit&amp;mobileredirect=tru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ransportation.gov/infrastructure-investment-and-jobs-act/key-notices-funding-opportunit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ransportation.gov/grants/dashboar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Franklin Gothic Book" panose="020B0503020102020204" pitchFamily="34" charset="0"/>
              </a:rPr>
              <a:t>The Preferred fonts throughout the template are:</a:t>
            </a:r>
          </a:p>
          <a:p>
            <a:r>
              <a:rPr lang="en-US">
                <a:latin typeface="Franklin Gothic Book" panose="020B0503020102020204" pitchFamily="34" charset="0"/>
              </a:rPr>
              <a:t>Headers: Franklin Gothic Heavy  (48pt or 36Pt)</a:t>
            </a:r>
          </a:p>
          <a:p>
            <a:r>
              <a:rPr lang="en-US">
                <a:latin typeface="Franklin Gothic Book" panose="020B0503020102020204" pitchFamily="34" charset="0"/>
              </a:rPr>
              <a:t>Major Titles: Franklin Gothic Demi (24 </a:t>
            </a:r>
            <a:r>
              <a:rPr lang="en-US" err="1">
                <a:latin typeface="Franklin Gothic Book" panose="020B0503020102020204" pitchFamily="34" charset="0"/>
              </a:rPr>
              <a:t>pt</a:t>
            </a:r>
            <a:r>
              <a:rPr lang="en-US">
                <a:latin typeface="Franklin Gothic Book" panose="020B0503020102020204" pitchFamily="34" charset="0"/>
              </a:rPr>
              <a:t>)</a:t>
            </a:r>
          </a:p>
          <a:p>
            <a:r>
              <a:rPr lang="en-US">
                <a:latin typeface="Franklin Gothic Book" panose="020B0503020102020204" pitchFamily="34" charset="0"/>
              </a:rPr>
              <a:t>Standard Text: Franklin Gothic Book (24 </a:t>
            </a:r>
            <a:r>
              <a:rPr lang="en-US" err="1">
                <a:latin typeface="Franklin Gothic Book" panose="020B0503020102020204" pitchFamily="34" charset="0"/>
              </a:rPr>
              <a:t>pt</a:t>
            </a:r>
            <a:r>
              <a:rPr lang="en-US">
                <a:latin typeface="Franklin Gothic Book" panose="020B0503020102020204" pitchFamily="34" charset="0"/>
              </a:rPr>
              <a:t>)</a:t>
            </a:r>
          </a:p>
          <a:p>
            <a:endParaRPr lang="en-US">
              <a:latin typeface="Franklin Gothic Book" panose="020B0503020102020204" pitchFamily="34" charset="0"/>
            </a:endParaRPr>
          </a:p>
          <a:p>
            <a:r>
              <a:rPr lang="en-US">
                <a:latin typeface="Franklin Gothic Book" panose="020B0503020102020204" pitchFamily="34" charset="0"/>
              </a:rPr>
              <a:t>Accessibility Notes:</a:t>
            </a:r>
          </a:p>
          <a:p>
            <a:pPr marL="174708" indent="-174708">
              <a:buFont typeface="Arial" panose="020B0604020202020204" pitchFamily="34" charset="0"/>
              <a:buChar char="•"/>
            </a:pPr>
            <a:r>
              <a:rPr lang="en-US">
                <a:latin typeface="Franklin Gothic Book" panose="020B0503020102020204" pitchFamily="34" charset="0"/>
              </a:rPr>
              <a:t>Remember to add Alt Text/ Captions to photos that are representative of what is happening in the image.</a:t>
            </a:r>
          </a:p>
          <a:p>
            <a:pPr marL="640594" lvl="1" indent="-174708" defTabSz="931774">
              <a:buFont typeface="Arial" panose="020B0604020202020204" pitchFamily="34" charset="0"/>
              <a:buChar char="•"/>
              <a:defRPr/>
            </a:pPr>
            <a:r>
              <a:rPr lang="en-US">
                <a:solidFill>
                  <a:schemeClr val="tx1">
                    <a:lumMod val="65000"/>
                    <a:lumOff val="35000"/>
                  </a:schemeClr>
                </a:solidFill>
                <a:latin typeface="Franklin Gothic Book" panose="020B0503020102020204" pitchFamily="34" charset="0"/>
              </a:rPr>
              <a:t>You can right click on the image and choose ‘View Alt Text”, or go to Review -&gt; Check Accessibility -&gt; Alt Text to add or have PPT generate Alt text</a:t>
            </a:r>
          </a:p>
        </p:txBody>
      </p:sp>
      <p:sp>
        <p:nvSpPr>
          <p:cNvPr id="4" name="Slide Number Placeholder 3"/>
          <p:cNvSpPr>
            <a:spLocks noGrp="1"/>
          </p:cNvSpPr>
          <p:nvPr>
            <p:ph type="sldNum" sz="quarter" idx="5"/>
          </p:nvPr>
        </p:nvSpPr>
        <p:spPr/>
        <p:txBody>
          <a:bodyPr/>
          <a:lstStyle/>
          <a:p>
            <a:fld id="{74FDF521-A8C0-47CF-B688-3383CB252F15}" type="slidenum">
              <a:rPr lang="en-US" smtClean="0"/>
              <a:pPr/>
              <a:t>1</a:t>
            </a:fld>
            <a:endParaRPr lang="en-US"/>
          </a:p>
        </p:txBody>
      </p:sp>
    </p:spTree>
    <p:extLst>
      <p:ext uri="{BB962C8B-B14F-4D97-AF65-F5344CB8AC3E}">
        <p14:creationId xmlns:p14="http://schemas.microsoft.com/office/powerpoint/2010/main" val="1788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10</a:t>
            </a:fld>
            <a:endParaRPr lang="en-US"/>
          </a:p>
        </p:txBody>
      </p:sp>
    </p:spTree>
    <p:extLst>
      <p:ext uri="{BB962C8B-B14F-4D97-AF65-F5344CB8AC3E}">
        <p14:creationId xmlns:p14="http://schemas.microsoft.com/office/powerpoint/2010/main" val="51416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11</a:t>
            </a:fld>
            <a:endParaRPr lang="en-US"/>
          </a:p>
        </p:txBody>
      </p:sp>
    </p:spTree>
    <p:extLst>
      <p:ext uri="{BB962C8B-B14F-4D97-AF65-F5344CB8AC3E}">
        <p14:creationId xmlns:p14="http://schemas.microsoft.com/office/powerpoint/2010/main" val="213596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E8252-375D-707C-29D0-4D3193456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F0CCA-9A2C-FB64-D48A-C79AACF21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417D5-10A6-AD89-F542-31FFB1CE6CB0}"/>
              </a:ext>
            </a:extLst>
          </p:cNvPr>
          <p:cNvSpPr>
            <a:spLocks noGrp="1"/>
          </p:cNvSpPr>
          <p:nvPr>
            <p:ph type="body" idx="1"/>
          </p:nvPr>
        </p:nvSpPr>
        <p:spPr/>
        <p:txBody>
          <a:bodyPr/>
          <a:lstStyle/>
          <a:p>
            <a:endParaRPr lang="en-US"/>
          </a:p>
          <a:p>
            <a:pPr marL="174708" indent="-174708">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57B17EE0-8F8F-AF74-18E0-1F8DB04D76E2}"/>
              </a:ext>
            </a:extLst>
          </p:cNvPr>
          <p:cNvSpPr>
            <a:spLocks noGrp="1"/>
          </p:cNvSpPr>
          <p:nvPr>
            <p:ph type="sldNum" sz="quarter" idx="5"/>
          </p:nvPr>
        </p:nvSpPr>
        <p:spPr/>
        <p:txBody>
          <a:bodyPr/>
          <a:lstStyle/>
          <a:p>
            <a:fld id="{74FDF521-A8C0-47CF-B688-3383CB252F15}" type="slidenum">
              <a:rPr lang="en-US" smtClean="0"/>
              <a:pPr/>
              <a:t>12</a:t>
            </a:fld>
            <a:endParaRPr lang="en-US"/>
          </a:p>
        </p:txBody>
      </p:sp>
    </p:spTree>
    <p:extLst>
      <p:ext uri="{BB962C8B-B14F-4D97-AF65-F5344CB8AC3E}">
        <p14:creationId xmlns:p14="http://schemas.microsoft.com/office/powerpoint/2010/main" val="286709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A7D8-D157-2143-5204-A44C2EDF6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3FB23-4202-0AFE-2A34-2EC255889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AEBE9-5873-773C-C1D6-0A1D264A7BAA}"/>
              </a:ext>
            </a:extLst>
          </p:cNvPr>
          <p:cNvSpPr>
            <a:spLocks noGrp="1"/>
          </p:cNvSpPr>
          <p:nvPr>
            <p:ph type="body" idx="1"/>
          </p:nvPr>
        </p:nvSpPr>
        <p:spPr/>
        <p:txBody>
          <a:bodyPr/>
          <a:lstStyle/>
          <a:p>
            <a:endParaRPr lang="en-US"/>
          </a:p>
          <a:p>
            <a:pPr marL="174708" indent="-174708">
              <a:buFont typeface="Arial" panose="020B0604020202020204" pitchFamily="34" charset="0"/>
              <a:buChar char="•"/>
            </a:pPr>
            <a:r>
              <a:rPr lang="en-US"/>
              <a:t>The toolkit can be found at this link: </a:t>
            </a:r>
            <a:r>
              <a:rPr lang="en-US">
                <a:hlinkClick r:id="rId3"/>
              </a:rPr>
              <a:t>FTA Recipient Award Toolkit | FTA</a:t>
            </a:r>
          </a:p>
          <a:p>
            <a:pPr marL="174708" indent="-174708">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9F6750A-3A68-FB71-CC2E-DB56FF80254E}"/>
              </a:ext>
            </a:extLst>
          </p:cNvPr>
          <p:cNvSpPr>
            <a:spLocks noGrp="1"/>
          </p:cNvSpPr>
          <p:nvPr>
            <p:ph type="sldNum" sz="quarter" idx="5"/>
          </p:nvPr>
        </p:nvSpPr>
        <p:spPr/>
        <p:txBody>
          <a:bodyPr/>
          <a:lstStyle/>
          <a:p>
            <a:fld id="{74FDF521-A8C0-47CF-B688-3383CB252F15}" type="slidenum">
              <a:rPr lang="en-US" smtClean="0"/>
              <a:pPr/>
              <a:t>13</a:t>
            </a:fld>
            <a:endParaRPr lang="en-US"/>
          </a:p>
        </p:txBody>
      </p:sp>
    </p:spTree>
    <p:extLst>
      <p:ext uri="{BB962C8B-B14F-4D97-AF65-F5344CB8AC3E}">
        <p14:creationId xmlns:p14="http://schemas.microsoft.com/office/powerpoint/2010/main" val="109279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A7D8-D157-2143-5204-A44C2EDF6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3FB23-4202-0AFE-2A34-2EC255889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AEBE9-5873-773C-C1D6-0A1D264A7BAA}"/>
              </a:ext>
            </a:extLst>
          </p:cNvPr>
          <p:cNvSpPr>
            <a:spLocks noGrp="1"/>
          </p:cNvSpPr>
          <p:nvPr>
            <p:ph type="body" idx="1"/>
          </p:nvPr>
        </p:nvSpPr>
        <p:spPr/>
        <p:txBody>
          <a:bodyPr/>
          <a:lstStyle/>
          <a:p>
            <a:endParaRPr lang="en-US"/>
          </a:p>
          <a:p>
            <a:pPr marL="174708" indent="-174708">
              <a:buFont typeface="Arial" panose="020B0604020202020204" pitchFamily="34" charset="0"/>
              <a:buChar char="•"/>
            </a:pPr>
            <a:r>
              <a:rPr lang="en-US"/>
              <a:t>The toolkit can be found at this link: </a:t>
            </a:r>
            <a:r>
              <a:rPr lang="en-US">
                <a:hlinkClick r:id="rId3"/>
              </a:rPr>
              <a:t>FTA Recipient Award Toolkit | FTA</a:t>
            </a:r>
          </a:p>
          <a:p>
            <a:pPr marL="174708" indent="-174708">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9F6750A-3A68-FB71-CC2E-DB56FF80254E}"/>
              </a:ext>
            </a:extLst>
          </p:cNvPr>
          <p:cNvSpPr>
            <a:spLocks noGrp="1"/>
          </p:cNvSpPr>
          <p:nvPr>
            <p:ph type="sldNum" sz="quarter" idx="5"/>
          </p:nvPr>
        </p:nvSpPr>
        <p:spPr/>
        <p:txBody>
          <a:bodyPr/>
          <a:lstStyle/>
          <a:p>
            <a:fld id="{74FDF521-A8C0-47CF-B688-3383CB252F15}" type="slidenum">
              <a:rPr lang="en-US" smtClean="0"/>
              <a:pPr/>
              <a:t>14</a:t>
            </a:fld>
            <a:endParaRPr lang="en-US"/>
          </a:p>
        </p:txBody>
      </p:sp>
    </p:spTree>
    <p:extLst>
      <p:ext uri="{BB962C8B-B14F-4D97-AF65-F5344CB8AC3E}">
        <p14:creationId xmlns:p14="http://schemas.microsoft.com/office/powerpoint/2010/main" val="346958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A7D8-D157-2143-5204-A44C2EDF6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3FB23-4202-0AFE-2A34-2EC255889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AEBE9-5873-773C-C1D6-0A1D264A7BAA}"/>
              </a:ext>
            </a:extLst>
          </p:cNvPr>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The toolkit can be found at this link: </a:t>
            </a:r>
            <a:r>
              <a:rPr lang="en-US" dirty="0">
                <a:hlinkClick r:id="rId3"/>
              </a:rPr>
              <a:t>FTA Recipient Award Toolkit | FTA</a:t>
            </a:r>
          </a:p>
          <a:p>
            <a:pPr marL="174708" indent="-174708">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9F6750A-3A68-FB71-CC2E-DB56FF80254E}"/>
              </a:ext>
            </a:extLst>
          </p:cNvPr>
          <p:cNvSpPr>
            <a:spLocks noGrp="1"/>
          </p:cNvSpPr>
          <p:nvPr>
            <p:ph type="sldNum" sz="quarter" idx="5"/>
          </p:nvPr>
        </p:nvSpPr>
        <p:spPr/>
        <p:txBody>
          <a:bodyPr/>
          <a:lstStyle/>
          <a:p>
            <a:fld id="{74FDF521-A8C0-47CF-B688-3383CB252F15}" type="slidenum">
              <a:rPr lang="en-US" smtClean="0"/>
              <a:pPr/>
              <a:t>15</a:t>
            </a:fld>
            <a:endParaRPr lang="en-US"/>
          </a:p>
        </p:txBody>
      </p:sp>
    </p:spTree>
    <p:extLst>
      <p:ext uri="{BB962C8B-B14F-4D97-AF65-F5344CB8AC3E}">
        <p14:creationId xmlns:p14="http://schemas.microsoft.com/office/powerpoint/2010/main" val="109279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16</a:t>
            </a:fld>
            <a:endParaRPr lang="en-US"/>
          </a:p>
        </p:txBody>
      </p:sp>
    </p:spTree>
    <p:extLst>
      <p:ext uri="{BB962C8B-B14F-4D97-AF65-F5344CB8AC3E}">
        <p14:creationId xmlns:p14="http://schemas.microsoft.com/office/powerpoint/2010/main" val="3451989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17</a:t>
            </a:fld>
            <a:endParaRPr lang="en-US"/>
          </a:p>
        </p:txBody>
      </p:sp>
    </p:spTree>
    <p:extLst>
      <p:ext uri="{BB962C8B-B14F-4D97-AF65-F5344CB8AC3E}">
        <p14:creationId xmlns:p14="http://schemas.microsoft.com/office/powerpoint/2010/main" val="169858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18</a:t>
            </a:fld>
            <a:endParaRPr lang="en-US"/>
          </a:p>
        </p:txBody>
      </p:sp>
    </p:spTree>
    <p:extLst>
      <p:ext uri="{BB962C8B-B14F-4D97-AF65-F5344CB8AC3E}">
        <p14:creationId xmlns:p14="http://schemas.microsoft.com/office/powerpoint/2010/main" val="271759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Following the issuance General Directive 24-1, FTA conducted an initial analysis of how transit agencies are responding. </a:t>
            </a:r>
          </a:p>
          <a:p>
            <a:pPr marL="0" indent="0">
              <a:buFont typeface="Arial" panose="020B0604020202020204" pitchFamily="34" charset="0"/>
              <a:buNone/>
            </a:pPr>
            <a:r>
              <a:rPr lang="en-US"/>
              <a:t>The directive, issued in September 2024, requires agencies subject to the Public Transportation Agency Safety Plan, or PTASP, regulation to:</a:t>
            </a:r>
          </a:p>
          <a:p>
            <a:pPr marL="171450" indent="-171450">
              <a:buFont typeface="Arial" panose="020B0604020202020204" pitchFamily="34" charset="0"/>
              <a:buChar char="•"/>
            </a:pPr>
            <a:r>
              <a:rPr lang="en-US"/>
              <a:t>Conduct a safety risk assessment related to assaults on transit workers,</a:t>
            </a:r>
          </a:p>
          <a:p>
            <a:pPr marL="171450" indent="-171450">
              <a:buFont typeface="Arial" panose="020B0604020202020204" pitchFamily="34" charset="0"/>
              <a:buChar char="•"/>
            </a:pPr>
            <a:r>
              <a:rPr lang="en-US"/>
              <a:t>Identify safety risk mitigations, and</a:t>
            </a:r>
          </a:p>
          <a:p>
            <a:pPr marL="171450" indent="-171450">
              <a:buFont typeface="Arial" panose="020B0604020202020204" pitchFamily="34" charset="0"/>
              <a:buChar char="•"/>
            </a:pPr>
            <a:r>
              <a:rPr lang="en-US"/>
              <a:t>Provide this information to FTA within 90 days of the issuance of the General Directive.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09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kern="100">
                <a:solidFill>
                  <a:srgbClr val="00205C"/>
                </a:solidFill>
                <a:latin typeface="Franklin Gothic Book"/>
                <a:ea typeface="ＭＳ Ｐゴシック"/>
                <a:cs typeface="Times New Roman"/>
              </a:rPr>
              <a:t>FTA's Mission, Vision, and Values were created to enhance mobility, promote economic growth, and improve the quality of life in communities. As transportation evolved, the FTA has adapted its strategies to address challenges concerning sustainability and technological advancements.</a:t>
            </a:r>
            <a:endParaRPr lang="en-US" sz="900" kern="100">
              <a:solidFill>
                <a:srgbClr val="00205C"/>
              </a:solidFill>
              <a:latin typeface="Franklin Gothic Book"/>
              <a:ea typeface="ＭＳ Ｐゴシック"/>
              <a:cs typeface="Times New Roman"/>
            </a:endParaRPr>
          </a:p>
        </p:txBody>
      </p:sp>
      <p:sp>
        <p:nvSpPr>
          <p:cNvPr id="4" name="Slide Number Placeholder 3"/>
          <p:cNvSpPr>
            <a:spLocks noGrp="1"/>
          </p:cNvSpPr>
          <p:nvPr>
            <p:ph type="sldNum" sz="quarter" idx="5"/>
          </p:nvPr>
        </p:nvSpPr>
        <p:spPr/>
        <p:txBody>
          <a:bodyPr/>
          <a:lstStyle/>
          <a:p>
            <a:fld id="{74FDF521-A8C0-47CF-B688-3383CB252F15}" type="slidenum">
              <a:rPr lang="en-US" smtClean="0"/>
              <a:pPr/>
              <a:t>2</a:t>
            </a:fld>
            <a:endParaRPr lang="en-US"/>
          </a:p>
        </p:txBody>
      </p:sp>
    </p:spTree>
    <p:extLst>
      <p:ext uri="{BB962C8B-B14F-4D97-AF65-F5344CB8AC3E}">
        <p14:creationId xmlns:p14="http://schemas.microsoft.com/office/powerpoint/2010/main" val="357247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Most bus transit fatalities result from:</a:t>
            </a:r>
          </a:p>
          <a:p>
            <a:pPr marL="228600" indent="-228600">
              <a:buFont typeface="+mj-lt"/>
              <a:buAutoNum type="arabicPeriod"/>
            </a:pPr>
            <a:r>
              <a:rPr lang="en-US" dirty="0"/>
              <a:t>Collisions between bus transit vehicles (BTV) and other motor vehicles, and </a:t>
            </a:r>
          </a:p>
          <a:p>
            <a:pPr marL="228600" indent="-228600">
              <a:buFont typeface="+mj-lt"/>
              <a:buAutoNum type="arabicPeriod"/>
            </a:pPr>
            <a:r>
              <a:rPr lang="en-US" dirty="0"/>
              <a:t>Collisions between BTV and people who were not inside a motor vehicles, including pedestrians, bicyclists, and customers.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10% of bus transit fatalities result from homicides and another 5% result from suicide.</a:t>
            </a:r>
          </a:p>
          <a:p>
            <a:endParaRPr lang="en-US" dirty="0"/>
          </a:p>
          <a:p>
            <a:r>
              <a:rPr lang="en-US" dirty="0"/>
              <a:t>******************</a:t>
            </a:r>
          </a:p>
          <a:p>
            <a:endParaRPr lang="en-US" dirty="0"/>
          </a:p>
          <a:p>
            <a:pPr marL="0" indent="0">
              <a:buFont typeface="+mj-lt"/>
              <a:buNone/>
            </a:pPr>
            <a:r>
              <a:rPr lang="en-US" dirty="0"/>
              <a:t>Additional information that may be helpful: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Slide produced using NTD data pulled on Aug 1,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charts on this table are based on NTD events that occurred from October 2019 to April 2025. Data from 2024 and 2025</a:t>
            </a:r>
            <a:r>
              <a:rPr lang="en-US" i="1" dirty="0"/>
              <a:t> </a:t>
            </a:r>
            <a:r>
              <a:rPr lang="en-US" dirty="0"/>
              <a:t>are still subject to NTD reporter revision.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mentions of “buses” on this slide includes traditional bus vehicles providing revenue service as well as all other vehicles fitting the NTD definition of bus transit vehicles (e.g. vanpool vans).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“Collisions between Buses and People” excludes collisions where the NTD reporter indicates a suicide, homicide, or assault was involved. </a:t>
            </a:r>
          </a:p>
          <a:p>
            <a:pPr marL="171450" indent="-171450">
              <a:buFont typeface="Arial" panose="020B0604020202020204" pitchFamily="34" charset="0"/>
              <a:buChar char="•"/>
            </a:pPr>
            <a:r>
              <a:rPr lang="en-US" dirty="0"/>
              <a:t>“Suicides and suicide attempts” include occasions where a person jumps or lies in front of buses and are injured or killed by the collision. This tally only includes those collisions where the NTD reporter identified an injury or fatality as a suicide.  </a:t>
            </a:r>
          </a:p>
          <a:p>
            <a:pPr marL="628650" lvl="1" indent="-171450">
              <a:buFont typeface="Arial" panose="020B0604020202020204" pitchFamily="34" charset="0"/>
              <a:buChar char="•"/>
            </a:pPr>
            <a:r>
              <a:rPr lang="en-US" dirty="0"/>
              <a:t>Non-collision suicide fatalities and injuries are also included in this category.</a:t>
            </a:r>
          </a:p>
          <a:p>
            <a:pPr marL="171450" lvl="0" indent="-171450">
              <a:buFont typeface="Arial" panose="020B0604020202020204" pitchFamily="34" charset="0"/>
              <a:buChar char="•"/>
            </a:pPr>
            <a:r>
              <a:rPr lang="en-US" dirty="0"/>
              <a:t>“Homicides and Assaults” includes fatalities and injuries resulting from homicide and assault events, including those reported to NTD as collisions due to NTD reporting policy.</a:t>
            </a:r>
          </a:p>
          <a:p>
            <a:pPr marL="171450" lvl="0" indent="-171450">
              <a:buFont typeface="Arial" panose="020B0604020202020204" pitchFamily="34" charset="0"/>
              <a:buChar char="•"/>
            </a:pPr>
            <a:r>
              <a:rPr lang="en-US" dirty="0"/>
              <a:t>On the rare occasion where someone commits a homicide or assault and then commits suicide, the person committing suicide was tallied in the Suicides and Suicide Attempts category. </a:t>
            </a:r>
            <a:r>
              <a:rPr lang="en-US" dirty="0">
                <a:solidFill>
                  <a:schemeClr val="tx1"/>
                </a:solidFill>
              </a:rPr>
              <a:t>All other people injured or killed (e.g. victims, law enforcement, etc.) were tallied in the Homicides and Assaults category.</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Facts not shown on this slide that may be helpful for discussion:</a:t>
            </a:r>
          </a:p>
          <a:p>
            <a:pPr marL="171450" lvl="0" indent="-171450">
              <a:buFont typeface="Arial" panose="020B0604020202020204" pitchFamily="34" charset="0"/>
              <a:buChar char="•"/>
            </a:pPr>
            <a:r>
              <a:rPr lang="en-US" dirty="0"/>
              <a:t>Some bus transit injuries result from different types of events than bus transit fatalities.  The events that result in the most bus transit injuries are: </a:t>
            </a:r>
          </a:p>
          <a:p>
            <a:pPr marL="685800" lvl="1" indent="-228600">
              <a:buFont typeface="+mj-lt"/>
              <a:buAutoNum type="arabicPeriod"/>
            </a:pPr>
            <a:r>
              <a:rPr lang="en-US" dirty="0"/>
              <a:t>Collisions between buses and other motor vehicles (which are shown)</a:t>
            </a:r>
          </a:p>
          <a:p>
            <a:pPr marL="685800" lvl="1" indent="-228600">
              <a:buFont typeface="+mj-lt"/>
              <a:buAutoNum type="arabicPeriod"/>
            </a:pPr>
            <a:r>
              <a:rPr lang="en-US" dirty="0"/>
              <a:t>Personal injuries occurring on-board buses</a:t>
            </a:r>
          </a:p>
          <a:p>
            <a:pPr marL="685800" lvl="1" indent="-228600">
              <a:buFont typeface="+mj-lt"/>
              <a:buAutoNum type="arabicPeriod"/>
            </a:pPr>
            <a:r>
              <a:rPr lang="en-US" dirty="0"/>
              <a:t>Personal injuries occurring when boarding or alighting from a bus</a:t>
            </a:r>
          </a:p>
          <a:p>
            <a:pPr marL="457200" lvl="1" indent="0">
              <a:buFont typeface="+mj-lt"/>
              <a:buNone/>
            </a:pPr>
            <a:endParaRPr lang="en-US" dirty="0"/>
          </a:p>
          <a:p>
            <a:pPr marL="0" lvl="0" indent="0">
              <a:buFont typeface="+mj-lt"/>
              <a:buNone/>
            </a:pPr>
            <a:r>
              <a:rPr lang="en-US" dirty="0"/>
              <a:t>Data analysis notes:</a:t>
            </a:r>
          </a:p>
          <a:p>
            <a:pPr marL="171450" lvl="0" indent="-171450">
              <a:buFont typeface="Arial" panose="020B0604020202020204" pitchFamily="34" charset="0"/>
              <a:buChar char="•"/>
            </a:pPr>
            <a:r>
              <a:rPr lang="en-US" dirty="0"/>
              <a:t>Data include only NTD Full Reporters. Rural bus agencies and urban bus agencies operating 30 or fewer vehicles at maximum service are excluded.</a:t>
            </a:r>
          </a:p>
          <a:p>
            <a:pPr marL="171450" lvl="0" indent="-171450">
              <a:buFont typeface="Arial" panose="020B0604020202020204" pitchFamily="34" charset="0"/>
              <a:buChar char="•"/>
            </a:pPr>
            <a:r>
              <a:rPr lang="en-US" dirty="0"/>
              <a:t>Bus modes include standard Bus, Bus Rapid Transit, Commuter Bus, Demand Response, </a:t>
            </a:r>
            <a:r>
              <a:rPr lang="en-US" dirty="0" err="1"/>
              <a:t>Publico</a:t>
            </a:r>
            <a:r>
              <a:rPr lang="en-US" dirty="0"/>
              <a:t>, Trolleybus, and Vanpool modes.)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81664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solidFill>
                  <a:schemeClr val="tx1"/>
                </a:solidFill>
              </a:rPr>
              <a:t>Most rail transit fatalities result from:</a:t>
            </a:r>
          </a:p>
          <a:p>
            <a:pPr marL="228600" indent="-228600">
              <a:buFont typeface="+mj-lt"/>
              <a:buAutoNum type="arabicPeriod"/>
            </a:pPr>
            <a:r>
              <a:rPr lang="en-US" dirty="0">
                <a:solidFill>
                  <a:schemeClr val="tx1"/>
                </a:solidFill>
              </a:rPr>
              <a:t>Suicides committed on transit property, and </a:t>
            </a:r>
          </a:p>
          <a:p>
            <a:pPr marL="228600" indent="-228600">
              <a:buFont typeface="+mj-lt"/>
              <a:buAutoNum type="arabicPeriod"/>
            </a:pPr>
            <a:r>
              <a:rPr lang="en-US" dirty="0">
                <a:solidFill>
                  <a:schemeClr val="tx1"/>
                </a:solidFill>
              </a:rPr>
              <a:t>Collisions between trains and people who were not inside a motor vehicle: people who have ended up on the rail right-of-way for some reason, including trespassers, customers, pedestrians, or bicyclists.</a:t>
            </a:r>
          </a:p>
          <a:p>
            <a:pPr marL="228600" indent="-228600">
              <a:buFont typeface="+mj-lt"/>
              <a:buAutoNum type="arabicPeriod"/>
            </a:pPr>
            <a:endParaRPr lang="en-US" dirty="0">
              <a:solidFill>
                <a:schemeClr val="tx1"/>
              </a:solidFill>
            </a:endParaRPr>
          </a:p>
          <a:p>
            <a:pPr marL="0" indent="0">
              <a:buFont typeface="+mj-lt"/>
              <a:buNone/>
            </a:pPr>
            <a:r>
              <a:rPr lang="en-US" b="1" dirty="0">
                <a:solidFill>
                  <a:schemeClr val="tx1"/>
                </a:solidFill>
              </a:rPr>
              <a:t>Additionally,</a:t>
            </a:r>
            <a:r>
              <a:rPr lang="en-US" dirty="0">
                <a:solidFill>
                  <a:schemeClr val="tx1"/>
                </a:solidFill>
              </a:rPr>
              <a:t> </a:t>
            </a:r>
            <a:r>
              <a:rPr lang="en-US" i="0" dirty="0">
                <a:solidFill>
                  <a:schemeClr val="tx1"/>
                </a:solidFill>
              </a:rPr>
              <a:t>13%</a:t>
            </a:r>
            <a:r>
              <a:rPr lang="en-US" dirty="0">
                <a:solidFill>
                  <a:schemeClr val="tx1"/>
                </a:solidFill>
              </a:rPr>
              <a:t> of rail transit fatalities result from homicides and another </a:t>
            </a:r>
            <a:r>
              <a:rPr lang="en-US" i="0" dirty="0">
                <a:solidFill>
                  <a:schemeClr val="tx1"/>
                </a:solidFill>
              </a:rPr>
              <a:t>5%</a:t>
            </a:r>
            <a:r>
              <a:rPr lang="en-US" dirty="0">
                <a:solidFill>
                  <a:schemeClr val="tx1"/>
                </a:solidFill>
              </a:rPr>
              <a:t> result from personal injuries on the rail right-of-way.</a:t>
            </a:r>
          </a:p>
          <a:p>
            <a:endParaRPr lang="en-US" dirty="0">
              <a:solidFill>
                <a:schemeClr val="tx1"/>
              </a:solidFill>
            </a:endParaRPr>
          </a:p>
          <a:p>
            <a:r>
              <a:rPr lang="en-US" dirty="0">
                <a:solidFill>
                  <a:schemeClr val="tx1"/>
                </a:solidFill>
              </a:rPr>
              <a:t>**************</a:t>
            </a:r>
          </a:p>
          <a:p>
            <a:r>
              <a:rPr lang="en-US" dirty="0">
                <a:solidFill>
                  <a:schemeClr val="tx1"/>
                </a:solidFill>
              </a:rPr>
              <a:t>Notes about the metrics in case they are helpful: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Slide produced using NTD data pulled on Aug 1,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charts on this table are based on NTD events that occurred from October 2019 to April 2025. Data from </a:t>
            </a:r>
            <a:r>
              <a:rPr lang="en-US" i="0" dirty="0"/>
              <a:t>2024 and 2025 </a:t>
            </a:r>
            <a:r>
              <a:rPr lang="en-US" dirty="0"/>
              <a:t>are still subject to NTD reporter revision.</a:t>
            </a:r>
          </a:p>
          <a:p>
            <a:pPr marL="171450" indent="-171450">
              <a:buFont typeface="Arial" panose="020B0604020202020204" pitchFamily="34" charset="0"/>
              <a:buChar char="•"/>
            </a:pPr>
            <a:r>
              <a:rPr lang="en-US" dirty="0">
                <a:solidFill>
                  <a:schemeClr val="tx1"/>
                </a:solidFill>
              </a:rPr>
              <a:t>Suicides and suicide attempts include occasions where a person jumps or lies in front of trains and are injured or killed by the collision. This tally only includes those collisions where the NTD reporter identified an injury or fatality as a suicide.  </a:t>
            </a:r>
          </a:p>
          <a:p>
            <a:pPr marL="628650" lvl="1" indent="-171450">
              <a:buFont typeface="Arial" panose="020B0604020202020204" pitchFamily="34" charset="0"/>
              <a:buChar char="•"/>
            </a:pPr>
            <a:r>
              <a:rPr lang="en-US" dirty="0">
                <a:solidFill>
                  <a:schemeClr val="tx1"/>
                </a:solidFill>
              </a:rPr>
              <a:t>Non-collision suicide fatalities and injuries are also included in this category.</a:t>
            </a:r>
          </a:p>
          <a:p>
            <a:pPr marL="171450" lvl="0" indent="-171450">
              <a:buFont typeface="Arial" panose="020B0604020202020204" pitchFamily="34" charset="0"/>
              <a:buChar char="•"/>
            </a:pPr>
            <a:r>
              <a:rPr lang="en-US" dirty="0">
                <a:solidFill>
                  <a:schemeClr val="tx1"/>
                </a:solidFill>
              </a:rPr>
              <a:t>Homicides and assaults includes occasions where a person shoves another person in front of a train, or attacks another person in any way, resulting in a collision. This is true even if the event was reported to NTD as a collision.</a:t>
            </a:r>
          </a:p>
          <a:p>
            <a:pPr marL="171450" lvl="0" indent="-171450">
              <a:buFont typeface="Arial" panose="020B0604020202020204" pitchFamily="34" charset="0"/>
              <a:buChar char="•"/>
            </a:pPr>
            <a:r>
              <a:rPr lang="en-US" dirty="0">
                <a:solidFill>
                  <a:schemeClr val="tx1"/>
                </a:solidFill>
              </a:rPr>
              <a:t>Collisions between Rail Vehicles and People excludes collisions where the NTD reporter indicates a suicide, homicide, or assault was involved. </a:t>
            </a:r>
          </a:p>
          <a:p>
            <a:pPr marL="628650" lvl="1" indent="-171450">
              <a:buFont typeface="Arial" panose="020B0604020202020204" pitchFamily="34" charset="0"/>
              <a:buChar char="•"/>
            </a:pPr>
            <a:r>
              <a:rPr lang="en-US" dirty="0">
                <a:solidFill>
                  <a:schemeClr val="tx1"/>
                </a:solidFill>
              </a:rPr>
              <a:t>Collisions between rail vehicles and trespassers on the ROW who are not suicides or victims of assault or homicide are included in this category. </a:t>
            </a:r>
          </a:p>
          <a:p>
            <a:pPr marL="171450" lvl="0" indent="-171450">
              <a:buFont typeface="Arial" panose="020B0604020202020204" pitchFamily="34" charset="0"/>
              <a:buChar char="•"/>
            </a:pPr>
            <a:r>
              <a:rPr lang="en-US" dirty="0">
                <a:solidFill>
                  <a:schemeClr val="tx1"/>
                </a:solidFill>
              </a:rPr>
              <a:t>On the rare occasion where someone commits a homicide or assault and then commits suicide, the person committing suicide was tallied in the Suicides and Suicide Attempts category. All other people injured or killed (e.g. victims, law enforcement, etc.) were tallied in the Homicides and Assaults category.</a:t>
            </a:r>
          </a:p>
          <a:p>
            <a:pPr marL="171450" lvl="0" indent="-171450">
              <a:buFont typeface="Arial" panose="020B0604020202020204" pitchFamily="34" charset="0"/>
              <a:buChar char="•"/>
            </a:pPr>
            <a:r>
              <a:rPr lang="en-US" dirty="0">
                <a:solidFill>
                  <a:schemeClr val="tx1"/>
                </a:solidFill>
              </a:rPr>
              <a:t>Personal injuries on the ROW includes events where a person is found dead on the ROW when there is no evidence of a collision.</a:t>
            </a:r>
          </a:p>
          <a:p>
            <a:pPr marL="171450" lvl="0" indent="-171450">
              <a:buFont typeface="Arial" panose="020B0604020202020204" pitchFamily="34" charset="0"/>
              <a:buChar char="•"/>
            </a:pPr>
            <a:endParaRPr lang="en-US" dirty="0">
              <a:solidFill>
                <a:schemeClr val="tx1"/>
              </a:solidFill>
            </a:endParaRPr>
          </a:p>
          <a:p>
            <a:pPr marL="0" lvl="0" indent="0">
              <a:buFont typeface="Arial" panose="020B0604020202020204" pitchFamily="34" charset="0"/>
              <a:buNone/>
            </a:pPr>
            <a:r>
              <a:rPr lang="en-US" dirty="0">
                <a:solidFill>
                  <a:schemeClr val="tx1"/>
                </a:solidFill>
              </a:rPr>
              <a:t>Facts not shown on this slide that may be helpful for discussion:</a:t>
            </a:r>
          </a:p>
          <a:p>
            <a:pPr marL="171450" lvl="0" indent="-171450">
              <a:buFont typeface="Arial" panose="020B0604020202020204" pitchFamily="34" charset="0"/>
              <a:buChar char="•"/>
            </a:pPr>
            <a:r>
              <a:rPr lang="en-US" dirty="0">
                <a:solidFill>
                  <a:schemeClr val="tx1"/>
                </a:solidFill>
              </a:rPr>
              <a:t>Most rail transit injuries result from different types of events than rail transit fatalities.  The events that result in the most rail transit injuries are: </a:t>
            </a:r>
          </a:p>
          <a:p>
            <a:pPr marL="685800" lvl="1" indent="-228600">
              <a:buFont typeface="+mj-lt"/>
              <a:buAutoNum type="arabicPeriod"/>
            </a:pPr>
            <a:r>
              <a:rPr lang="en-US" dirty="0"/>
              <a:t>Personal injuries occurring in rail stations and other revenue facilities</a:t>
            </a:r>
          </a:p>
          <a:p>
            <a:pPr marL="1085850" lvl="2" indent="-171450">
              <a:buFont typeface="Arial" panose="020B0604020202020204" pitchFamily="34" charset="0"/>
              <a:buChar char="•"/>
            </a:pPr>
            <a:r>
              <a:rPr lang="en-US" dirty="0"/>
              <a:t>These are often slips, trips, and falls on station stairs, elevators, escalators, and ramps</a:t>
            </a:r>
          </a:p>
          <a:p>
            <a:pPr marL="685800" lvl="1" indent="-228600">
              <a:buFont typeface="+mj-lt"/>
              <a:buAutoNum type="arabicPeriod"/>
            </a:pPr>
            <a:r>
              <a:rPr lang="en-US" dirty="0"/>
              <a:t>Homicides and assaults (which are shown)</a:t>
            </a:r>
          </a:p>
          <a:p>
            <a:pPr marL="1143000" lvl="2" indent="-228600">
              <a:buFont typeface="Arial" panose="020B0604020202020204" pitchFamily="34" charset="0"/>
              <a:buChar char="•"/>
            </a:pPr>
            <a:r>
              <a:rPr lang="en-US" dirty="0"/>
              <a:t>This includes both assault victims and those injured while assisting victims</a:t>
            </a:r>
          </a:p>
          <a:p>
            <a:pPr marL="685800" lvl="1" indent="-228600">
              <a:buFont typeface="+mj-lt"/>
              <a:buAutoNum type="arabicPeriod"/>
            </a:pPr>
            <a:r>
              <a:rPr lang="en-US" dirty="0"/>
              <a:t>Personal injuries occurring onboard rail transit vehicles</a:t>
            </a:r>
            <a:br>
              <a:rPr lang="en-US" i="1" dirty="0">
                <a:solidFill>
                  <a:schemeClr val="tx1"/>
                </a:solidFill>
              </a:rPr>
            </a:br>
            <a:endParaRPr lang="en-US" dirty="0">
              <a:solidFill>
                <a:schemeClr val="tx1"/>
              </a:solidFill>
            </a:endParaRPr>
          </a:p>
          <a:p>
            <a:pPr marL="0" lvl="0" indent="0">
              <a:buFont typeface="+mj-lt"/>
              <a:buNone/>
            </a:pPr>
            <a:r>
              <a:rPr lang="en-US" dirty="0">
                <a:solidFill>
                  <a:schemeClr val="tx1"/>
                </a:solidFill>
              </a:rPr>
              <a:t>Data analysis notes:</a:t>
            </a:r>
          </a:p>
          <a:p>
            <a:pPr marL="171450" lvl="0" indent="-171450">
              <a:buFont typeface="Arial" panose="020B0604020202020204" pitchFamily="34" charset="0"/>
              <a:buChar char="•"/>
            </a:pPr>
            <a:r>
              <a:rPr lang="en-US" dirty="0">
                <a:solidFill>
                  <a:schemeClr val="tx1"/>
                </a:solidFill>
              </a:rPr>
              <a:t>Data include only NTD Full Reporters. Rail agencies overseen by FRA are excluded.</a:t>
            </a:r>
          </a:p>
          <a:p>
            <a:pPr marL="171450" lvl="0" indent="-171450">
              <a:buFont typeface="Arial" panose="020B0604020202020204" pitchFamily="34" charset="0"/>
              <a:buChar char="•"/>
            </a:pPr>
            <a:r>
              <a:rPr lang="en-US" dirty="0">
                <a:solidFill>
                  <a:schemeClr val="tx1"/>
                </a:solidFill>
              </a:rPr>
              <a:t>Rail modes include Cable Car, Heavy Rail, Inclined Plane, Light Rail, Monorail/Automated Guideway, Streetcar, and Hybrid Rail modes.)</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105021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rPr>
              <a:t>FY 2024-25 data are preliminary. FY 2025 only includes data from Oct 2024–Apr 2025. FY 2023 rate is subject to minor revision until 2024 NTD Annual Reporting is validated.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Data is as of Aug 1, 2025.</a:t>
            </a:r>
          </a:p>
          <a:p>
            <a:endParaRPr lang="en-US" dirty="0"/>
          </a:p>
          <a:p>
            <a:r>
              <a:rPr lang="en-US" dirty="0"/>
              <a:t>******************</a:t>
            </a:r>
          </a:p>
          <a:p>
            <a:endParaRPr lang="en-US" dirty="0"/>
          </a:p>
          <a:p>
            <a:r>
              <a:rPr lang="en-US" dirty="0"/>
              <a:t>(Notes about the metrics in case they are helpful: </a:t>
            </a:r>
          </a:p>
          <a:p>
            <a:pPr marL="171450" indent="-171450">
              <a:buFont typeface="Arial" panose="020B0604020202020204" pitchFamily="34" charset="0"/>
              <a:buChar char="•"/>
            </a:pPr>
            <a:r>
              <a:rPr lang="en-US" dirty="0"/>
              <a:t>The event rates shown are per 100 million “vehicle revenue miles” (VRM), which provide a good general estimate of the amount of bus and rail transit service provided by agencies</a:t>
            </a:r>
          </a:p>
          <a:p>
            <a:pPr marL="628650" lvl="1" indent="-171450">
              <a:buFont typeface="Arial" panose="020B0604020202020204" pitchFamily="34" charset="0"/>
              <a:buChar char="•"/>
            </a:pPr>
            <a:r>
              <a:rPr lang="en-US" dirty="0"/>
              <a:t>VRM is actually a measurement of the total number of miles buses and individual railcars travel during revenue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NTD reporters began submitting event data for all assaults on transit workers in the middle of 2023. In prior years, NTD only collected data for assaults on transit workers that met certain thresholds. Please see a 2022 or earlier NTD Safety and Security Reporting Policy Manual for more details.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analysis only tallies </a:t>
            </a:r>
            <a:r>
              <a:rPr lang="en-US" b="1" dirty="0"/>
              <a:t>major</a:t>
            </a:r>
            <a:r>
              <a:rPr lang="en-US" dirty="0"/>
              <a:t> assaults on transit workers. Please see the latest NTD Safety and Security Reporting Policy Manual for more details on the criteria FTA uses to delineate “major” security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Prior to the reporting change noted above, “assaults on transit workers” included any major assault or homicide event that resulted in fatalities or injuries to a transit worker. During this time, resulting fatalities and injuries include only the workers killed or injured during an assault on transit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the reporting change noted above, “assaults on transit workers” included any major assault or homicide event where NTD reporters specified any transit worker was attacked, including assaults and homicides reported as collisions per NTD reporting policy. During this time, resulting fatalities and injuries included all people killed or injured during an assault on transit workers, including bystanders who were not transit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 the rare occasion of a murder-suicide or assault-attempted suicide, any fatality marked as suicide or injury marked as attempted suicide within the NTD event report has not been included as a fatality or injury here, since it was a suicide.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Nine of the twelve assaults on transit workers fatalities reported in FY 2021 resulted from an active shooter event on Santa Clara Valley Transportation Authority property on May 26, 2021.</a:t>
            </a:r>
          </a:p>
          <a:p>
            <a:pPr marL="0" indent="0">
              <a:buFont typeface="+mj-lt"/>
              <a:buNone/>
            </a:pPr>
            <a:endParaRPr lang="en-US" dirty="0"/>
          </a:p>
          <a:p>
            <a:pPr marL="0" indent="0">
              <a:buFont typeface="+mj-lt"/>
              <a:buNone/>
            </a:pPr>
            <a:r>
              <a:rPr lang="en-US" dirty="0"/>
              <a:t>(Additional information that may be helpful: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charts on this table are based on NTD events that occurred in fiscal years (FY) </a:t>
            </a:r>
            <a:r>
              <a:rPr lang="en-US" i="0" dirty="0"/>
              <a:t>2020</a:t>
            </a:r>
            <a:r>
              <a:rPr lang="en-US" i="1" dirty="0"/>
              <a:t> </a:t>
            </a:r>
            <a:r>
              <a:rPr lang="en-US" dirty="0"/>
              <a:t>to 2025</a:t>
            </a:r>
            <a:r>
              <a:rPr lang="en-US" dirty="0">
                <a:solidFill>
                  <a:schemeClr val="tx1"/>
                </a:solidFill>
              </a:rPr>
              <a:t>. </a:t>
            </a:r>
            <a:r>
              <a:rPr lang="en-US" dirty="0"/>
              <a:t>Data from</a:t>
            </a:r>
            <a:r>
              <a:rPr lang="en-US" i="0" dirty="0"/>
              <a:t> FY 2024-25 </a:t>
            </a:r>
            <a:r>
              <a:rPr lang="en-US" dirty="0"/>
              <a:t>are still subject to NTD reporter revision.</a:t>
            </a:r>
          </a:p>
          <a:p>
            <a:pPr marL="457200" lvl="1" indent="0">
              <a:buFont typeface="+mj-lt"/>
              <a:buNone/>
            </a:pPr>
            <a:endParaRPr lang="en-US" dirty="0"/>
          </a:p>
          <a:p>
            <a:pPr marL="0" lvl="0" indent="0">
              <a:buFont typeface="+mj-lt"/>
              <a:buNone/>
            </a:pPr>
            <a:r>
              <a:rPr lang="en-US" dirty="0"/>
              <a:t>(Data analysis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an analysis of bus and rail modes.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Bus modes include standard Bus, Bus Rapid Transit, Commuter Bus, Demand Response, Publico, Trolleybus, and Vanpool modes.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Rail modes include Cable Car, Heavy Rail, Inclined Plane, Light Rail, Monorail/Automated Guideway, Streetcar, and Hybrid Rail modes.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include only NTD Full Reporters. Rural bus agencies and urban bus agencies operating 30 or fewer vehicles at maximum service are excluded.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Modes overseen by the Federal Railroad Administration or the United States Coast Guard are also excluded.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NTD has not changed the thresholds that require bus or rail modes to submit fatality data since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NTD has not changed the thresholds that require bus or rail modes to submit injury data since 2019.</a:t>
            </a:r>
          </a:p>
        </p:txBody>
      </p:sp>
      <p:sp>
        <p:nvSpPr>
          <p:cNvPr id="4" name="Slide Number Placeholder 3"/>
          <p:cNvSpPr>
            <a:spLocks noGrp="1"/>
          </p:cNvSpPr>
          <p:nvPr>
            <p:ph type="sldNum" sz="quarter" idx="5"/>
          </p:nvPr>
        </p:nvSpPr>
        <p:spPr/>
        <p:txBody>
          <a:bodyPr/>
          <a:lstStyle/>
          <a:p>
            <a:fld id="{74FDF521-A8C0-47CF-B688-3383CB252F15}" type="slidenum">
              <a:rPr lang="en-US" smtClean="0"/>
              <a:pPr/>
              <a:t>22</a:t>
            </a:fld>
            <a:endParaRPr lang="en-US"/>
          </a:p>
        </p:txBody>
      </p:sp>
    </p:spTree>
    <p:extLst>
      <p:ext uri="{BB962C8B-B14F-4D97-AF65-F5344CB8AC3E}">
        <p14:creationId xmlns:p14="http://schemas.microsoft.com/office/powerpoint/2010/main" val="70633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2024 and 2025 data are preliminary.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All data was pulled on Aug 1, 2025.</a:t>
            </a:r>
          </a:p>
          <a:p>
            <a:endParaRPr lang="en-US" dirty="0"/>
          </a:p>
          <a:p>
            <a:r>
              <a:rPr lang="en-US" dirty="0"/>
              <a:t>******************</a:t>
            </a:r>
          </a:p>
          <a:p>
            <a:endParaRPr lang="en-US" dirty="0"/>
          </a:p>
          <a:p>
            <a:r>
              <a:rPr lang="en-US" dirty="0"/>
              <a:t>NTD reporters began reporting all assaults on transit workers events in April 2023. This slide shows how severe the assaults on transit workers that occurred from April 2023 to April 2025 were.</a:t>
            </a:r>
          </a:p>
          <a:p>
            <a:pPr marL="171450" indent="-171450">
              <a:buFont typeface="Arial" panose="020B0604020202020204" pitchFamily="34" charset="0"/>
              <a:buChar char="•"/>
            </a:pPr>
            <a:r>
              <a:rPr lang="en-US" dirty="0"/>
              <a:t>Most assaults on transit workers reported during this time period were non-physical in nature, such as threats or intimidation that did not involve any contact with the transit worker.</a:t>
            </a:r>
          </a:p>
          <a:p>
            <a:pPr marL="171450" indent="-171450">
              <a:buFont typeface="Arial" panose="020B0604020202020204" pitchFamily="34" charset="0"/>
              <a:buChar char="•"/>
            </a:pPr>
            <a:r>
              <a:rPr lang="en-US" dirty="0"/>
              <a:t>Over 90% of assaults on transit workers during this time period would not meet the pre-2023 threshold for NTD, as they did not result in a fatality or injury.</a:t>
            </a:r>
          </a:p>
          <a:p>
            <a:pPr marL="0" indent="0">
              <a:buFont typeface="Arial" panose="020B0604020202020204" pitchFamily="34" charset="0"/>
              <a:buNone/>
            </a:pPr>
            <a:endParaRPr lang="en-US" dirty="0"/>
          </a:p>
          <a:p>
            <a:pPr marL="0" indent="0">
              <a:buFont typeface="+mj-lt"/>
              <a:buNone/>
            </a:pPr>
            <a:r>
              <a:rPr lang="en-US" dirty="0"/>
              <a:t>(Data analysis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2024 and 2025 data shown here are still subject to NTD reporter revision.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an analysis of bus and rail modes.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Bus modes include standard Bus, Bus Rapid Transit, Commuter Bus, Demand Response, Publico, Trolleybus, and Vanpool modes.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Rail modes include Cable Car, Heavy Rail, Inclined Plane, Light Rail, Monorail/Automated Guideway, Streetcar, and Hybrid Rail modes.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include only NTD Full Reporters. Rural bus agencies and urban bus agencies operating 30 or fewer vehicles at maximum service are excluded.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Modes overseen by the Federal Railroad Administration or the United States Coast Guard are also excluded.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“Assaults on Transit Workers” include any assault or homicide event where NTD reporters specified any transit worker was attacked, including assaults and homicides reported as collisions per NTD reporting policy.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“fatality event” includes any of these events resulting in the death of any person, including a non-worker.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“injury-only assault event” includes any of these events resulting in no deaths but resulting in injuries to at least 1 person (worker or non-worker) that qualified for NTD reporting, typically injuries serious enough to merit immediate medical transportation from the scene. Please see the latest NTD safety and security event reporting policy manual for more details.</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23</a:t>
            </a:fld>
            <a:endParaRPr lang="en-US"/>
          </a:p>
        </p:txBody>
      </p:sp>
    </p:spTree>
    <p:extLst>
      <p:ext uri="{BB962C8B-B14F-4D97-AF65-F5344CB8AC3E}">
        <p14:creationId xmlns:p14="http://schemas.microsoft.com/office/powerpoint/2010/main" val="3675539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solidFill>
                  <a:srgbClr val="000000"/>
                </a:solidFill>
                <a:latin typeface="Franklin Gothic Book"/>
              </a:rPr>
              <a:t>Source: </a:t>
            </a:r>
            <a:r>
              <a:rPr lang="en-US">
                <a:solidFill>
                  <a:srgbClr val="000000"/>
                </a:solidFill>
                <a:latin typeface="Franklin Gothic Book"/>
                <a:hlinkClick r:id="rId3"/>
              </a:rPr>
              <a:t>General Directive 24-1 Full Analysis Presentation</a:t>
            </a:r>
            <a:endParaRPr lang="en-US">
              <a:latin typeface="Franklin Gothic Book"/>
            </a:endParaRPr>
          </a:p>
          <a:p>
            <a:endParaRPr lang="en-US">
              <a:solidFill>
                <a:srgbClr val="000000"/>
              </a:solidFill>
              <a:latin typeface="Franklin Gothic Book"/>
            </a:endParaRPr>
          </a:p>
          <a:p>
            <a:pPr algn="l"/>
            <a:r>
              <a:rPr lang="en-US" sz="1800" b="1" i="0" u="none" strike="noStrike">
                <a:solidFill>
                  <a:srgbClr val="000000"/>
                </a:solidFill>
                <a:effectLst/>
                <a:latin typeface="Franklin Gothic Book"/>
              </a:rPr>
              <a:t>Status of Implementing Mitigations:</a:t>
            </a:r>
            <a:r>
              <a:rPr lang="en-US" sz="1800" b="0" i="0">
                <a:solidFill>
                  <a:srgbClr val="444444"/>
                </a:solidFill>
                <a:effectLst/>
                <a:latin typeface="Franklin Gothic Book"/>
              </a:rPr>
              <a:t>​</a:t>
            </a:r>
            <a:endParaRPr lang="en-US" b="0" i="0">
              <a:solidFill>
                <a:srgbClr val="444444"/>
              </a:solidFill>
              <a:effectLst/>
              <a:latin typeface="Franklin Gothic Book"/>
            </a:endParaRPr>
          </a:p>
          <a:p>
            <a:pPr marL="742950" lvl="1" indent="-285750" algn="l" rtl="0" fontAlgn="base">
              <a:buFont typeface="Arial" panose="020B0604020202020204" pitchFamily="34" charset="0"/>
              <a:buChar char="•"/>
            </a:pPr>
            <a:r>
              <a:rPr lang="en-US" sz="1800" b="1" i="0" u="none" strike="noStrike">
                <a:solidFill>
                  <a:srgbClr val="000000"/>
                </a:solidFill>
                <a:effectLst/>
                <a:latin typeface="Franklin Gothic Book"/>
              </a:rPr>
              <a:t>De-Escalation Training</a:t>
            </a:r>
          </a:p>
          <a:p>
            <a:pPr marL="1200150" lvl="2" indent="-285750" algn="l" rtl="0" fontAlgn="base">
              <a:buFont typeface="Arial" panose="020B0604020202020204" pitchFamily="34" charset="0"/>
              <a:buChar char="•"/>
            </a:pPr>
            <a:r>
              <a:rPr lang="en-US" sz="1800">
                <a:solidFill>
                  <a:srgbClr val="000000"/>
                </a:solidFill>
                <a:latin typeface="Franklin Gothic Book"/>
              </a:rPr>
              <a:t>27</a:t>
            </a:r>
            <a:r>
              <a:rPr lang="en-US" sz="1800" b="0" i="0" u="none" strike="noStrike">
                <a:solidFill>
                  <a:srgbClr val="000000"/>
                </a:solidFill>
                <a:effectLst/>
                <a:latin typeface="Franklin Gothic Book"/>
              </a:rPr>
              <a:t> completed</a:t>
            </a:r>
          </a:p>
          <a:p>
            <a:pPr marL="1200150" lvl="2" indent="-285750" algn="l" rtl="0" fontAlgn="base">
              <a:buFont typeface="Arial" panose="020B0604020202020204" pitchFamily="34" charset="0"/>
              <a:buChar char="•"/>
            </a:pPr>
            <a:r>
              <a:rPr lang="en-US" sz="1800">
                <a:solidFill>
                  <a:srgbClr val="000000"/>
                </a:solidFill>
                <a:latin typeface="Franklin Gothic Book"/>
              </a:rPr>
              <a:t>56</a:t>
            </a:r>
            <a:r>
              <a:rPr lang="en-US" sz="1800" b="0" i="0" u="none" strike="noStrike">
                <a:solidFill>
                  <a:srgbClr val="000000"/>
                </a:solidFill>
                <a:effectLst/>
                <a:latin typeface="Franklin Gothic Book"/>
              </a:rPr>
              <a:t> in progress</a:t>
            </a:r>
          </a:p>
          <a:p>
            <a:pPr marL="1200150" lvl="2" indent="-285750" algn="l" rtl="0" fontAlgn="base">
              <a:buFont typeface="Arial" panose="020B0604020202020204" pitchFamily="34" charset="0"/>
              <a:buChar char="•"/>
            </a:pPr>
            <a:r>
              <a:rPr lang="en-US" sz="1800">
                <a:solidFill>
                  <a:srgbClr val="000000"/>
                </a:solidFill>
                <a:latin typeface="Franklin Gothic Book"/>
              </a:rPr>
              <a:t>2</a:t>
            </a:r>
            <a:r>
              <a:rPr lang="en-US" sz="1800" b="0" i="0" u="none" strike="noStrike">
                <a:solidFill>
                  <a:srgbClr val="000000"/>
                </a:solidFill>
                <a:effectLst/>
                <a:latin typeface="Franklin Gothic Book"/>
              </a:rPr>
              <a:t> planned</a:t>
            </a:r>
            <a:r>
              <a:rPr lang="en-US" sz="1800" b="0" i="0">
                <a:solidFill>
                  <a:srgbClr val="444444"/>
                </a:solidFill>
                <a:effectLst/>
                <a:latin typeface="Franklin Gothic Book"/>
              </a:rPr>
              <a:t>​</a:t>
            </a:r>
          </a:p>
          <a:p>
            <a:pPr marL="742950" lvl="1" indent="-285750" algn="l" rtl="0" fontAlgn="base">
              <a:buFont typeface="Arial" panose="020B0604020202020204" pitchFamily="34" charset="0"/>
              <a:buChar char="•"/>
            </a:pPr>
            <a:r>
              <a:rPr lang="en-US" sz="1800" b="1" i="0" u="none" strike="noStrike">
                <a:solidFill>
                  <a:srgbClr val="000000"/>
                </a:solidFill>
                <a:effectLst/>
                <a:latin typeface="Franklin Gothic Book"/>
              </a:rPr>
              <a:t>Video/Audio Surveillance</a:t>
            </a:r>
          </a:p>
          <a:p>
            <a:pPr marL="1200150" lvl="2" indent="-285750" algn="l" rtl="0" fontAlgn="base">
              <a:buFont typeface="Arial" panose="020B0604020202020204" pitchFamily="34" charset="0"/>
              <a:buChar char="•"/>
            </a:pPr>
            <a:r>
              <a:rPr lang="en-US" sz="1800">
                <a:solidFill>
                  <a:srgbClr val="000000"/>
                </a:solidFill>
                <a:latin typeface="Franklin Gothic Book"/>
              </a:rPr>
              <a:t>53</a:t>
            </a:r>
            <a:r>
              <a:rPr lang="en-US" sz="1800" b="0" i="0" u="none" strike="noStrike">
                <a:solidFill>
                  <a:srgbClr val="000000"/>
                </a:solidFill>
                <a:effectLst/>
                <a:latin typeface="Franklin Gothic Book"/>
              </a:rPr>
              <a:t> completed</a:t>
            </a:r>
          </a:p>
          <a:p>
            <a:pPr marL="1200150" lvl="2" indent="-285750" algn="l" rtl="0" fontAlgn="base">
              <a:buFont typeface="Arial" panose="020B0604020202020204" pitchFamily="34" charset="0"/>
              <a:buChar char="•"/>
            </a:pPr>
            <a:r>
              <a:rPr lang="en-US" sz="1800">
                <a:solidFill>
                  <a:srgbClr val="000000"/>
                </a:solidFill>
                <a:latin typeface="Franklin Gothic Book"/>
              </a:rPr>
              <a:t>21</a:t>
            </a:r>
            <a:r>
              <a:rPr lang="en-US" sz="1800" b="0" i="0" u="none" strike="noStrike">
                <a:solidFill>
                  <a:srgbClr val="000000"/>
                </a:solidFill>
                <a:effectLst/>
                <a:latin typeface="Franklin Gothic Book"/>
              </a:rPr>
              <a:t> in progress</a:t>
            </a:r>
          </a:p>
          <a:p>
            <a:pPr marL="1200150" lvl="2" indent="-285750" algn="l" rtl="0" fontAlgn="base">
              <a:buFont typeface="Arial" panose="020B0604020202020204" pitchFamily="34" charset="0"/>
              <a:buChar char="•"/>
            </a:pPr>
            <a:r>
              <a:rPr lang="en-US" sz="1800">
                <a:solidFill>
                  <a:srgbClr val="000000"/>
                </a:solidFill>
                <a:latin typeface="Franklin Gothic Book"/>
              </a:rPr>
              <a:t>3</a:t>
            </a:r>
            <a:r>
              <a:rPr lang="en-US" sz="1800" b="0" i="0" u="none" strike="noStrike">
                <a:solidFill>
                  <a:srgbClr val="000000"/>
                </a:solidFill>
                <a:effectLst/>
                <a:latin typeface="Franklin Gothic Book"/>
              </a:rPr>
              <a:t> planned</a:t>
            </a:r>
            <a:r>
              <a:rPr lang="en-US" sz="1800" b="0" i="0">
                <a:solidFill>
                  <a:srgbClr val="444444"/>
                </a:solidFill>
                <a:effectLst/>
                <a:latin typeface="Franklin Gothic Book"/>
              </a:rPr>
              <a:t>​</a:t>
            </a:r>
          </a:p>
          <a:p>
            <a:pPr marL="742950" lvl="1" indent="-285750" algn="l" rtl="0" fontAlgn="base">
              <a:buFont typeface="Arial" panose="020B0604020202020204" pitchFamily="34" charset="0"/>
              <a:buChar char="•"/>
            </a:pPr>
            <a:r>
              <a:rPr lang="en-US" sz="1800" b="1" i="0" u="none" strike="noStrike">
                <a:solidFill>
                  <a:srgbClr val="000000"/>
                </a:solidFill>
                <a:effectLst/>
                <a:latin typeface="Franklin Gothic Book"/>
              </a:rPr>
              <a:t>Operating Policies and Procedures</a:t>
            </a:r>
          </a:p>
          <a:p>
            <a:pPr marL="1200150" lvl="2" indent="-285750" fontAlgn="base">
              <a:buFont typeface="Arial" panose="020B0604020202020204" pitchFamily="34" charset="0"/>
              <a:buChar char="•"/>
            </a:pPr>
            <a:r>
              <a:rPr lang="en-US" sz="1800">
                <a:solidFill>
                  <a:srgbClr val="000000"/>
                </a:solidFill>
                <a:latin typeface="Franklin Gothic Book"/>
              </a:rPr>
              <a:t>43 completed</a:t>
            </a:r>
            <a:endParaRPr lang="en-US" sz="1800" b="0" i="0" u="none" strike="noStrike">
              <a:solidFill>
                <a:srgbClr val="000000"/>
              </a:solidFill>
              <a:effectLst/>
              <a:latin typeface="Franklin Gothic Book"/>
            </a:endParaRPr>
          </a:p>
          <a:p>
            <a:pPr marL="1200150" lvl="2" indent="-285750" algn="l" rtl="0" fontAlgn="base">
              <a:buFont typeface="Arial" panose="020B0604020202020204" pitchFamily="34" charset="0"/>
              <a:buChar char="•"/>
            </a:pPr>
            <a:r>
              <a:rPr lang="en-US" sz="1800">
                <a:solidFill>
                  <a:srgbClr val="000000"/>
                </a:solidFill>
                <a:latin typeface="Franklin Gothic Book"/>
              </a:rPr>
              <a:t>23</a:t>
            </a:r>
            <a:r>
              <a:rPr lang="en-US" sz="1800" b="0" i="0" u="none" strike="noStrike">
                <a:solidFill>
                  <a:srgbClr val="000000"/>
                </a:solidFill>
                <a:effectLst/>
                <a:latin typeface="Franklin Gothic Book"/>
              </a:rPr>
              <a:t> in progress</a:t>
            </a:r>
          </a:p>
          <a:p>
            <a:pPr marL="1200150" lvl="2" indent="-285750" algn="l" rtl="0" fontAlgn="base">
              <a:buFont typeface="Arial" panose="020B0604020202020204" pitchFamily="34" charset="0"/>
              <a:buChar char="•"/>
            </a:pPr>
            <a:r>
              <a:rPr lang="en-US" sz="1800">
                <a:solidFill>
                  <a:srgbClr val="000000"/>
                </a:solidFill>
                <a:latin typeface="Franklin Gothic Book"/>
              </a:rPr>
              <a:t>4</a:t>
            </a:r>
            <a:r>
              <a:rPr lang="en-US" sz="1800" b="0" i="0" u="none" strike="noStrike">
                <a:solidFill>
                  <a:srgbClr val="000000"/>
                </a:solidFill>
                <a:effectLst/>
                <a:latin typeface="Franklin Gothic Book"/>
              </a:rPr>
              <a:t> planned</a:t>
            </a:r>
            <a:r>
              <a:rPr lang="en-US" sz="1800" b="0" i="0">
                <a:solidFill>
                  <a:srgbClr val="444444"/>
                </a:solidFill>
                <a:effectLst/>
                <a:latin typeface="Franklin Gothic Book"/>
              </a:rPr>
              <a:t>​</a:t>
            </a:r>
          </a:p>
          <a:p>
            <a:pPr marL="742950" lvl="1" indent="-285750" algn="l" rtl="0" fontAlgn="base">
              <a:buFont typeface="Arial" panose="020B0604020202020204" pitchFamily="34" charset="0"/>
              <a:buChar char="•"/>
            </a:pPr>
            <a:r>
              <a:rPr lang="en-US" sz="1800" b="1" i="0" u="none" strike="noStrike">
                <a:solidFill>
                  <a:srgbClr val="000000"/>
                </a:solidFill>
                <a:effectLst/>
                <a:latin typeface="Franklin Gothic Book"/>
              </a:rPr>
              <a:t>Signage Informing Riders of Surveillance/Penalties</a:t>
            </a:r>
          </a:p>
          <a:p>
            <a:pPr marL="1200150" lvl="2" indent="-285750" algn="l" rtl="0" fontAlgn="base">
              <a:buFont typeface="Arial" panose="020B0604020202020204" pitchFamily="34" charset="0"/>
              <a:buChar char="•"/>
            </a:pPr>
            <a:r>
              <a:rPr lang="en-US" sz="1800">
                <a:solidFill>
                  <a:srgbClr val="000000"/>
                </a:solidFill>
                <a:latin typeface="Franklin Gothic Book"/>
              </a:rPr>
              <a:t>40</a:t>
            </a:r>
            <a:r>
              <a:rPr lang="en-US" sz="1800" b="0" i="0" u="none" strike="noStrike">
                <a:solidFill>
                  <a:srgbClr val="000000"/>
                </a:solidFill>
                <a:effectLst/>
                <a:latin typeface="Franklin Gothic Book"/>
              </a:rPr>
              <a:t> completed</a:t>
            </a:r>
          </a:p>
          <a:p>
            <a:pPr marL="1200150" lvl="2" indent="-285750" algn="l" rtl="0" fontAlgn="base">
              <a:buFont typeface="Arial" panose="020B0604020202020204" pitchFamily="34" charset="0"/>
              <a:buChar char="•"/>
            </a:pPr>
            <a:r>
              <a:rPr lang="en-US" sz="1800">
                <a:solidFill>
                  <a:srgbClr val="000000"/>
                </a:solidFill>
                <a:latin typeface="Franklin Gothic Book"/>
              </a:rPr>
              <a:t>18</a:t>
            </a:r>
            <a:r>
              <a:rPr lang="en-US" sz="1800" b="0" i="0" u="none" strike="noStrike">
                <a:solidFill>
                  <a:srgbClr val="000000"/>
                </a:solidFill>
                <a:effectLst/>
                <a:latin typeface="Franklin Gothic Book"/>
              </a:rPr>
              <a:t> in progress</a:t>
            </a:r>
          </a:p>
          <a:p>
            <a:pPr marL="1200150" lvl="2" indent="-285750" algn="l" rtl="0" fontAlgn="base">
              <a:buFont typeface="Arial" panose="020B0604020202020204" pitchFamily="34" charset="0"/>
              <a:buChar char="•"/>
            </a:pPr>
            <a:r>
              <a:rPr lang="en-US" sz="1800">
                <a:solidFill>
                  <a:srgbClr val="000000"/>
                </a:solidFill>
                <a:latin typeface="Franklin Gothic Book"/>
              </a:rPr>
              <a:t>8</a:t>
            </a:r>
            <a:r>
              <a:rPr lang="en-US" sz="1800" b="0" i="0" u="none" strike="noStrike">
                <a:solidFill>
                  <a:srgbClr val="000000"/>
                </a:solidFill>
                <a:effectLst/>
                <a:latin typeface="Franklin Gothic Book"/>
              </a:rPr>
              <a:t> planned</a:t>
            </a:r>
            <a:endParaRPr lang="en-US" sz="1800" b="0" i="0">
              <a:solidFill>
                <a:srgbClr val="444444"/>
              </a:solidFill>
              <a:effectLst/>
              <a:latin typeface="Franklin Gothic Book"/>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1521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Franklin Gothic Book"/>
              </a:rPr>
              <a:t>Source: </a:t>
            </a:r>
            <a:r>
              <a:rPr lang="en-US">
                <a:latin typeface="Franklin Gothic Book"/>
                <a:hlinkClick r:id="rId3"/>
              </a:rPr>
              <a:t>General Directive 24-1 Full Analysis Presentation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6154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buFont typeface="Arial" panose="020B0604020202020204" pitchFamily="34" charset="0"/>
              <a:buNone/>
            </a:pPr>
            <a:endParaRPr lang="en-US" sz="1200" dirty="0">
              <a:solidFill>
                <a:srgbClr val="212529"/>
              </a:solidFill>
              <a:latin typeface="Franklin Gothic Book"/>
              <a:ea typeface="Open Sans"/>
              <a:cs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DF521-A8C0-47CF-B688-3383CB252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976719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Franklin Gothic Book"/>
            </a:endParaRPr>
          </a:p>
        </p:txBody>
      </p:sp>
      <p:sp>
        <p:nvSpPr>
          <p:cNvPr id="4" name="Slide Number Placeholder 3"/>
          <p:cNvSpPr>
            <a:spLocks noGrp="1"/>
          </p:cNvSpPr>
          <p:nvPr>
            <p:ph type="sldNum" sz="quarter" idx="5"/>
          </p:nvPr>
        </p:nvSpPr>
        <p:spPr/>
        <p:txBody>
          <a:bodyPr/>
          <a:lstStyle/>
          <a:p>
            <a:fld id="{74FDF521-A8C0-47CF-B688-3383CB252F15}" type="slidenum">
              <a:rPr lang="en-US" smtClean="0"/>
              <a:pPr/>
              <a:t>27</a:t>
            </a:fld>
            <a:endParaRPr lang="en-US"/>
          </a:p>
        </p:txBody>
      </p:sp>
    </p:spTree>
    <p:extLst>
      <p:ext uri="{BB962C8B-B14F-4D97-AF65-F5344CB8AC3E}">
        <p14:creationId xmlns:p14="http://schemas.microsoft.com/office/powerpoint/2010/main" val="109773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FF0B3-C51B-43CF-8269-1079A27C5D66}" type="slidenum">
              <a:rPr lang="en-US" smtClean="0"/>
              <a:t>28</a:t>
            </a:fld>
            <a:endParaRPr lang="en-US"/>
          </a:p>
        </p:txBody>
      </p:sp>
    </p:spTree>
    <p:extLst>
      <p:ext uri="{BB962C8B-B14F-4D97-AF65-F5344CB8AC3E}">
        <p14:creationId xmlns:p14="http://schemas.microsoft.com/office/powerpoint/2010/main" val="238431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3AB79-3C20-280D-8C32-9E0A40790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6324F-C1B8-8DBA-2FC7-54939E38B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BB473-D6EC-3824-32EA-B082E6BE3CC2}"/>
              </a:ext>
            </a:extLst>
          </p:cNvPr>
          <p:cNvSpPr>
            <a:spLocks noGrp="1"/>
          </p:cNvSpPr>
          <p:nvPr>
            <p:ph type="body" idx="1"/>
          </p:nvPr>
        </p:nvSpPr>
        <p:spPr/>
        <p:txBody>
          <a:bodyPr/>
          <a:lstStyle/>
          <a:p>
            <a:endParaRPr lang="en-US"/>
          </a:p>
          <a:p>
            <a:pPr marL="174708" indent="-174708">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8C630CE8-48CE-D073-76D6-00BA77767B16}"/>
              </a:ext>
            </a:extLst>
          </p:cNvPr>
          <p:cNvSpPr>
            <a:spLocks noGrp="1"/>
          </p:cNvSpPr>
          <p:nvPr>
            <p:ph type="sldNum" sz="quarter" idx="5"/>
          </p:nvPr>
        </p:nvSpPr>
        <p:spPr/>
        <p:txBody>
          <a:bodyPr/>
          <a:lstStyle/>
          <a:p>
            <a:fld id="{74FDF521-A8C0-47CF-B688-3383CB252F15}" type="slidenum">
              <a:rPr lang="en-US" smtClean="0"/>
              <a:pPr/>
              <a:t>29</a:t>
            </a:fld>
            <a:endParaRPr lang="en-US"/>
          </a:p>
        </p:txBody>
      </p:sp>
    </p:spTree>
    <p:extLst>
      <p:ext uri="{BB962C8B-B14F-4D97-AF65-F5344CB8AC3E}">
        <p14:creationId xmlns:p14="http://schemas.microsoft.com/office/powerpoint/2010/main" val="334169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8AE0-EA88-554B-184E-898E4255D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37608-D4E6-5A95-13C6-6281897D6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49CD8-DF8F-9C57-E1C8-8C268A876376}"/>
              </a:ext>
            </a:extLst>
          </p:cNvPr>
          <p:cNvSpPr>
            <a:spLocks noGrp="1"/>
          </p:cNvSpPr>
          <p:nvPr>
            <p:ph type="body" idx="1"/>
          </p:nvPr>
        </p:nvSpPr>
        <p:spPr/>
        <p:txBody>
          <a:bodyPr/>
          <a:lstStyle/>
          <a:p>
            <a:endParaRPr lang="en-US"/>
          </a:p>
          <a:p>
            <a:pPr marL="174708" indent="-174708">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82D425A-B581-8ADF-3D30-1135791B1D3A}"/>
              </a:ext>
            </a:extLst>
          </p:cNvPr>
          <p:cNvSpPr>
            <a:spLocks noGrp="1"/>
          </p:cNvSpPr>
          <p:nvPr>
            <p:ph type="sldNum" sz="quarter" idx="5"/>
          </p:nvPr>
        </p:nvSpPr>
        <p:spPr/>
        <p:txBody>
          <a:bodyPr/>
          <a:lstStyle/>
          <a:p>
            <a:fld id="{74FDF521-A8C0-47CF-B688-3383CB252F15}" type="slidenum">
              <a:rPr lang="en-US" smtClean="0"/>
              <a:pPr/>
              <a:t>3</a:t>
            </a:fld>
            <a:endParaRPr lang="en-US"/>
          </a:p>
        </p:txBody>
      </p:sp>
    </p:spTree>
    <p:extLst>
      <p:ext uri="{BB962C8B-B14F-4D97-AF65-F5344CB8AC3E}">
        <p14:creationId xmlns:p14="http://schemas.microsoft.com/office/powerpoint/2010/main" val="394380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4</a:t>
            </a:fld>
            <a:endParaRPr lang="en-US"/>
          </a:p>
        </p:txBody>
      </p:sp>
    </p:spTree>
    <p:extLst>
      <p:ext uri="{BB962C8B-B14F-4D97-AF65-F5344CB8AC3E}">
        <p14:creationId xmlns:p14="http://schemas.microsoft.com/office/powerpoint/2010/main" val="26439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3AB79-3C20-280D-8C32-9E0A40790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6324F-C1B8-8DBA-2FC7-54939E38B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BB473-D6EC-3824-32EA-B082E6BE3CC2}"/>
              </a:ext>
            </a:extLst>
          </p:cNvPr>
          <p:cNvSpPr>
            <a:spLocks noGrp="1"/>
          </p:cNvSpPr>
          <p:nvPr>
            <p:ph type="body" idx="1"/>
          </p:nvPr>
        </p:nvSpPr>
        <p:spPr/>
        <p:txBody>
          <a:bodyPr/>
          <a:lstStyle/>
          <a:p>
            <a:endParaRPr lang="en-US"/>
          </a:p>
          <a:p>
            <a:pPr marL="174708" indent="-174708">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8C630CE8-48CE-D073-76D6-00BA77767B16}"/>
              </a:ext>
            </a:extLst>
          </p:cNvPr>
          <p:cNvSpPr>
            <a:spLocks noGrp="1"/>
          </p:cNvSpPr>
          <p:nvPr>
            <p:ph type="sldNum" sz="quarter" idx="5"/>
          </p:nvPr>
        </p:nvSpPr>
        <p:spPr/>
        <p:txBody>
          <a:bodyPr/>
          <a:lstStyle/>
          <a:p>
            <a:fld id="{74FDF521-A8C0-47CF-B688-3383CB252F15}" type="slidenum">
              <a:rPr lang="en-US" smtClean="0"/>
              <a:pPr/>
              <a:t>5</a:t>
            </a:fld>
            <a:endParaRPr lang="en-US"/>
          </a:p>
        </p:txBody>
      </p:sp>
    </p:spTree>
    <p:extLst>
      <p:ext uri="{BB962C8B-B14F-4D97-AF65-F5344CB8AC3E}">
        <p14:creationId xmlns:p14="http://schemas.microsoft.com/office/powerpoint/2010/main" val="140628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6</a:t>
            </a:fld>
            <a:endParaRPr lang="en-US"/>
          </a:p>
        </p:txBody>
      </p:sp>
    </p:spTree>
    <p:extLst>
      <p:ext uri="{BB962C8B-B14F-4D97-AF65-F5344CB8AC3E}">
        <p14:creationId xmlns:p14="http://schemas.microsoft.com/office/powerpoint/2010/main" val="216836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solidFill>
                <a:srgbClr val="03122B"/>
              </a:solidFill>
              <a:latin typeface="+mj-lt"/>
              <a:cs typeface="Poppins Regular"/>
            </a:endParaRPr>
          </a:p>
        </p:txBody>
      </p:sp>
      <p:sp>
        <p:nvSpPr>
          <p:cNvPr id="4" name="Slide Number Placeholder 3"/>
          <p:cNvSpPr>
            <a:spLocks noGrp="1"/>
          </p:cNvSpPr>
          <p:nvPr>
            <p:ph type="sldNum" sz="quarter" idx="5"/>
          </p:nvPr>
        </p:nvSpPr>
        <p:spPr/>
        <p:txBody>
          <a:bodyPr/>
          <a:lstStyle/>
          <a:p>
            <a:pPr defTabSz="985776">
              <a:defRPr/>
            </a:pPr>
            <a:fld id="{A1F0CFB5-6272-3A49-9134-CDB92568C779}" type="slidenum">
              <a:rPr lang="en-US">
                <a:solidFill>
                  <a:prstClr val="black"/>
                </a:solidFill>
                <a:latin typeface="Calibri" panose="020F0502020204030204"/>
              </a:rPr>
              <a:pPr defTabSz="98577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172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10"/>
              </a:spcBef>
            </a:pPr>
            <a:r>
              <a:rPr lang="en-US" i="1"/>
              <a:t>‘Charter service’’ </a:t>
            </a:r>
            <a:r>
              <a:rPr lang="en-US"/>
              <a:t>means (but </a:t>
            </a:r>
            <a:r>
              <a:rPr lang="en-US" u="sng"/>
              <a:t>does not include demand response </a:t>
            </a:r>
            <a:r>
              <a:rPr lang="en-US"/>
              <a:t>service to individuals):</a:t>
            </a:r>
          </a:p>
          <a:p>
            <a:pPr>
              <a:lnSpc>
                <a:spcPct val="90000"/>
              </a:lnSpc>
              <a:spcBef>
                <a:spcPts val="510"/>
              </a:spcBef>
              <a:buChar char="•"/>
            </a:pPr>
            <a:r>
              <a:rPr lang="en-US"/>
              <a:t>(1) </a:t>
            </a:r>
            <a:r>
              <a:rPr lang="en-US" b="1"/>
              <a:t>Transportation provided by a recipient at the request of a third party for the exclusive use of a bus or van for a negotiated price</a:t>
            </a:r>
            <a:r>
              <a:rPr lang="en-US"/>
              <a:t>. </a:t>
            </a:r>
          </a:p>
          <a:p>
            <a:pPr>
              <a:lnSpc>
                <a:spcPct val="90000"/>
              </a:lnSpc>
              <a:spcBef>
                <a:spcPts val="510"/>
              </a:spcBef>
              <a:buChar char="•"/>
            </a:pPr>
            <a:r>
              <a:rPr lang="en-US"/>
              <a:t>(2) </a:t>
            </a:r>
            <a:r>
              <a:rPr lang="en-US" b="1"/>
              <a:t>Transportation provided by a recipient to the public for events or functions that occur on an irregular basis or for a limited duration</a:t>
            </a:r>
            <a:r>
              <a:rPr lang="en-US"/>
              <a:t> </a:t>
            </a:r>
          </a:p>
        </p:txBody>
      </p:sp>
      <p:sp>
        <p:nvSpPr>
          <p:cNvPr id="4" name="Slide Number Placeholder 3"/>
          <p:cNvSpPr>
            <a:spLocks noGrp="1"/>
          </p:cNvSpPr>
          <p:nvPr>
            <p:ph type="sldNum" sz="quarter" idx="5"/>
          </p:nvPr>
        </p:nvSpPr>
        <p:spPr/>
        <p:txBody>
          <a:bodyPr/>
          <a:lstStyle/>
          <a:p>
            <a:fld id="{DD6FF0B3-C51B-43CF-8269-1079A27C5D66}" type="slidenum">
              <a:rPr lang="en-US" smtClean="0"/>
              <a:t>8</a:t>
            </a:fld>
            <a:endParaRPr lang="en-US"/>
          </a:p>
        </p:txBody>
      </p:sp>
    </p:spTree>
    <p:extLst>
      <p:ext uri="{BB962C8B-B14F-4D97-AF65-F5344CB8AC3E}">
        <p14:creationId xmlns:p14="http://schemas.microsoft.com/office/powerpoint/2010/main" val="408129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4708" indent="-174708">
              <a:buFont typeface="Arial" panose="020B0604020202020204" pitchFamily="34" charset="0"/>
              <a:buChar char="•"/>
            </a:pPr>
            <a:r>
              <a:rPr lang="en-US"/>
              <a:t>Information regarding upcoming NOFOs can be found here: </a:t>
            </a:r>
            <a:r>
              <a:rPr lang="en-US">
                <a:hlinkClick r:id="rId3"/>
              </a:rPr>
              <a:t>https://www.transportation.gov/infrastructure-investment-and-jobs-act/key-notices-funding-opportunity</a:t>
            </a:r>
            <a:r>
              <a:rPr lang="en-US"/>
              <a:t> </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hlinkClick r:id="rId4"/>
              </a:rPr>
              <a:t>https://www.transportation.gov/grants/dashboard</a:t>
            </a:r>
            <a:r>
              <a:rPr lang="en-US"/>
              <a:t> </a:t>
            </a:r>
          </a:p>
        </p:txBody>
      </p:sp>
      <p:sp>
        <p:nvSpPr>
          <p:cNvPr id="4" name="Slide Number Placeholder 3"/>
          <p:cNvSpPr>
            <a:spLocks noGrp="1"/>
          </p:cNvSpPr>
          <p:nvPr>
            <p:ph type="sldNum" sz="quarter" idx="5"/>
          </p:nvPr>
        </p:nvSpPr>
        <p:spPr/>
        <p:txBody>
          <a:bodyPr/>
          <a:lstStyle/>
          <a:p>
            <a:fld id="{74FDF521-A8C0-47CF-B688-3383CB252F15}" type="slidenum">
              <a:rPr lang="en-US" smtClean="0"/>
              <a:pPr/>
              <a:t>9</a:t>
            </a:fld>
            <a:endParaRPr lang="en-US"/>
          </a:p>
        </p:txBody>
      </p:sp>
    </p:spTree>
    <p:extLst>
      <p:ext uri="{BB962C8B-B14F-4D97-AF65-F5344CB8AC3E}">
        <p14:creationId xmlns:p14="http://schemas.microsoft.com/office/powerpoint/2010/main" val="1279696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9/3/2025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231E3D5-C22D-F341-A69F-E3B87EAC2F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2220" y="0"/>
            <a:ext cx="4089780" cy="6858638"/>
          </a:xfrm>
          <a:prstGeom prst="rect">
            <a:avLst/>
          </a:prstGeom>
        </p:spPr>
      </p:pic>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3" y="2127583"/>
            <a:ext cx="7179749"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9/3/2025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7184698" cy="453604"/>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3" y="3552014"/>
            <a:ext cx="7159957" cy="383797"/>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pic>
        <p:nvPicPr>
          <p:cNvPr id="6" name="Graphic 5">
            <a:extLst>
              <a:ext uri="{FF2B5EF4-FFF2-40B4-BE49-F238E27FC236}">
                <a16:creationId xmlns:a16="http://schemas.microsoft.com/office/drawing/2014/main" id="{2B87D8FE-1BD2-60F4-DAE6-E279E3F9B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770328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AEAE-9880-8773-EAF9-05EAC95B063F}"/>
              </a:ext>
            </a:extLst>
          </p:cNvPr>
          <p:cNvSpPr>
            <a:spLocks noGrp="1"/>
          </p:cNvSpPr>
          <p:nvPr>
            <p:ph type="title" hasCustomPrompt="1"/>
          </p:nvPr>
        </p:nvSpPr>
        <p:spPr>
          <a:xfrm>
            <a:off x="773430" y="371114"/>
            <a:ext cx="8987790" cy="941705"/>
          </a:xfrm>
          <a:prstGeom prst="rect">
            <a:avLst/>
          </a:prstGeom>
        </p:spPr>
        <p:txBody>
          <a:bodyPr/>
          <a:lstStyle>
            <a:lvl1pPr>
              <a:defRPr sz="3600">
                <a:solidFill>
                  <a:srgbClr val="0B6FAD"/>
                </a:solidFill>
                <a:latin typeface="Franklin Gothic Heavy" panose="020B0903020102020204" pitchFamily="34" charset="0"/>
              </a:defRPr>
            </a:lvl1pPr>
          </a:lstStyle>
          <a:p>
            <a:r>
              <a:rPr lang="en-US"/>
              <a:t>Agenda Example</a:t>
            </a:r>
          </a:p>
        </p:txBody>
      </p:sp>
      <p:sp>
        <p:nvSpPr>
          <p:cNvPr id="3" name="Picture Placeholder 2">
            <a:extLst>
              <a:ext uri="{FF2B5EF4-FFF2-40B4-BE49-F238E27FC236}">
                <a16:creationId xmlns:a16="http://schemas.microsoft.com/office/drawing/2014/main" id="{AF12F1C4-8994-18FF-5E09-3373904EE917}"/>
              </a:ext>
            </a:extLst>
          </p:cNvPr>
          <p:cNvSpPr>
            <a:spLocks noGrp="1"/>
          </p:cNvSpPr>
          <p:nvPr>
            <p:ph type="pic" idx="1"/>
          </p:nvPr>
        </p:nvSpPr>
        <p:spPr>
          <a:xfrm>
            <a:off x="773430" y="1436348"/>
            <a:ext cx="3880700" cy="4720549"/>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59D79EAC-18D0-3E69-0B1F-83D0F64756EE}"/>
              </a:ext>
            </a:extLst>
          </p:cNvPr>
          <p:cNvSpPr>
            <a:spLocks noGrp="1"/>
          </p:cNvSpPr>
          <p:nvPr>
            <p:ph type="body" sz="quarter" idx="10" hasCustomPrompt="1"/>
          </p:nvPr>
        </p:nvSpPr>
        <p:spPr>
          <a:xfrm>
            <a:off x="4869180" y="1436348"/>
            <a:ext cx="4892040" cy="4717090"/>
          </a:xfrm>
          <a:prstGeom prst="rect">
            <a:avLst/>
          </a:prstGeom>
        </p:spPr>
        <p:txBody>
          <a:bodyPr/>
          <a:lstStyle>
            <a:lvl1pPr marL="342900" indent="-342900">
              <a:lnSpc>
                <a:spcPct val="120000"/>
              </a:lnSpc>
              <a:buFont typeface="+mj-lt"/>
              <a:buAutoNum type="arabicPeriod"/>
              <a:defRPr sz="2400">
                <a:latin typeface="Franklin Gothic Book" panose="020B0503020102020204" pitchFamily="34" charset="0"/>
              </a:defRPr>
            </a:lvl1pPr>
          </a:lstStyle>
          <a:p>
            <a:pPr lvl="0"/>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lvl="0"/>
            <a:endParaRPr lang="en-US"/>
          </a:p>
        </p:txBody>
      </p:sp>
      <p:sp>
        <p:nvSpPr>
          <p:cNvPr id="6" name="Rectangle 5">
            <a:extLst>
              <a:ext uri="{FF2B5EF4-FFF2-40B4-BE49-F238E27FC236}">
                <a16:creationId xmlns:a16="http://schemas.microsoft.com/office/drawing/2014/main" id="{A1BF858A-A361-686E-D77D-90265C7D1E0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DE7B735F-4D4E-EBC5-A6A7-6EF090D0BE61}"/>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7A1FBA-3EAD-486E-016E-6722DD990B39}"/>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647C01-788E-6364-9D77-110EC237859F}"/>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EFE45E-92D9-03AE-8BD7-3FEE53152CF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C303CC-819C-5F8F-DA3F-E115D9F9D3C4}"/>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087715-D417-43EF-C0A5-C489DB37D66A}"/>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5F4CEE-1080-5F58-FB28-7C0EE5D1A40E}"/>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36697E-5467-112A-1E49-2BA7C4B0E2E3}"/>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5C7D88-7FB5-0396-894D-6AFEE4521D84}"/>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776680-6486-4C0E-C152-B0F3A6EC240A}"/>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CE9E4-C368-67A4-58B2-C61B8CF5EA5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FA57A1-0914-32CE-4510-02B87EE7699E}"/>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78F77B-9376-FB24-3395-BF491A01D33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FEB705-C36D-D7E5-5173-05ACB9F32668}"/>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0BE603C7-7373-16CB-6931-B4D8310636B6}"/>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6ADCFFFE-4556-DA79-E567-9C3D1CE1CA25}"/>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26" name="Graphic 25">
            <a:extLst>
              <a:ext uri="{FF2B5EF4-FFF2-40B4-BE49-F238E27FC236}">
                <a16:creationId xmlns:a16="http://schemas.microsoft.com/office/drawing/2014/main" id="{4B737353-3A50-8B6F-5B3B-3666234219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1113144372"/>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35718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D2A3B7FE-7181-9794-5BB2-614F11C6B95E}"/>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FBDAC1-3323-B47E-6A7F-F2CA6AF45452}"/>
              </a:ext>
            </a:extLst>
          </p:cNvPr>
          <p:cNvSpPr>
            <a:spLocks noGrp="1"/>
          </p:cNvSpPr>
          <p:nvPr>
            <p:ph type="title" hasCustomPrompt="1"/>
          </p:nvPr>
        </p:nvSpPr>
        <p:spPr>
          <a:xfrm>
            <a:off x="778274" y="375450"/>
            <a:ext cx="9000727" cy="937370"/>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8" name="Rectangle 7">
            <a:extLst>
              <a:ext uri="{FF2B5EF4-FFF2-40B4-BE49-F238E27FC236}">
                <a16:creationId xmlns:a16="http://schemas.microsoft.com/office/drawing/2014/main" id="{CF7087DD-CF1D-F68D-456E-3101D9A01E7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9" name="Straight Connector 8">
            <a:extLst>
              <a:ext uri="{FF2B5EF4-FFF2-40B4-BE49-F238E27FC236}">
                <a16:creationId xmlns:a16="http://schemas.microsoft.com/office/drawing/2014/main" id="{AD572F75-3578-70F4-8920-2740664B8E75}"/>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61DA40-3E7D-0089-9632-B45DF6757FCA}"/>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EB7AF7-423B-5AAD-C417-E36D72932C91}"/>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918829-E1C9-93BA-5740-4802312D110A}"/>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ABEC2-0C12-1392-BBA1-963B0857621B}"/>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D0CB4-BFD4-522E-DAB9-4519ABEB0F37}"/>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238926-22D3-BC56-89DE-C6807309F25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33B715-8420-6027-5E03-A3ADAA687E35}"/>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85A6B0-285C-70E8-7642-966488776F5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ADFEEF-E1CB-BEDC-7063-75320621C93C}"/>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12F163-740A-E0A8-E732-E10839650A6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188603-DC7B-4157-7873-E9EC3F05BB08}"/>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C7CE5A-FFEE-CD0E-1B4D-1013CE4195E4}"/>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48AAED-5320-6326-12D3-659BEB8A473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144F53B3-A782-2B45-7F8B-8A7D466533B3}"/>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4" name="Graphic 3">
            <a:extLst>
              <a:ext uri="{FF2B5EF4-FFF2-40B4-BE49-F238E27FC236}">
                <a16:creationId xmlns:a16="http://schemas.microsoft.com/office/drawing/2014/main" id="{6248F243-7AE9-833F-BFD4-A1C77D506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5" name="Text Placeholder 33">
            <a:extLst>
              <a:ext uri="{FF2B5EF4-FFF2-40B4-BE49-F238E27FC236}">
                <a16:creationId xmlns:a16="http://schemas.microsoft.com/office/drawing/2014/main" id="{3C8CD63B-5067-3E5E-A9E5-12ADE60A717D}"/>
              </a:ext>
            </a:extLst>
          </p:cNvPr>
          <p:cNvSpPr>
            <a:spLocks noGrp="1"/>
          </p:cNvSpPr>
          <p:nvPr>
            <p:ph type="body" sz="quarter" idx="15" hasCustomPrompt="1"/>
          </p:nvPr>
        </p:nvSpPr>
        <p:spPr>
          <a:xfrm>
            <a:off x="767735"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6" name="Text Placeholder 33">
            <a:extLst>
              <a:ext uri="{FF2B5EF4-FFF2-40B4-BE49-F238E27FC236}">
                <a16:creationId xmlns:a16="http://schemas.microsoft.com/office/drawing/2014/main" id="{F11F39E7-D7DD-6068-BCF1-C1BCF39E68D4}"/>
              </a:ext>
            </a:extLst>
          </p:cNvPr>
          <p:cNvSpPr>
            <a:spLocks noGrp="1"/>
          </p:cNvSpPr>
          <p:nvPr>
            <p:ph type="body" sz="quarter" idx="16" hasCustomPrompt="1"/>
          </p:nvPr>
        </p:nvSpPr>
        <p:spPr>
          <a:xfrm>
            <a:off x="6204533"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405012777"/>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AAC58-E6FE-5553-D5DB-0790D6C127F7}"/>
              </a:ext>
            </a:extLst>
          </p:cNvPr>
          <p:cNvSpPr/>
          <p:nvPr userDrawn="1"/>
        </p:nvSpPr>
        <p:spPr>
          <a:xfrm>
            <a:off x="4338784"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9AED27-FB74-DE64-9F12-A3C09E225E00}"/>
              </a:ext>
            </a:extLst>
          </p:cNvPr>
          <p:cNvSpPr/>
          <p:nvPr userDrawn="1"/>
        </p:nvSpPr>
        <p:spPr>
          <a:xfrm>
            <a:off x="7913391"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006D84-373E-B7A5-74BF-8F61C2754563}"/>
              </a:ext>
            </a:extLst>
          </p:cNvPr>
          <p:cNvSpPr/>
          <p:nvPr userDrawn="1"/>
        </p:nvSpPr>
        <p:spPr>
          <a:xfrm>
            <a:off x="778368"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8D9A-BE5A-8919-1C5C-CA0F08C01073}"/>
              </a:ext>
            </a:extLst>
          </p:cNvPr>
          <p:cNvSpPr>
            <a:spLocks noGrp="1"/>
          </p:cNvSpPr>
          <p:nvPr>
            <p:ph type="title" hasCustomPrompt="1"/>
          </p:nvPr>
        </p:nvSpPr>
        <p:spPr>
          <a:xfrm>
            <a:off x="775990" y="374570"/>
            <a:ext cx="9003011"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3" name="Text Placeholder 2">
            <a:extLst>
              <a:ext uri="{FF2B5EF4-FFF2-40B4-BE49-F238E27FC236}">
                <a16:creationId xmlns:a16="http://schemas.microsoft.com/office/drawing/2014/main" id="{E8C1480B-5C97-0207-A08A-E13D4EBFBD0E}"/>
              </a:ext>
            </a:extLst>
          </p:cNvPr>
          <p:cNvSpPr>
            <a:spLocks noGrp="1"/>
          </p:cNvSpPr>
          <p:nvPr>
            <p:ph type="body" idx="1" hasCustomPrompt="1"/>
          </p:nvPr>
        </p:nvSpPr>
        <p:spPr>
          <a:xfrm>
            <a:off x="885173"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1</a:t>
            </a:r>
          </a:p>
        </p:txBody>
      </p:sp>
      <p:sp>
        <p:nvSpPr>
          <p:cNvPr id="10" name="Rectangle 9">
            <a:extLst>
              <a:ext uri="{FF2B5EF4-FFF2-40B4-BE49-F238E27FC236}">
                <a16:creationId xmlns:a16="http://schemas.microsoft.com/office/drawing/2014/main" id="{C78AE87A-8477-677D-F1AA-7D23531ED4C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11" name="Straight Connector 10">
            <a:extLst>
              <a:ext uri="{FF2B5EF4-FFF2-40B4-BE49-F238E27FC236}">
                <a16:creationId xmlns:a16="http://schemas.microsoft.com/office/drawing/2014/main" id="{7EDEDAE9-C1F7-9085-605A-E3EDB2B75628}"/>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B219C-C43E-515F-BDCD-A27E2923EA58}"/>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74654-6C38-52CA-196B-8998AE55B412}"/>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D90213-3614-07A0-DF00-5E76C490ED3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AD94DD-CF0F-EC86-8FDD-DF42C6FA576D}"/>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ACA973-BEEB-794B-CBB9-657A32197E43}"/>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B3E754-F51F-2553-D42C-46A8E8A848F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4C6455-665B-8EE4-B629-EA251E2E04F4}"/>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4A981-9AED-39B5-BC5A-C0563E0BF82C}"/>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FFEB71-09B5-FEA2-F024-036EEF985E34}"/>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39AE1-BAE4-AF0A-B0EE-914F3CA4CF83}"/>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248DB1-E304-3CCB-3CF3-6FD60C997C6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658241-5ED2-DF0D-815C-072D48D4956B}"/>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EE6974-A1D0-DC44-E931-8A5F32E09AAD}"/>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C1B465A2-1BCE-E333-2067-7B9A0394DF4E}"/>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sp>
        <p:nvSpPr>
          <p:cNvPr id="28" name="Isosceles Triangle 27">
            <a:extLst>
              <a:ext uri="{FF2B5EF4-FFF2-40B4-BE49-F238E27FC236}">
                <a16:creationId xmlns:a16="http://schemas.microsoft.com/office/drawing/2014/main" id="{A762A15B-F45F-42B4-E2F8-F307F2B2E0BC}"/>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43F70DDF-A3D2-E677-8775-A0BE7E98E66D}"/>
              </a:ext>
            </a:extLst>
          </p:cNvPr>
          <p:cNvSpPr>
            <a:spLocks noGrp="1"/>
          </p:cNvSpPr>
          <p:nvPr>
            <p:ph type="body" idx="15" hasCustomPrompt="1"/>
          </p:nvPr>
        </p:nvSpPr>
        <p:spPr>
          <a:xfrm>
            <a:off x="4462159"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2</a:t>
            </a:r>
          </a:p>
        </p:txBody>
      </p:sp>
      <p:sp>
        <p:nvSpPr>
          <p:cNvPr id="33" name="Text Placeholder 2">
            <a:extLst>
              <a:ext uri="{FF2B5EF4-FFF2-40B4-BE49-F238E27FC236}">
                <a16:creationId xmlns:a16="http://schemas.microsoft.com/office/drawing/2014/main" id="{A12155DB-8EB6-CAA5-01D9-822F6C7A80DC}"/>
              </a:ext>
            </a:extLst>
          </p:cNvPr>
          <p:cNvSpPr>
            <a:spLocks noGrp="1"/>
          </p:cNvSpPr>
          <p:nvPr>
            <p:ph type="body" idx="17" hasCustomPrompt="1"/>
          </p:nvPr>
        </p:nvSpPr>
        <p:spPr>
          <a:xfrm>
            <a:off x="8021527"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3</a:t>
            </a:r>
          </a:p>
        </p:txBody>
      </p:sp>
      <p:pic>
        <p:nvPicPr>
          <p:cNvPr id="5" name="Graphic 4">
            <a:extLst>
              <a:ext uri="{FF2B5EF4-FFF2-40B4-BE49-F238E27FC236}">
                <a16:creationId xmlns:a16="http://schemas.microsoft.com/office/drawing/2014/main" id="{27D6F1EF-E7CC-F9FB-E91E-551908291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9" name="Text Placeholder 33">
            <a:extLst>
              <a:ext uri="{FF2B5EF4-FFF2-40B4-BE49-F238E27FC236}">
                <a16:creationId xmlns:a16="http://schemas.microsoft.com/office/drawing/2014/main" id="{82D5592F-0748-8FA8-5905-06E9A6B9F267}"/>
              </a:ext>
            </a:extLst>
          </p:cNvPr>
          <p:cNvSpPr>
            <a:spLocks noGrp="1"/>
          </p:cNvSpPr>
          <p:nvPr>
            <p:ph type="body" sz="quarter" idx="14" hasCustomPrompt="1"/>
          </p:nvPr>
        </p:nvSpPr>
        <p:spPr>
          <a:xfrm>
            <a:off x="885173" y="2256366"/>
            <a:ext cx="3113623" cy="3795637"/>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1" name="Text Placeholder 33">
            <a:extLst>
              <a:ext uri="{FF2B5EF4-FFF2-40B4-BE49-F238E27FC236}">
                <a16:creationId xmlns:a16="http://schemas.microsoft.com/office/drawing/2014/main" id="{8CBE1362-FF58-303D-1068-731B5B52001F}"/>
              </a:ext>
            </a:extLst>
          </p:cNvPr>
          <p:cNvSpPr>
            <a:spLocks noGrp="1"/>
          </p:cNvSpPr>
          <p:nvPr>
            <p:ph type="body" sz="quarter" idx="19" hasCustomPrompt="1"/>
          </p:nvPr>
        </p:nvSpPr>
        <p:spPr>
          <a:xfrm>
            <a:off x="4454491"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6" name="Text Placeholder 33">
            <a:extLst>
              <a:ext uri="{FF2B5EF4-FFF2-40B4-BE49-F238E27FC236}">
                <a16:creationId xmlns:a16="http://schemas.microsoft.com/office/drawing/2014/main" id="{04104D27-89F1-DCEB-62C1-3AEDB49F130B}"/>
              </a:ext>
            </a:extLst>
          </p:cNvPr>
          <p:cNvSpPr>
            <a:spLocks noGrp="1"/>
          </p:cNvSpPr>
          <p:nvPr>
            <p:ph type="body" sz="quarter" idx="21" hasCustomPrompt="1"/>
          </p:nvPr>
        </p:nvSpPr>
        <p:spPr>
          <a:xfrm>
            <a:off x="8050434"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1818347580"/>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9D1C5-D3E7-21B1-157E-922C3063B9A2}"/>
              </a:ext>
              <a:ext uri="{C183D7F6-B498-43B3-948B-1728B52AA6E4}">
                <adec:decorative xmlns:adec="http://schemas.microsoft.com/office/drawing/2017/decorative" val="1"/>
              </a:ext>
            </a:extLst>
          </p:cNvPr>
          <p:cNvSpPr/>
          <p:nvPr userDrawn="1"/>
        </p:nvSpPr>
        <p:spPr>
          <a:xfrm>
            <a:off x="982343" y="722568"/>
            <a:ext cx="10620292" cy="4868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D5968C-FF86-3747-C728-7A7D00735EAC}"/>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A56AD56C-AD34-EB58-4D19-9FDB3ECD252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70454E-0EB9-23C2-3FFA-E65B3012C38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DF5195-613D-DDC6-ACAE-F4C099BBAFCE}"/>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C1DD92-9030-ED36-3028-0BB60741E1A4}"/>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E372D6-F7F7-E234-E9C9-BBF4752D6D6E}"/>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FB163B-6B17-D7AB-D4BE-164735E2C6C6}"/>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9BE4E8-0566-0AA9-F26D-40456BCA3DFD}"/>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43655B-0DE9-B0AA-6B84-3A20E38B2DF9}"/>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A4A3B0-BEF9-40DE-4C6C-83006C90981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976CF-81E9-19FE-8535-DD941861990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D414A-216C-FF3F-F187-E0FE544D7891}"/>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6FC3A0-D2B4-93F3-16E8-BA913B06EA4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4038FF-F466-14D3-FED8-0DE6CEB381E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122F4B-96BC-A6BD-6C08-924C4F225E14}"/>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0778DC4B-2968-1769-B733-1C047B1C4E0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dia Placeholder 2">
            <a:extLst>
              <a:ext uri="{FF2B5EF4-FFF2-40B4-BE49-F238E27FC236}">
                <a16:creationId xmlns:a16="http://schemas.microsoft.com/office/drawing/2014/main" id="{C6F4824A-6DDD-1926-3DC0-14E42B1C3DE8}"/>
              </a:ext>
            </a:extLst>
          </p:cNvPr>
          <p:cNvSpPr>
            <a:spLocks noGrp="1"/>
          </p:cNvSpPr>
          <p:nvPr>
            <p:ph type="media" sz="quarter" idx="13"/>
          </p:nvPr>
        </p:nvSpPr>
        <p:spPr>
          <a:xfrm>
            <a:off x="762000" y="872158"/>
            <a:ext cx="10594975" cy="4868863"/>
          </a:xfrm>
          <a:prstGeom prst="rect">
            <a:avLst/>
          </a:prstGeom>
        </p:spPr>
        <p:txBody>
          <a:bodyPr/>
          <a:lstStyle/>
          <a:p>
            <a:endParaRPr lang="en-US"/>
          </a:p>
        </p:txBody>
      </p:sp>
      <p:sp>
        <p:nvSpPr>
          <p:cNvPr id="2" name="Slide Number Placeholder 5">
            <a:extLst>
              <a:ext uri="{FF2B5EF4-FFF2-40B4-BE49-F238E27FC236}">
                <a16:creationId xmlns:a16="http://schemas.microsoft.com/office/drawing/2014/main" id="{215BE54D-F60F-9DAE-73A6-8062F9695574}"/>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pic>
        <p:nvPicPr>
          <p:cNvPr id="21" name="Graphic 20">
            <a:extLst>
              <a:ext uri="{FF2B5EF4-FFF2-40B4-BE49-F238E27FC236}">
                <a16:creationId xmlns:a16="http://schemas.microsoft.com/office/drawing/2014/main" id="{8BA2698A-6C47-A60D-86E1-60AF763BA3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458" y="6444998"/>
            <a:ext cx="1750237" cy="366604"/>
          </a:xfrm>
          <a:prstGeom prst="rect">
            <a:avLst/>
          </a:prstGeom>
        </p:spPr>
      </p:pic>
    </p:spTree>
    <p:extLst>
      <p:ext uri="{BB962C8B-B14F-4D97-AF65-F5344CB8AC3E}">
        <p14:creationId xmlns:p14="http://schemas.microsoft.com/office/powerpoint/2010/main" val="4269385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B74A-B6EF-D908-4379-55AA4AAEA0C1}"/>
              </a:ext>
            </a:extLst>
          </p:cNvPr>
          <p:cNvSpPr>
            <a:spLocks noGrp="1"/>
          </p:cNvSpPr>
          <p:nvPr>
            <p:ph type="title" hasCustomPrompt="1"/>
          </p:nvPr>
        </p:nvSpPr>
        <p:spPr>
          <a:xfrm>
            <a:off x="772633" y="370952"/>
            <a:ext cx="8977423" cy="941867"/>
          </a:xfrm>
          <a:prstGeom prst="rect">
            <a:avLst/>
          </a:prstGeom>
        </p:spPr>
        <p:txBody>
          <a:bodyPr anchor="t"/>
          <a:lstStyle>
            <a:lvl1pPr>
              <a:defRPr sz="3600">
                <a:solidFill>
                  <a:srgbClr val="0B6FAD"/>
                </a:solidFill>
                <a:latin typeface="Franklin Gothic Heavy" panose="020B0903020102020204" pitchFamily="34" charset="0"/>
              </a:defRPr>
            </a:lvl1pPr>
          </a:lstStyle>
          <a:p>
            <a:r>
              <a:rPr lang="en-US"/>
              <a:t>Content Title</a:t>
            </a:r>
          </a:p>
        </p:txBody>
      </p:sp>
      <p:sp>
        <p:nvSpPr>
          <p:cNvPr id="3" name="Picture Placeholder 2">
            <a:extLst>
              <a:ext uri="{FF2B5EF4-FFF2-40B4-BE49-F238E27FC236}">
                <a16:creationId xmlns:a16="http://schemas.microsoft.com/office/drawing/2014/main" id="{8B15C857-3C3A-AFD7-D6F4-53BB8F77031D}"/>
              </a:ext>
            </a:extLst>
          </p:cNvPr>
          <p:cNvSpPr>
            <a:spLocks noGrp="1"/>
          </p:cNvSpPr>
          <p:nvPr>
            <p:ph type="pic" idx="1"/>
          </p:nvPr>
        </p:nvSpPr>
        <p:spPr>
          <a:xfrm>
            <a:off x="7474688" y="1436349"/>
            <a:ext cx="3880700" cy="4716088"/>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Rectangle 8">
            <a:extLst>
              <a:ext uri="{FF2B5EF4-FFF2-40B4-BE49-F238E27FC236}">
                <a16:creationId xmlns:a16="http://schemas.microsoft.com/office/drawing/2014/main" id="{2FD21B2A-A29E-BABE-9141-7209BAA43DD0}"/>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10" name="Straight Connector 9">
            <a:extLst>
              <a:ext uri="{FF2B5EF4-FFF2-40B4-BE49-F238E27FC236}">
                <a16:creationId xmlns:a16="http://schemas.microsoft.com/office/drawing/2014/main" id="{6C97530F-7CC1-1E59-73FF-B52705FD19A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7455F8-BB9E-F22C-BB61-71729BED79DC}"/>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C343E-E1D4-4792-43DA-E723B918B427}"/>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50D96C-0E03-5553-BC0B-F89AA659909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838331-FB57-3BFB-70B5-11CC114380F3}"/>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BDC3-6FEC-AD3D-41AB-FD19C69B805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A86DE1-95D6-D2B2-5B78-C4CEB74D4265}"/>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846625-91B6-FCBD-1B6B-59ECAFF0F6AF}"/>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6E6CCE-1CE5-4D3F-E157-6E860396C607}"/>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306675-A62A-3D95-E127-3A3FFF2384A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1A6808-E778-F7C6-8BD5-583B378A8CB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DC00-0122-B4B8-8AED-026F354C7480}"/>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796080-2DE6-0322-8B3B-C6F86545474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A5B02-45A3-DC9D-5BFC-BE76FB4572F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E483278-4762-1CF6-1269-20C135A55EE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01E51631-1862-617B-4577-FC18F662E8E6}"/>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6" name="Graphic 5">
            <a:extLst>
              <a:ext uri="{FF2B5EF4-FFF2-40B4-BE49-F238E27FC236}">
                <a16:creationId xmlns:a16="http://schemas.microsoft.com/office/drawing/2014/main" id="{725887E5-14C7-0B89-2939-21B3F28ED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8" name="Text Placeholder 33">
            <a:extLst>
              <a:ext uri="{FF2B5EF4-FFF2-40B4-BE49-F238E27FC236}">
                <a16:creationId xmlns:a16="http://schemas.microsoft.com/office/drawing/2014/main" id="{1E84AFB5-1A03-D3D8-9FA9-56C2DEB0913B}"/>
              </a:ext>
            </a:extLst>
          </p:cNvPr>
          <p:cNvSpPr>
            <a:spLocks noGrp="1"/>
          </p:cNvSpPr>
          <p:nvPr>
            <p:ph type="body" sz="quarter" idx="15" hasCustomPrompt="1"/>
          </p:nvPr>
        </p:nvSpPr>
        <p:spPr>
          <a:xfrm>
            <a:off x="767735" y="1437350"/>
            <a:ext cx="6473037"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2355874629"/>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6FAD"/>
        </a:solidFill>
        <a:effectLst/>
      </p:bgPr>
    </p:bg>
    <p:spTree>
      <p:nvGrpSpPr>
        <p:cNvPr id="1" name=""/>
        <p:cNvGrpSpPr/>
        <p:nvPr/>
      </p:nvGrpSpPr>
      <p:grpSpPr>
        <a:xfrm>
          <a:off x="0" y="0"/>
          <a:ext cx="0" cy="0"/>
          <a:chOff x="0" y="0"/>
          <a:chExt cx="0" cy="0"/>
        </a:xfrm>
      </p:grpSpPr>
      <p:sp>
        <p:nvSpPr>
          <p:cNvPr id="28" name="Graphic 26">
            <a:extLst>
              <a:ext uri="{FF2B5EF4-FFF2-40B4-BE49-F238E27FC236}">
                <a16:creationId xmlns:a16="http://schemas.microsoft.com/office/drawing/2014/main" id="{A029101D-9DBF-535F-C783-2C5EAC086F55}"/>
              </a:ext>
              <a:ext uri="{C183D7F6-B498-43B3-948B-1728B52AA6E4}">
                <adec:decorative xmlns:adec="http://schemas.microsoft.com/office/drawing/2017/decorative" val="1"/>
              </a:ext>
            </a:extLst>
          </p:cNvPr>
          <p:cNvSpPr/>
          <p:nvPr/>
        </p:nvSpPr>
        <p:spPr>
          <a:xfrm>
            <a:off x="7924800" y="810202"/>
            <a:ext cx="4233271" cy="6061289"/>
          </a:xfrm>
          <a:custGeom>
            <a:avLst/>
            <a:gdLst>
              <a:gd name="connsiteX0" fmla="*/ 4233272 w 4233271"/>
              <a:gd name="connsiteY0" fmla="*/ 801958 h 6061289"/>
              <a:gd name="connsiteX1" fmla="*/ 2842291 w 4233271"/>
              <a:gd name="connsiteY1" fmla="*/ 0 h 6061289"/>
              <a:gd name="connsiteX2" fmla="*/ 1451620 w 4233271"/>
              <a:gd name="connsiteY2" fmla="*/ 801958 h 6061289"/>
              <a:gd name="connsiteX3" fmla="*/ 1451620 w 4233271"/>
              <a:gd name="connsiteY3" fmla="*/ 2456588 h 6061289"/>
              <a:gd name="connsiteX4" fmla="*/ 0 w 4233271"/>
              <a:gd name="connsiteY4" fmla="*/ 3278863 h 6061289"/>
              <a:gd name="connsiteX5" fmla="*/ 0 w 4233271"/>
              <a:gd name="connsiteY5" fmla="*/ 4892859 h 6061289"/>
              <a:gd name="connsiteX6" fmla="*/ 1421223 w 4233271"/>
              <a:gd name="connsiteY6" fmla="*/ 5704899 h 6061289"/>
              <a:gd name="connsiteX7" fmla="*/ 1421223 w 4233271"/>
              <a:gd name="connsiteY7" fmla="*/ 6061290 h 6061289"/>
              <a:gd name="connsiteX8" fmla="*/ 4233272 w 4233271"/>
              <a:gd name="connsiteY8" fmla="*/ 6061290 h 6061289"/>
              <a:gd name="connsiteX9" fmla="*/ 4233272 w 4233271"/>
              <a:gd name="connsiteY9" fmla="*/ 801958 h 60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3271" h="6061289">
                <a:moveTo>
                  <a:pt x="4233272" y="801958"/>
                </a:moveTo>
                <a:lnTo>
                  <a:pt x="2842291" y="0"/>
                </a:lnTo>
                <a:lnTo>
                  <a:pt x="1451620" y="801958"/>
                </a:lnTo>
                <a:lnTo>
                  <a:pt x="1451620" y="2456588"/>
                </a:lnTo>
                <a:lnTo>
                  <a:pt x="0" y="3278863"/>
                </a:lnTo>
                <a:lnTo>
                  <a:pt x="0" y="4892859"/>
                </a:lnTo>
                <a:lnTo>
                  <a:pt x="1421223" y="5704899"/>
                </a:lnTo>
                <a:lnTo>
                  <a:pt x="1421223" y="6061290"/>
                </a:lnTo>
                <a:lnTo>
                  <a:pt x="4233272" y="6061290"/>
                </a:lnTo>
                <a:lnTo>
                  <a:pt x="4233272" y="801958"/>
                </a:lnTo>
                <a:close/>
              </a:path>
            </a:pathLst>
          </a:custGeom>
          <a:solidFill>
            <a:srgbClr val="0D81C8"/>
          </a:solidFill>
          <a:ln w="1549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BDA268-FC12-3AFD-47EB-91ED24F952BD}"/>
              </a:ext>
            </a:extLst>
          </p:cNvPr>
          <p:cNvSpPr>
            <a:spLocks noGrp="1"/>
          </p:cNvSpPr>
          <p:nvPr>
            <p:ph type="title" hasCustomPrompt="1"/>
          </p:nvPr>
        </p:nvSpPr>
        <p:spPr>
          <a:xfrm>
            <a:off x="767733" y="1274301"/>
            <a:ext cx="6473039" cy="662783"/>
          </a:xfrm>
          <a:prstGeom prst="rect">
            <a:avLst/>
          </a:prstGeom>
        </p:spPr>
        <p:txBody>
          <a:bodyPr/>
          <a:lstStyle>
            <a:lvl1pPr>
              <a:defRPr sz="3600">
                <a:solidFill>
                  <a:schemeClr val="bg1">
                    <a:lumMod val="95000"/>
                  </a:schemeClr>
                </a:solidFill>
                <a:latin typeface="Franklin Gothic Heavy" panose="020B0903020102020204" pitchFamily="34" charset="0"/>
              </a:defRPr>
            </a:lvl1pPr>
          </a:lstStyle>
          <a:p>
            <a:r>
              <a:rPr lang="en-US"/>
              <a:t>Thank you!</a:t>
            </a:r>
          </a:p>
        </p:txBody>
      </p:sp>
      <p:sp>
        <p:nvSpPr>
          <p:cNvPr id="3" name="Content Placeholder 4">
            <a:extLst>
              <a:ext uri="{FF2B5EF4-FFF2-40B4-BE49-F238E27FC236}">
                <a16:creationId xmlns:a16="http://schemas.microsoft.com/office/drawing/2014/main" id="{85898A3C-DC84-C39C-0C3D-DAD473FB7251}"/>
              </a:ext>
            </a:extLst>
          </p:cNvPr>
          <p:cNvSpPr>
            <a:spLocks noGrp="1"/>
          </p:cNvSpPr>
          <p:nvPr>
            <p:ph sz="quarter" idx="13" hasCustomPrompt="1"/>
          </p:nvPr>
        </p:nvSpPr>
        <p:spPr>
          <a:xfrm>
            <a:off x="767733" y="2093495"/>
            <a:ext cx="6473039" cy="2533096"/>
          </a:xfrm>
          <a:prstGeom prst="rect">
            <a:avLst/>
          </a:prstGeom>
        </p:spPr>
        <p:txBody>
          <a:bodyPr/>
          <a:lstStyle>
            <a:lvl1pPr marL="0" indent="0">
              <a:buNone/>
              <a:defRPr sz="2400">
                <a:solidFill>
                  <a:schemeClr val="bg1"/>
                </a:solidFill>
                <a:latin typeface="Franklin Gothic Demi" panose="020B0703020102020204" pitchFamily="34" charset="0"/>
              </a:defRPr>
            </a:lvl1pPr>
            <a:lvl2pPr marL="0" indent="0">
              <a:buNone/>
              <a:defRPr sz="2000">
                <a:solidFill>
                  <a:schemeClr val="bg1"/>
                </a:solidFill>
                <a:latin typeface="Franklin Gothic Book" panose="020B0503020102020204" pitchFamily="34" charset="0"/>
              </a:defRPr>
            </a:lvl2pPr>
            <a:lvl3pPr marL="91440" indent="0">
              <a:buNone/>
              <a:defRPr sz="1400"/>
            </a:lvl3pPr>
            <a:lvl4pPr marL="274320" indent="0">
              <a:buFont typeface="Courier New" panose="02070309020205020404" pitchFamily="49" charset="0"/>
              <a:buNone/>
              <a:defRPr sz="1400"/>
            </a:lvl4pPr>
            <a:lvl5pPr marL="548640" indent="0">
              <a:buNone/>
              <a:defRPr sz="1200"/>
            </a:lvl5pPr>
          </a:lstStyle>
          <a:p>
            <a:pPr lvl="0"/>
            <a:r>
              <a:rPr lang="en-US"/>
              <a:t>Presenter Name</a:t>
            </a:r>
          </a:p>
          <a:p>
            <a:pPr lvl="1"/>
            <a:r>
              <a:rPr lang="en-US"/>
              <a:t>Phone</a:t>
            </a:r>
          </a:p>
          <a:p>
            <a:pPr lvl="1"/>
            <a:r>
              <a:rPr lang="en-US"/>
              <a:t>email@dot.gov</a:t>
            </a:r>
          </a:p>
          <a:p>
            <a:pPr lvl="1"/>
            <a:endParaRPr lang="en-US"/>
          </a:p>
          <a:p>
            <a:pPr lvl="0"/>
            <a:r>
              <a:rPr lang="en-US"/>
              <a:t>Presenter Name</a:t>
            </a:r>
          </a:p>
          <a:p>
            <a:pPr lvl="1"/>
            <a:r>
              <a:rPr lang="en-US"/>
              <a:t>Phone</a:t>
            </a:r>
          </a:p>
          <a:p>
            <a:pPr lvl="1"/>
            <a:r>
              <a:rPr lang="en-US"/>
              <a:t>email@dot.gov</a:t>
            </a:r>
          </a:p>
          <a:p>
            <a:pPr lvl="1"/>
            <a:endParaRPr lang="en-US"/>
          </a:p>
        </p:txBody>
      </p:sp>
      <p:sp>
        <p:nvSpPr>
          <p:cNvPr id="20" name="Hexagon 19">
            <a:extLst>
              <a:ext uri="{FF2B5EF4-FFF2-40B4-BE49-F238E27FC236}">
                <a16:creationId xmlns:a16="http://schemas.microsoft.com/office/drawing/2014/main" id="{CA51F179-2281-53C0-C76B-86540D267258}"/>
              </a:ext>
              <a:ext uri="{C183D7F6-B498-43B3-948B-1728B52AA6E4}">
                <adec:decorative xmlns:adec="http://schemas.microsoft.com/office/drawing/2017/decorative" val="1"/>
              </a:ext>
            </a:extLst>
          </p:cNvPr>
          <p:cNvSpPr/>
          <p:nvPr userDrawn="1"/>
        </p:nvSpPr>
        <p:spPr>
          <a:xfrm rot="5400000">
            <a:off x="7474680" y="2000252"/>
            <a:ext cx="5808928" cy="2857499"/>
          </a:xfrm>
          <a:prstGeom prst="hexagon">
            <a:avLst>
              <a:gd name="adj" fmla="val 28610"/>
              <a:gd name="vf" fmla="val 115470"/>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F7C9F71C-85E3-6C19-F9A2-BB6A19F40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2076667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5" y="2033591"/>
            <a:ext cx="8863263" cy="2790825"/>
          </a:xfrm>
        </p:spPr>
        <p:txBody>
          <a:bodyPr anchor="ctr"/>
          <a:lstStyle>
            <a:lvl1pPr marL="0" indent="0" algn="ctr">
              <a:buNone/>
              <a:defRPr sz="6000"/>
            </a:lvl1pPr>
            <a:lvl2pPr marL="266693" indent="0">
              <a:buNone/>
              <a:defRPr/>
            </a:lvl2pPr>
          </a:lstStyle>
          <a:p>
            <a:pPr lvl="0"/>
            <a:r>
              <a:rPr lang="en-US" noProof="0"/>
              <a:t>Click to edit Master text styles</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64452" y="480987"/>
            <a:ext cx="8876648" cy="432000"/>
          </a:xfrm>
          <a:prstGeom prst="rect">
            <a:avLst/>
          </a:prstGeom>
        </p:spPr>
        <p:txBody>
          <a:bodyPr/>
          <a:lstStyle>
            <a:lvl1pPr>
              <a:defRPr>
                <a:solidFill>
                  <a:srgbClr val="083A64"/>
                </a:solidFill>
              </a:defRPr>
            </a:lvl1pPr>
          </a:lstStyle>
          <a:p>
            <a:r>
              <a:rPr lang="en-US" noProof="0"/>
              <a:t>Click to edit page title</a:t>
            </a:r>
          </a:p>
        </p:txBody>
      </p:sp>
      <p:pic>
        <p:nvPicPr>
          <p:cNvPr id="9" name="Picture 8" descr="DOT_DOT_SHORT-signature_White_cs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326" y="234531"/>
            <a:ext cx="987751" cy="660644"/>
          </a:xfrm>
          <a:prstGeom prst="rect">
            <a:avLst/>
          </a:prstGeom>
        </p:spPr>
      </p:pic>
    </p:spTree>
    <p:extLst>
      <p:ext uri="{BB962C8B-B14F-4D97-AF65-F5344CB8AC3E}">
        <p14:creationId xmlns:p14="http://schemas.microsoft.com/office/powerpoint/2010/main" val="217918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9/3/2025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9/3/2025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419050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419050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5885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97835"/>
      </p:ext>
    </p:extLst>
  </p:cSld>
  <p:clrMap bg1="lt1" tx1="dk1" bg2="lt2" tx2="dk2" accent1="accent1" accent2="accent2" accent3="accent3" accent4="accent4" accent5="accent5" accent6="accent6" hlink="hlink" folHlink="folHlink"/>
  <p:sldLayoutIdLst>
    <p:sldLayoutId id="2147483873" r:id="rId1"/>
    <p:sldLayoutId id="2147483869" r:id="rId2"/>
    <p:sldLayoutId id="2147483868" r:id="rId3"/>
    <p:sldLayoutId id="2147483892" r:id="rId4"/>
    <p:sldLayoutId id="2147483893" r:id="rId5"/>
    <p:sldLayoutId id="2147483894" r:id="rId6"/>
    <p:sldLayoutId id="2147483886" r:id="rId7"/>
    <p:sldLayoutId id="2147483895" r:id="rId8"/>
    <p:sldLayoutId id="2147483887"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userDrawn="1">
          <p15:clr>
            <a:srgbClr val="F26B43"/>
          </p15:clr>
        </p15:guide>
        <p15:guide id="2" pos="4992" userDrawn="1">
          <p15:clr>
            <a:srgbClr val="F26B43"/>
          </p15:clr>
        </p15:guide>
        <p15:guide id="3" orient="horz" pos="216" userDrawn="1">
          <p15:clr>
            <a:srgbClr val="F26B43"/>
          </p15:clr>
        </p15:guide>
        <p15:guide id="4" orient="horz" pos="840" userDrawn="1">
          <p15:clr>
            <a:srgbClr val="F26B43"/>
          </p15:clr>
        </p15:guide>
        <p15:guide id="5" orient="horz" pos="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97835"/>
      </p:ext>
    </p:extLst>
  </p:cSld>
  <p:clrMap bg1="lt1" tx1="dk1" bg2="lt2" tx2="dk2" accent1="accent1" accent2="accent2" accent3="accent3" accent4="accent4" accent5="accent5" accent6="accent6" hlink="hlink" folHlink="folHlink"/>
  <p:sldLayoutIdLst>
    <p:sldLayoutId id="2147483882" r:id="rId1"/>
    <p:sldLayoutId id="2147483879" r:id="rId2"/>
    <p:sldLayoutId id="2147483878" r:id="rId3"/>
    <p:sldLayoutId id="2147483883" r:id="rId4"/>
    <p:sldLayoutId id="2147483870" r:id="rId5"/>
    <p:sldLayoutId id="2147483871" r:id="rId6"/>
    <p:sldLayoutId id="2147483872" r:id="rId7"/>
    <p:sldLayoutId id="2147483884" r:id="rId8"/>
    <p:sldLayoutId id="2147483874" r:id="rId9"/>
    <p:sldLayoutId id="2147483876" r:id="rId10"/>
    <p:sldLayoutId id="2147483877" r:id="rId11"/>
    <p:sldLayoutId id="214748388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userDrawn="1">
          <p15:clr>
            <a:srgbClr val="F26B43"/>
          </p15:clr>
        </p15:guide>
        <p15:guide id="2" pos="4992" userDrawn="1">
          <p15:clr>
            <a:srgbClr val="F26B43"/>
          </p15:clr>
        </p15:guide>
        <p15:guide id="3" orient="horz" pos="216" userDrawn="1">
          <p15:clr>
            <a:srgbClr val="F26B43"/>
          </p15:clr>
        </p15:guide>
        <p15:guide id="4" orient="horz" pos="840" userDrawn="1">
          <p15:clr>
            <a:srgbClr val="F26B43"/>
          </p15:clr>
        </p15:guide>
        <p15:guide id="5"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govdelivery.com/accounts/usdotfta/subscriber/ne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nsit.dot.gov/funding/grants/grant-progra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nam10.safelinks.protection.outlook.com/?url=https%3A%2F%2Fwww.transit.dot.gov%2Ffunding%2Fgrantee-resources%2Fteamtrams%2Ftransit-award-management-system-trams&amp;data=05%7C02%7Csvasquez%40guidehouse.com%7C4acfe51e907a42e7b5b908dd72ea7723%7C4ee48f43e15d4f4aad55d0990aac660e%7C0%7C0%7C638793073560215202%7CUnknown%7CTWFpbGZsb3d8eyJFbXB0eU1hcGkiOnRydWUsIlYiOiIwLjAuMDAwMCIsIlAiOiJXaW4zMiIsIkFOIjoiTWFpbCIsIldUIjoyfQ%3D%3D%7C0%7C%7C%7C&amp;sdata=0FfnrrtTcrIV8pT2YYMpgtdMbulxuVbDXwvrro%2FQ3xQ%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transit.dot.gov/funding/grants/applying/fta-recipient-award-toolkit" TargetMode="External"/><Relationship Id="rId4" Type="http://schemas.openxmlformats.org/officeDocument/2006/relationships/hyperlink" Target="https://nam10.safelinks.protection.outlook.com/?url=https%3A%2F%2Fwww.transit.dot.gov%2Fregulations-and-programs%2Ffta-circulars%2Fcirculars&amp;data=05%7C02%7Csvasquez%40guidehouse.com%7C4acfe51e907a42e7b5b908dd72ea7723%7C4ee48f43e15d4f4aad55d0990aac660e%7C0%7C0%7C638793073560238542%7CUnknown%7CTWFpbGZsb3d8eyJFbXB0eU1hcGkiOnRydWUsIlYiOiIwLjAuMDAwMCIsIlAiOiJXaW4zMiIsIkFOIjoiTWFpbCIsIldUIjoyfQ%3D%3D%7C0%7C%7C%7C&amp;sdata=y2NlWf3t5NZLsbdaXD0OJuRMuu57X03grnPGnokh8J0%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ransit.dot.gov/funding/grantee-resources/teamtrams/transit-award-management-system-tram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hyperlink" Target="http://www.dot.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ransit.dot.gov/regulations-and-programs/fta-circulars/fta-2024-circular-updat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transit.dot.gov/assaul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transit.dot.gov/assaults" TargetMode="External"/><Relationship Id="rId5" Type="http://schemas.openxmlformats.org/officeDocument/2006/relationships/hyperlink" Target="https://www.transit.dot.gov/regulations-and-programs/safety/general-directive-24-1-required-actions-regarding-assaults-transit" TargetMode="Externa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hyperlink" Target="https://www.transit.dot.gov/regulations-and-guidance/safety/tso-spotlight-newsletter" TargetMode="External"/><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hyperlink" Target="https://www.transit.dot.gov/regulations-and-guidance/safety/conference-presentations" TargetMode="External"/><Relationship Id="rId2" Type="http://schemas.openxmlformats.org/officeDocument/2006/relationships/notesSlide" Target="../notesSlides/notesSlide27.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hyperlink" Target="https://www.transit.dot.gov/TSOWebinars" TargetMode="External"/><Relationship Id="rId5" Type="http://schemas.openxmlformats.org/officeDocument/2006/relationships/image" Target="../media/image60.png"/><Relationship Id="rId15" Type="http://schemas.openxmlformats.org/officeDocument/2006/relationships/image" Target="../media/image67.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hyperlink" Target="https://www.federalregister.gov/documents/2025/09/02/2025-16778/transit-advisory-committee-for-safety-solicitation-of-nomina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hyperlink" Target="mailto:FTARegion8@dot.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nsit.dot.gov/sites/fta.dot.gov/files/2024-06/Dear-Colleague-Letter.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mailto:FTA_GlobalSports@dot.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rants.gov/search-results-detail/35858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transit.dot.gov/notices-funding/fy-2025-notice-funding-opportunity-low-or-no-emission-grant-program-and-gra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1BD5E3E-DAEC-345C-637B-3FF3F947E8A3}"/>
              </a:ext>
            </a:extLst>
          </p:cNvPr>
          <p:cNvSpPr>
            <a:spLocks noGrp="1"/>
          </p:cNvSpPr>
          <p:nvPr>
            <p:ph type="ctrTitle"/>
          </p:nvPr>
        </p:nvSpPr>
        <p:spPr/>
        <p:txBody>
          <a:bodyPr lIns="91440" tIns="45720" rIns="91440" bIns="45720" anchor="b"/>
          <a:lstStyle/>
          <a:p>
            <a:r>
              <a:rPr lang="en-US" dirty="0">
                <a:latin typeface="Franklin Gothic Heavy"/>
              </a:rPr>
              <a:t>Region 7 - Federal Transit Administration</a:t>
            </a:r>
            <a:endParaRPr lang="en-US" dirty="0"/>
          </a:p>
        </p:txBody>
      </p:sp>
      <p:sp>
        <p:nvSpPr>
          <p:cNvPr id="21" name="Text Placeholder 20">
            <a:extLst>
              <a:ext uri="{FF2B5EF4-FFF2-40B4-BE49-F238E27FC236}">
                <a16:creationId xmlns:a16="http://schemas.microsoft.com/office/drawing/2014/main" id="{D6FD0E0B-2C98-4DD5-687B-D0BDD7B1E4DF}"/>
              </a:ext>
            </a:extLst>
          </p:cNvPr>
          <p:cNvSpPr>
            <a:spLocks noGrp="1"/>
          </p:cNvSpPr>
          <p:nvPr>
            <p:ph type="body" sz="quarter" idx="12"/>
          </p:nvPr>
        </p:nvSpPr>
        <p:spPr/>
        <p:txBody>
          <a:bodyPr lIns="91440" tIns="45720" rIns="91440" bIns="45720" anchor="t"/>
          <a:lstStyle/>
          <a:p>
            <a:r>
              <a:rPr lang="en-US" dirty="0">
                <a:latin typeface="Franklin Gothic Demi"/>
              </a:rPr>
              <a:t>Midwest Transit Conference</a:t>
            </a:r>
            <a:endParaRPr lang="en-US" dirty="0"/>
          </a:p>
        </p:txBody>
      </p:sp>
      <p:sp>
        <p:nvSpPr>
          <p:cNvPr id="20" name="Text Placeholder 19">
            <a:extLst>
              <a:ext uri="{FF2B5EF4-FFF2-40B4-BE49-F238E27FC236}">
                <a16:creationId xmlns:a16="http://schemas.microsoft.com/office/drawing/2014/main" id="{8073A365-3BC3-14C1-52CA-BAF4EAE6ADE6}"/>
              </a:ext>
            </a:extLst>
          </p:cNvPr>
          <p:cNvSpPr>
            <a:spLocks noGrp="1"/>
          </p:cNvSpPr>
          <p:nvPr>
            <p:ph type="body" sz="quarter" idx="11"/>
          </p:nvPr>
        </p:nvSpPr>
        <p:spPr/>
        <p:txBody>
          <a:bodyPr lIns="91440" tIns="45720" rIns="91440" bIns="45720" anchor="t"/>
          <a:lstStyle/>
          <a:p>
            <a:r>
              <a:rPr lang="en-US" dirty="0">
                <a:solidFill>
                  <a:schemeClr val="bg2">
                    <a:lumMod val="10000"/>
                  </a:schemeClr>
                </a:solidFill>
              </a:rPr>
              <a:t>Kansas City, Missouri</a:t>
            </a:r>
          </a:p>
        </p:txBody>
      </p:sp>
      <p:sp>
        <p:nvSpPr>
          <p:cNvPr id="6" name="Date Placeholder 5">
            <a:extLst>
              <a:ext uri="{FF2B5EF4-FFF2-40B4-BE49-F238E27FC236}">
                <a16:creationId xmlns:a16="http://schemas.microsoft.com/office/drawing/2014/main" id="{D4F9DEC0-47B5-6290-16B4-FD4886C09BA8}"/>
              </a:ext>
            </a:extLst>
          </p:cNvPr>
          <p:cNvSpPr>
            <a:spLocks noGrp="1"/>
          </p:cNvSpPr>
          <p:nvPr>
            <p:ph type="dt" sz="half" idx="10"/>
          </p:nvPr>
        </p:nvSpPr>
        <p:spPr/>
        <p:txBody>
          <a:bodyPr/>
          <a:lstStyle/>
          <a:p>
            <a:r>
              <a:rPr lang="en-US" dirty="0">
                <a:solidFill>
                  <a:schemeClr val="bg2">
                    <a:lumMod val="10000"/>
                  </a:schemeClr>
                </a:solidFill>
              </a:rPr>
              <a:t>September 4, 2025</a:t>
            </a:r>
          </a:p>
          <a:p>
            <a:r>
              <a:rPr lang="en-US" dirty="0">
                <a:solidFill>
                  <a:schemeClr val="bg2">
                    <a:lumMod val="10000"/>
                  </a:schemeClr>
                </a:solidFill>
              </a:rPr>
              <a:t>11:00 am</a:t>
            </a:r>
          </a:p>
        </p:txBody>
      </p:sp>
      <p:pic>
        <p:nvPicPr>
          <p:cNvPr id="2" name="Picture 1">
            <a:extLst>
              <a:ext uri="{FF2B5EF4-FFF2-40B4-BE49-F238E27FC236}">
                <a16:creationId xmlns:a16="http://schemas.microsoft.com/office/drawing/2014/main" id="{2854153B-F53C-0E5C-3F07-386F87D9C5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08964" y="515394"/>
            <a:ext cx="3581592" cy="5912703"/>
          </a:xfrm>
          <a:prstGeom prst="rect">
            <a:avLst/>
          </a:prstGeom>
        </p:spPr>
      </p:pic>
      <p:sp>
        <p:nvSpPr>
          <p:cNvPr id="3" name="Rectangle 2">
            <a:extLst>
              <a:ext uri="{FF2B5EF4-FFF2-40B4-BE49-F238E27FC236}">
                <a16:creationId xmlns:a16="http://schemas.microsoft.com/office/drawing/2014/main" id="{2D219407-49BD-F5EA-6521-64982AD89E42}"/>
              </a:ext>
              <a:ext uri="{C183D7F6-B498-43B3-948B-1728B52AA6E4}">
                <adec:decorative xmlns:adec="http://schemas.microsoft.com/office/drawing/2017/decorative" val="1"/>
              </a:ext>
            </a:extLst>
          </p:cNvPr>
          <p:cNvSpPr/>
          <p:nvPr/>
        </p:nvSpPr>
        <p:spPr>
          <a:xfrm>
            <a:off x="8372162" y="646075"/>
            <a:ext cx="3574494" cy="5912703"/>
          </a:xfrm>
          <a:prstGeom prst="rect">
            <a:avLst/>
          </a:prstGeom>
          <a:noFill/>
          <a:ln w="28575">
            <a:solidFill>
              <a:srgbClr val="0D8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p>
        </p:txBody>
      </p:sp>
    </p:spTree>
    <p:extLst>
      <p:ext uri="{BB962C8B-B14F-4D97-AF65-F5344CB8AC3E}">
        <p14:creationId xmlns:p14="http://schemas.microsoft.com/office/powerpoint/2010/main" val="17302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8E39-6F59-4AE3-9687-C9D1051B4814}"/>
              </a:ext>
            </a:extLst>
          </p:cNvPr>
          <p:cNvSpPr>
            <a:spLocks noGrp="1"/>
          </p:cNvSpPr>
          <p:nvPr>
            <p:ph type="title"/>
          </p:nvPr>
        </p:nvSpPr>
        <p:spPr>
          <a:xfrm>
            <a:off x="0" y="374570"/>
            <a:ext cx="12118109" cy="938249"/>
          </a:xfrm>
        </p:spPr>
        <p:txBody>
          <a:bodyPr/>
          <a:lstStyle/>
          <a:p>
            <a:pPr algn="ctr"/>
            <a:r>
              <a:rPr lang="en-US" dirty="0"/>
              <a:t>Notices of Funding Opportunities (NOFOs)</a:t>
            </a:r>
          </a:p>
        </p:txBody>
      </p:sp>
      <p:sp>
        <p:nvSpPr>
          <p:cNvPr id="3" name="object 5">
            <a:extLst>
              <a:ext uri="{FF2B5EF4-FFF2-40B4-BE49-F238E27FC236}">
                <a16:creationId xmlns:a16="http://schemas.microsoft.com/office/drawing/2014/main" id="{B5E514D4-0697-43B9-A42F-1B49A4379C17}"/>
              </a:ext>
            </a:extLst>
          </p:cNvPr>
          <p:cNvSpPr txBox="1"/>
          <p:nvPr/>
        </p:nvSpPr>
        <p:spPr>
          <a:xfrm>
            <a:off x="921849" y="1312819"/>
            <a:ext cx="9601200" cy="4429418"/>
          </a:xfrm>
          <a:prstGeom prst="rect">
            <a:avLst/>
          </a:prstGeom>
        </p:spPr>
        <p:txBody>
          <a:bodyPr vert="horz" wrap="square" lIns="0" tIns="88900" rIns="0" bIns="0" rtlCol="0">
            <a:spAutoFit/>
          </a:bodyPr>
          <a:lstStyle/>
          <a:p>
            <a:pPr marL="469900" indent="-457200">
              <a:spcBef>
                <a:spcPts val="590"/>
              </a:spcBef>
              <a:buFont typeface="Arial" panose="020B0604020202020204" pitchFamily="34" charset="0"/>
              <a:buChar char="•"/>
              <a:tabLst>
                <a:tab pos="354965" algn="l"/>
                <a:tab pos="355600" algn="l"/>
              </a:tabLst>
            </a:pPr>
            <a:r>
              <a:rPr lang="en-US" sz="2800" spc="-45" dirty="0">
                <a:latin typeface="Franklin Gothic Book" panose="020B0503020102020204" pitchFamily="34" charset="0"/>
                <a:cs typeface="Calibri"/>
              </a:rPr>
              <a:t>To be notified, Sign Up for FTA Email Notifications</a:t>
            </a:r>
            <a:r>
              <a:rPr lang="en-US" sz="2400" spc="-45" dirty="0">
                <a:latin typeface="+mn-lt"/>
                <a:cs typeface="Calibri"/>
              </a:rPr>
              <a:t>: </a:t>
            </a:r>
            <a:r>
              <a:rPr lang="en-US" sz="2400" b="1" spc="-45" dirty="0">
                <a:latin typeface="+mn-lt"/>
                <a:cs typeface="Calibri"/>
                <a:hlinkClick r:id="rId3"/>
              </a:rPr>
              <a:t>https://public.govdelivery.com/accounts/usdotfta/subscriber/new</a:t>
            </a:r>
            <a:endParaRPr lang="en-US" sz="2400" b="1" spc="-45" dirty="0">
              <a:latin typeface="+mn-lt"/>
              <a:cs typeface="Calibri"/>
            </a:endParaRPr>
          </a:p>
          <a:p>
            <a:pPr marL="12700">
              <a:spcBef>
                <a:spcPts val="590"/>
              </a:spcBef>
              <a:tabLst>
                <a:tab pos="354965" algn="l"/>
                <a:tab pos="355600" algn="l"/>
              </a:tabLst>
            </a:pPr>
            <a:endParaRPr lang="en-US" sz="2400" b="1" spc="-45" dirty="0">
              <a:cs typeface="Calibri"/>
            </a:endParaRPr>
          </a:p>
          <a:p>
            <a:pPr marL="12700">
              <a:spcBef>
                <a:spcPts val="590"/>
              </a:spcBef>
              <a:tabLst>
                <a:tab pos="354965" algn="l"/>
                <a:tab pos="355600" algn="l"/>
              </a:tabLst>
            </a:pPr>
            <a:r>
              <a:rPr lang="en-US" sz="1600" b="1" spc="-45" dirty="0">
                <a:solidFill>
                  <a:schemeClr val="accent1">
                    <a:lumMod val="75000"/>
                  </a:schemeClr>
                </a:solidFill>
                <a:latin typeface="Arial" panose="020B0604020202020204" pitchFamily="34" charset="0"/>
                <a:cs typeface="Arial" panose="020B0604020202020204" pitchFamily="34" charset="0"/>
              </a:rPr>
              <a:t>From the FTA website:</a:t>
            </a: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911859" lvl="1" indent="-342900">
              <a:lnSpc>
                <a:spcPct val="100000"/>
              </a:lnSpc>
              <a:spcBef>
                <a:spcPts val="600"/>
              </a:spcBef>
              <a:buFont typeface="Arial" panose="020B0604020202020204" pitchFamily="34" charset="0"/>
              <a:buChar char="•"/>
              <a:tabLst>
                <a:tab pos="912494" algn="l"/>
                <a:tab pos="913130" algn="l"/>
              </a:tabLst>
            </a:pPr>
            <a:endParaRPr lang="en-US" sz="2200" spc="-45" dirty="0">
              <a:latin typeface="Calibri"/>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p:txBody>
      </p:sp>
      <p:pic>
        <p:nvPicPr>
          <p:cNvPr id="7" name="Picture 6">
            <a:extLst>
              <a:ext uri="{FF2B5EF4-FFF2-40B4-BE49-F238E27FC236}">
                <a16:creationId xmlns:a16="http://schemas.microsoft.com/office/drawing/2014/main" id="{E7903224-D7C2-47F3-9720-A21689F13A5B}"/>
              </a:ext>
            </a:extLst>
          </p:cNvPr>
          <p:cNvPicPr>
            <a:picLocks noChangeAspect="1"/>
          </p:cNvPicPr>
          <p:nvPr/>
        </p:nvPicPr>
        <p:blipFill>
          <a:blip r:embed="rId4"/>
          <a:stretch>
            <a:fillRect/>
          </a:stretch>
        </p:blipFill>
        <p:spPr>
          <a:xfrm>
            <a:off x="7459714" y="2780071"/>
            <a:ext cx="4472472" cy="3355407"/>
          </a:xfrm>
          <a:prstGeom prst="rect">
            <a:avLst/>
          </a:prstGeom>
          <a:ln>
            <a:solidFill>
              <a:schemeClr val="accent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E4AA702-49E8-44F1-87DF-ADBE5EA9FFE0}"/>
              </a:ext>
            </a:extLst>
          </p:cNvPr>
          <p:cNvPicPr>
            <a:picLocks noChangeAspect="1"/>
          </p:cNvPicPr>
          <p:nvPr/>
        </p:nvPicPr>
        <p:blipFill>
          <a:blip r:embed="rId5"/>
          <a:stretch>
            <a:fillRect/>
          </a:stretch>
        </p:blipFill>
        <p:spPr>
          <a:xfrm>
            <a:off x="400180" y="3071009"/>
            <a:ext cx="6463002" cy="3064469"/>
          </a:xfrm>
          <a:prstGeom prst="rect">
            <a:avLst/>
          </a:prstGeom>
          <a:ln>
            <a:solidFill>
              <a:schemeClr val="accent1"/>
            </a:solidFill>
          </a:ln>
          <a:effectLst>
            <a:outerShdw blurRad="50800" dist="38100" dir="2700000" algn="tl" rotWithShape="0">
              <a:prstClr val="black">
                <a:alpha val="40000"/>
              </a:prstClr>
            </a:outerShdw>
          </a:effectLst>
        </p:spPr>
      </p:pic>
      <p:cxnSp>
        <p:nvCxnSpPr>
          <p:cNvPr id="5" name="Straight Arrow Connector 4">
            <a:extLst>
              <a:ext uri="{FF2B5EF4-FFF2-40B4-BE49-F238E27FC236}">
                <a16:creationId xmlns:a16="http://schemas.microsoft.com/office/drawing/2014/main" id="{E7D9D9B5-31CB-64D3-A71A-CF563D852498}"/>
              </a:ext>
            </a:extLst>
          </p:cNvPr>
          <p:cNvCxnSpPr/>
          <p:nvPr/>
        </p:nvCxnSpPr>
        <p:spPr>
          <a:xfrm flipV="1">
            <a:off x="6513095" y="3429000"/>
            <a:ext cx="978568" cy="326204"/>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223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7EFE1-3FD9-C3A2-BF1D-1ADE0AA55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C7CA7-6DEB-C49B-9D47-1FFBD7CF681C}"/>
              </a:ext>
            </a:extLst>
          </p:cNvPr>
          <p:cNvSpPr>
            <a:spLocks noGrp="1"/>
          </p:cNvSpPr>
          <p:nvPr>
            <p:ph type="title"/>
          </p:nvPr>
        </p:nvSpPr>
        <p:spPr/>
        <p:txBody>
          <a:bodyPr/>
          <a:lstStyle/>
          <a:p>
            <a:r>
              <a:rPr lang="en-US"/>
              <a:t>Recipient Tools Highlight</a:t>
            </a:r>
          </a:p>
        </p:txBody>
      </p:sp>
    </p:spTree>
    <p:extLst>
      <p:ext uri="{BB962C8B-B14F-4D97-AF65-F5344CB8AC3E}">
        <p14:creationId xmlns:p14="http://schemas.microsoft.com/office/powerpoint/2010/main" val="204442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2B84B-5C65-10CD-6E59-1F334DF9D9C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47670B2-E412-48AE-B68F-60444D2A087C}"/>
              </a:ext>
            </a:extLst>
          </p:cNvPr>
          <p:cNvSpPr>
            <a:spLocks noGrp="1"/>
          </p:cNvSpPr>
          <p:nvPr>
            <p:ph type="title"/>
          </p:nvPr>
        </p:nvSpPr>
        <p:spPr>
          <a:xfrm>
            <a:off x="0" y="301348"/>
            <a:ext cx="12192000" cy="953031"/>
          </a:xfrm>
        </p:spPr>
        <p:txBody>
          <a:bodyPr/>
          <a:lstStyle/>
          <a:p>
            <a:pPr algn="ctr"/>
            <a:r>
              <a:rPr lang="en-US" dirty="0"/>
              <a:t>Recipient Tools Highlight: Grant Programs</a:t>
            </a:r>
          </a:p>
        </p:txBody>
      </p:sp>
      <p:sp>
        <p:nvSpPr>
          <p:cNvPr id="10" name="Content Placeholder 9">
            <a:extLst>
              <a:ext uri="{FF2B5EF4-FFF2-40B4-BE49-F238E27FC236}">
                <a16:creationId xmlns:a16="http://schemas.microsoft.com/office/drawing/2014/main" id="{379277FE-9FB3-1CEA-37B2-92EFB252A4FC}"/>
              </a:ext>
            </a:extLst>
          </p:cNvPr>
          <p:cNvSpPr>
            <a:spLocks noGrp="1"/>
          </p:cNvSpPr>
          <p:nvPr>
            <p:ph sz="quarter" idx="4294967295"/>
          </p:nvPr>
        </p:nvSpPr>
        <p:spPr>
          <a:xfrm>
            <a:off x="146294" y="1254379"/>
            <a:ext cx="5490934" cy="4719547"/>
          </a:xfrm>
          <a:prstGeom prst="rect">
            <a:avLst/>
          </a:prstGeom>
        </p:spPr>
        <p:txBody>
          <a:bodyPr/>
          <a:lstStyle/>
          <a:p>
            <a:pPr>
              <a:lnSpc>
                <a:spcPct val="100000"/>
              </a:lnSpc>
              <a:spcBef>
                <a:spcPts val="0"/>
              </a:spcBef>
            </a:pPr>
            <a:r>
              <a:rPr lang="en-US" sz="2000" b="1" dirty="0">
                <a:latin typeface="Franklin Gothic Book" panose="020B0503020102020204" pitchFamily="34" charset="0"/>
              </a:rPr>
              <a:t>FTA’s Website  </a:t>
            </a:r>
            <a:r>
              <a:rPr lang="en-US" sz="2000" dirty="0">
                <a:latin typeface="Franklin Gothic Book" panose="020B0503020102020204" pitchFamily="34" charset="0"/>
                <a:hlinkClick r:id="rId3"/>
              </a:rPr>
              <a:t>www.transit.dot.gov</a:t>
            </a:r>
          </a:p>
          <a:p>
            <a:pPr lvl="1">
              <a:lnSpc>
                <a:spcPct val="100000"/>
              </a:lnSpc>
              <a:spcBef>
                <a:spcPts val="0"/>
              </a:spcBef>
            </a:pPr>
            <a:r>
              <a:rPr lang="en-US" sz="2000" dirty="0">
                <a:latin typeface="Franklin Gothic Book" panose="020B0503020102020204" pitchFamily="34" charset="0"/>
                <a:hlinkClick r:id="rId3"/>
              </a:rPr>
              <a:t>Grant Programs | FTA</a:t>
            </a:r>
            <a:endParaRPr lang="en-US" sz="2000" dirty="0">
              <a:latin typeface="Franklin Gothic Book" panose="020B0503020102020204" pitchFamily="34" charset="0"/>
            </a:endParaRPr>
          </a:p>
          <a:p>
            <a:pPr marL="457200" lvl="1" indent="0">
              <a:lnSpc>
                <a:spcPct val="100000"/>
              </a:lnSpc>
              <a:spcBef>
                <a:spcPts val="0"/>
              </a:spcBef>
              <a:buNone/>
            </a:pPr>
            <a:endParaRPr lang="en-US" sz="2000" dirty="0">
              <a:latin typeface="Franklin Gothic Book" panose="020B0503020102020204" pitchFamily="34" charset="0"/>
            </a:endParaRPr>
          </a:p>
          <a:p>
            <a:pPr lvl="2">
              <a:lnSpc>
                <a:spcPct val="100000"/>
              </a:lnSpc>
              <a:spcBef>
                <a:spcPts val="0"/>
              </a:spcBef>
            </a:pPr>
            <a:endParaRPr lang="en-US" dirty="0">
              <a:latin typeface="Franklin Gothic Book" panose="020B0503020102020204" pitchFamily="34" charset="0"/>
            </a:endParaRPr>
          </a:p>
          <a:p>
            <a:pPr>
              <a:lnSpc>
                <a:spcPct val="100000"/>
              </a:lnSpc>
              <a:spcBef>
                <a:spcPts val="0"/>
              </a:spcBef>
            </a:pPr>
            <a:r>
              <a:rPr lang="en-US" sz="2000" b="1" dirty="0">
                <a:latin typeface="Franklin Gothic Book" panose="020B0503020102020204" pitchFamily="34" charset="0"/>
              </a:rPr>
              <a:t>Remember the Three C’s </a:t>
            </a:r>
            <a:r>
              <a:rPr lang="en-US" sz="2000" b="0" i="0" dirty="0">
                <a:effectLst/>
                <a:latin typeface="Franklin Gothic Book" panose="020B0503020102020204" pitchFamily="34" charset="0"/>
              </a:rPr>
              <a:t>Comprehensive, Continuing, and Cooperative (49 U.S. Code § 5303)</a:t>
            </a:r>
          </a:p>
          <a:p>
            <a:pPr>
              <a:lnSpc>
                <a:spcPct val="100000"/>
              </a:lnSpc>
              <a:spcBef>
                <a:spcPts val="0"/>
              </a:spcBef>
            </a:pPr>
            <a:endParaRPr lang="en-US" sz="2000" b="0" i="0" dirty="0">
              <a:effectLst/>
              <a:latin typeface="Franklin Gothic Book" panose="020B0503020102020204" pitchFamily="34" charset="0"/>
            </a:endParaRPr>
          </a:p>
          <a:p>
            <a:pPr lvl="1">
              <a:lnSpc>
                <a:spcPct val="100000"/>
              </a:lnSpc>
              <a:spcBef>
                <a:spcPts val="0"/>
              </a:spcBef>
            </a:pPr>
            <a:r>
              <a:rPr lang="en-US" sz="2000" dirty="0">
                <a:latin typeface="Franklin Gothic Book" panose="020B0503020102020204" pitchFamily="34" charset="0"/>
              </a:rPr>
              <a:t>Work with your respective Metropolitan Planning Organization (MPO) or  state DOT to make sure your projects are included in the fiscally constrained Transportation Improvement Plan (TIP/STIP)</a:t>
            </a:r>
          </a:p>
          <a:p>
            <a:pPr marL="0" indent="0">
              <a:lnSpc>
                <a:spcPct val="100000"/>
              </a:lnSpc>
              <a:spcBef>
                <a:spcPts val="0"/>
              </a:spcBef>
              <a:buNone/>
            </a:pPr>
            <a:endParaRPr lang="en-US" sz="1400" dirty="0">
              <a:latin typeface="Franklin Gothic Book" panose="020B0503020102020204" pitchFamily="34" charset="0"/>
            </a:endParaRPr>
          </a:p>
          <a:p>
            <a:pPr marL="0" indent="0">
              <a:lnSpc>
                <a:spcPct val="100000"/>
              </a:lnSpc>
              <a:spcBef>
                <a:spcPts val="0"/>
              </a:spcBef>
              <a:buNone/>
            </a:pPr>
            <a:endParaRPr lang="en-US" sz="2000" dirty="0">
              <a:latin typeface="Franklin Gothic Book" panose="020B0503020102020204" pitchFamily="34" charset="0"/>
            </a:endParaRPr>
          </a:p>
        </p:txBody>
      </p:sp>
      <p:pic>
        <p:nvPicPr>
          <p:cNvPr id="4" name="Picture 3">
            <a:extLst>
              <a:ext uri="{FF2B5EF4-FFF2-40B4-BE49-F238E27FC236}">
                <a16:creationId xmlns:a16="http://schemas.microsoft.com/office/drawing/2014/main" id="{1EA62A0A-C297-97EB-7AE1-C0DCFEB080E6}"/>
              </a:ext>
            </a:extLst>
          </p:cNvPr>
          <p:cNvPicPr>
            <a:picLocks noChangeAspect="1"/>
          </p:cNvPicPr>
          <p:nvPr/>
        </p:nvPicPr>
        <p:blipFill>
          <a:blip r:embed="rId4"/>
          <a:stretch>
            <a:fillRect/>
          </a:stretch>
        </p:blipFill>
        <p:spPr>
          <a:xfrm>
            <a:off x="5637228" y="1254379"/>
            <a:ext cx="6445321" cy="4349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59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9707-85D4-1B36-DBE6-5799D63CFB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4D70ADC-8916-2DDE-188B-ECF5C68EB718}"/>
              </a:ext>
            </a:extLst>
          </p:cNvPr>
          <p:cNvSpPr>
            <a:spLocks noGrp="1"/>
          </p:cNvSpPr>
          <p:nvPr>
            <p:ph type="title"/>
          </p:nvPr>
        </p:nvSpPr>
        <p:spPr>
          <a:xfrm>
            <a:off x="0" y="367452"/>
            <a:ext cx="12192000" cy="953031"/>
          </a:xfrm>
        </p:spPr>
        <p:txBody>
          <a:bodyPr lIns="91440" tIns="45720" rIns="91440" bIns="45720" anchor="t"/>
          <a:lstStyle/>
          <a:p>
            <a:pPr algn="ctr"/>
            <a:r>
              <a:rPr lang="en-US" dirty="0"/>
              <a:t>Recipient Tools Highlight: Recipient Toolkit</a:t>
            </a:r>
          </a:p>
        </p:txBody>
      </p:sp>
      <p:sp>
        <p:nvSpPr>
          <p:cNvPr id="10" name="Content Placeholder 9">
            <a:extLst>
              <a:ext uri="{FF2B5EF4-FFF2-40B4-BE49-F238E27FC236}">
                <a16:creationId xmlns:a16="http://schemas.microsoft.com/office/drawing/2014/main" id="{23016F93-96D5-5926-1A4B-62BF7F950BB5}"/>
              </a:ext>
            </a:extLst>
          </p:cNvPr>
          <p:cNvSpPr>
            <a:spLocks noGrp="1"/>
          </p:cNvSpPr>
          <p:nvPr>
            <p:ph sz="quarter" idx="4294967295"/>
          </p:nvPr>
        </p:nvSpPr>
        <p:spPr>
          <a:xfrm>
            <a:off x="185651" y="1456488"/>
            <a:ext cx="6729077" cy="4719547"/>
          </a:xfrm>
          <a:prstGeom prst="rect">
            <a:avLst/>
          </a:prstGeom>
          <a:ln>
            <a:noFill/>
          </a:ln>
        </p:spPr>
        <p:txBody>
          <a:bodyPr lIns="91440" tIns="45720" rIns="91440" bIns="45720" anchor="t"/>
          <a:lstStyle/>
          <a:p>
            <a:pPr marL="0" indent="0">
              <a:buNone/>
            </a:pPr>
            <a:r>
              <a:rPr lang="en-US" sz="2000" dirty="0">
                <a:solidFill>
                  <a:srgbClr val="212529"/>
                </a:solidFill>
                <a:latin typeface="Franklin Gothic Book"/>
                <a:ea typeface="Open Sans"/>
                <a:cs typeface="Open Sans"/>
              </a:rPr>
              <a:t>This toolkit may be consulted to help with decisions on developing applications for award in the </a:t>
            </a:r>
            <a:r>
              <a:rPr lang="en-US" sz="2000" dirty="0">
                <a:solidFill>
                  <a:srgbClr val="0079C0"/>
                </a:solidFill>
                <a:latin typeface="Franklin Gothic Book"/>
                <a:ea typeface="Open Sans"/>
                <a:cs typeface="Open Sans"/>
                <a:hlinkClick r:id="rId3"/>
              </a:rPr>
              <a:t>Transit Award Management System (</a:t>
            </a:r>
            <a:r>
              <a:rPr lang="en-US" sz="2000" dirty="0" err="1">
                <a:solidFill>
                  <a:srgbClr val="0079C0"/>
                </a:solidFill>
                <a:latin typeface="Franklin Gothic Book"/>
                <a:ea typeface="Open Sans"/>
                <a:cs typeface="Open Sans"/>
                <a:hlinkClick r:id="rId3"/>
              </a:rPr>
              <a:t>TrAMS</a:t>
            </a:r>
            <a:r>
              <a:rPr lang="en-US" sz="2000" dirty="0">
                <a:solidFill>
                  <a:srgbClr val="0079C0"/>
                </a:solidFill>
                <a:latin typeface="Franklin Gothic Book"/>
                <a:ea typeface="Open Sans"/>
                <a:cs typeface="Open Sans"/>
                <a:hlinkClick r:id="rId3"/>
              </a:rPr>
              <a:t>)</a:t>
            </a:r>
            <a:r>
              <a:rPr lang="en-US" sz="2000" dirty="0">
                <a:solidFill>
                  <a:srgbClr val="212529"/>
                </a:solidFill>
                <a:latin typeface="Franklin Gothic Book"/>
                <a:ea typeface="Open Sans"/>
                <a:cs typeface="Open Sans"/>
              </a:rPr>
              <a:t>. It includes information for recipients on application development, consistent with </a:t>
            </a:r>
            <a:r>
              <a:rPr lang="en-US" sz="2000" dirty="0">
                <a:solidFill>
                  <a:srgbClr val="0079C0"/>
                </a:solidFill>
                <a:latin typeface="Franklin Gothic Book"/>
                <a:ea typeface="Open Sans"/>
                <a:cs typeface="Open Sans"/>
                <a:hlinkClick r:id="rId4"/>
              </a:rPr>
              <a:t>FTA Circulars </a:t>
            </a:r>
            <a:r>
              <a:rPr lang="en-US" sz="2000" dirty="0">
                <a:solidFill>
                  <a:srgbClr val="212529"/>
                </a:solidFill>
                <a:latin typeface="Franklin Gothic Book"/>
                <a:ea typeface="Open Sans"/>
                <a:cs typeface="Open Sans"/>
              </a:rPr>
              <a:t>and other information materials, including:</a:t>
            </a:r>
            <a:endParaRPr lang="en-US" sz="2000" dirty="0">
              <a:latin typeface="Franklin Gothic Book"/>
            </a:endParaRPr>
          </a:p>
          <a:p>
            <a:pPr>
              <a:buFont typeface="Arial"/>
              <a:buChar char="•"/>
            </a:pPr>
            <a:r>
              <a:rPr lang="en-US" sz="2000" dirty="0">
                <a:solidFill>
                  <a:srgbClr val="212529"/>
                </a:solidFill>
                <a:latin typeface="Franklin Gothic Book"/>
                <a:ea typeface="Open Sans"/>
                <a:cs typeface="Open Sans"/>
              </a:rPr>
              <a:t>preliminary work for application development </a:t>
            </a:r>
            <a:endParaRPr lang="en-US" sz="2000" dirty="0">
              <a:latin typeface="Franklin Gothic Book"/>
            </a:endParaRPr>
          </a:p>
          <a:p>
            <a:pPr>
              <a:buFont typeface="Arial"/>
              <a:buChar char="•"/>
            </a:pPr>
            <a:r>
              <a:rPr lang="en-US" sz="2000" dirty="0">
                <a:solidFill>
                  <a:srgbClr val="212529"/>
                </a:solidFill>
                <a:latin typeface="Franklin Gothic Book"/>
                <a:ea typeface="Open Sans"/>
                <a:cs typeface="Open Sans"/>
              </a:rPr>
              <a:t>considerations for application planning</a:t>
            </a:r>
            <a:endParaRPr lang="en-US" sz="2000" dirty="0">
              <a:latin typeface="Franklin Gothic Book"/>
            </a:endParaRPr>
          </a:p>
          <a:p>
            <a:pPr>
              <a:buFont typeface="Arial"/>
              <a:buChar char="•"/>
            </a:pPr>
            <a:r>
              <a:rPr lang="en-US" sz="2000" dirty="0">
                <a:solidFill>
                  <a:srgbClr val="212529"/>
                </a:solidFill>
                <a:latin typeface="Franklin Gothic Book"/>
                <a:ea typeface="Open Sans"/>
                <a:cs typeface="Open Sans"/>
              </a:rPr>
              <a:t>key elements of an application</a:t>
            </a:r>
            <a:endParaRPr lang="en-US" sz="2000" dirty="0">
              <a:latin typeface="Franklin Gothic Book"/>
            </a:endParaRPr>
          </a:p>
          <a:p>
            <a:pPr marL="971550" lvl="1" indent="-285750">
              <a:buFont typeface="Arial"/>
              <a:buChar char="•"/>
            </a:pPr>
            <a:r>
              <a:rPr lang="en-US" sz="2000" dirty="0">
                <a:solidFill>
                  <a:srgbClr val="212529"/>
                </a:solidFill>
                <a:latin typeface="Franklin Gothic Book"/>
                <a:ea typeface="Open Sans"/>
                <a:cs typeface="Open Sans"/>
              </a:rPr>
              <a:t>information on developing the executive summary</a:t>
            </a:r>
            <a:endParaRPr lang="en-US" sz="2000" dirty="0">
              <a:latin typeface="Franklin Gothic Book"/>
            </a:endParaRPr>
          </a:p>
          <a:p>
            <a:pPr marL="971550" lvl="1" indent="-285750">
              <a:buFont typeface="Arial"/>
              <a:buChar char="•"/>
            </a:pPr>
            <a:r>
              <a:rPr lang="en-US" sz="2000" dirty="0">
                <a:solidFill>
                  <a:srgbClr val="212529"/>
                </a:solidFill>
                <a:latin typeface="Franklin Gothic Book"/>
                <a:ea typeface="Open Sans"/>
                <a:cs typeface="Open Sans"/>
              </a:rPr>
              <a:t>projects within the application</a:t>
            </a:r>
            <a:endParaRPr lang="en-US" sz="2000" dirty="0">
              <a:latin typeface="Franklin Gothic Book"/>
            </a:endParaRPr>
          </a:p>
          <a:p>
            <a:pPr marL="971550" lvl="1" indent="-285750">
              <a:buFont typeface="Arial"/>
              <a:buChar char="•"/>
            </a:pPr>
            <a:r>
              <a:rPr lang="en-US" sz="2000" dirty="0">
                <a:solidFill>
                  <a:srgbClr val="212529"/>
                </a:solidFill>
                <a:latin typeface="Franklin Gothic Book"/>
                <a:ea typeface="Open Sans"/>
                <a:cs typeface="Open Sans"/>
              </a:rPr>
              <a:t>budget descriptions</a:t>
            </a:r>
            <a:endParaRPr lang="en-US" sz="2000" dirty="0">
              <a:latin typeface="Franklin Gothic Book"/>
            </a:endParaRPr>
          </a:p>
          <a:p>
            <a:pPr marL="0" indent="0">
              <a:lnSpc>
                <a:spcPct val="100000"/>
              </a:lnSpc>
              <a:spcBef>
                <a:spcPts val="0"/>
              </a:spcBef>
              <a:buNone/>
            </a:pPr>
            <a:endParaRPr lang="en-US" sz="2000" dirty="0">
              <a:latin typeface="Franklin Gothic Book" panose="020B0503020102020204" pitchFamily="34" charset="0"/>
            </a:endParaRPr>
          </a:p>
          <a:p>
            <a:pPr>
              <a:buNone/>
            </a:pPr>
            <a:r>
              <a:rPr lang="en-US" sz="2000" dirty="0">
                <a:latin typeface="Franklin Gothic Book"/>
              </a:rPr>
              <a:t>Navigate to </a:t>
            </a:r>
            <a:r>
              <a:rPr lang="en-US" sz="2000" dirty="0">
                <a:solidFill>
                  <a:srgbClr val="FFC000"/>
                </a:solidFill>
                <a:latin typeface="Franklin Gothic Book"/>
              </a:rPr>
              <a:t>transit.dot.gov</a:t>
            </a:r>
            <a:r>
              <a:rPr lang="en-US" sz="2000" dirty="0">
                <a:latin typeface="Franklin Gothic Book"/>
              </a:rPr>
              <a:t>: Funding &gt; Grants &gt; Applying &gt; Existing Recipients &gt; </a:t>
            </a:r>
            <a:r>
              <a:rPr lang="en-US" sz="2000" dirty="0">
                <a:latin typeface="Franklin Gothic Book"/>
                <a:hlinkClick r:id="rId5"/>
              </a:rPr>
              <a:t>FTA Recipient Award Toolkit</a:t>
            </a:r>
            <a:endParaRPr lang="en-US" dirty="0"/>
          </a:p>
        </p:txBody>
      </p:sp>
      <p:pic>
        <p:nvPicPr>
          <p:cNvPr id="3" name="Picture 2" descr="A table of contents with blue text&#10;&#10;AI-generated content may be incorrect.">
            <a:extLst>
              <a:ext uri="{FF2B5EF4-FFF2-40B4-BE49-F238E27FC236}">
                <a16:creationId xmlns:a16="http://schemas.microsoft.com/office/drawing/2014/main" id="{EEB9A466-3621-CB7B-37D0-17B3F13D2DAA}"/>
              </a:ext>
            </a:extLst>
          </p:cNvPr>
          <p:cNvPicPr>
            <a:picLocks noChangeAspect="1"/>
          </p:cNvPicPr>
          <p:nvPr/>
        </p:nvPicPr>
        <p:blipFill>
          <a:blip r:embed="rId6"/>
          <a:srcRect l="33521" t="17514" r="1268" b="12429"/>
          <a:stretch/>
        </p:blipFill>
        <p:spPr>
          <a:xfrm>
            <a:off x="7006167" y="2154237"/>
            <a:ext cx="5004884" cy="27200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2419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8D9707-85D4-1B36-DBE6-5799D63CFB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4D70ADC-8916-2DDE-188B-ECF5C68EB718}"/>
              </a:ext>
            </a:extLst>
          </p:cNvPr>
          <p:cNvSpPr>
            <a:spLocks noGrp="1"/>
          </p:cNvSpPr>
          <p:nvPr>
            <p:ph type="title"/>
          </p:nvPr>
        </p:nvSpPr>
        <p:spPr>
          <a:xfrm>
            <a:off x="0" y="367452"/>
            <a:ext cx="12192000" cy="953031"/>
          </a:xfrm>
        </p:spPr>
        <p:txBody>
          <a:bodyPr vert="horz" lIns="91440" tIns="45720" rIns="91440" bIns="45720" rtlCol="0" anchor="ctr">
            <a:noAutofit/>
          </a:bodyPr>
          <a:lstStyle/>
          <a:p>
            <a:pPr algn="ctr"/>
            <a:r>
              <a:rPr lang="en-US" dirty="0">
                <a:latin typeface="Franklin Gothic Heavy"/>
              </a:rPr>
              <a:t>Recipient Tools Highlight: </a:t>
            </a:r>
            <a:r>
              <a:rPr lang="en-US" b="1" dirty="0"/>
              <a:t>Transit Award Management System or </a:t>
            </a:r>
            <a:r>
              <a:rPr lang="en-US" b="1" dirty="0" err="1"/>
              <a:t>TrAMS</a:t>
            </a:r>
            <a:endParaRPr lang="en-US" dirty="0"/>
          </a:p>
        </p:txBody>
      </p:sp>
      <p:sp>
        <p:nvSpPr>
          <p:cNvPr id="10" name="Content Placeholder 9">
            <a:extLst>
              <a:ext uri="{FF2B5EF4-FFF2-40B4-BE49-F238E27FC236}">
                <a16:creationId xmlns:a16="http://schemas.microsoft.com/office/drawing/2014/main" id="{23016F93-96D5-5926-1A4B-62BF7F950BB5}"/>
              </a:ext>
            </a:extLst>
          </p:cNvPr>
          <p:cNvSpPr>
            <a:spLocks noGrp="1"/>
          </p:cNvSpPr>
          <p:nvPr>
            <p:ph type="body" sz="quarter" idx="14"/>
          </p:nvPr>
        </p:nvSpPr>
        <p:spPr>
          <a:xfrm>
            <a:off x="182245" y="1760665"/>
            <a:ext cx="5552511" cy="4716088"/>
          </a:xfrm>
          <a:prstGeom prst="rect">
            <a:avLst/>
          </a:prstGeom>
        </p:spPr>
        <p:txBody>
          <a:bodyPr vert="horz" lIns="91440" tIns="45720" rIns="91440" bIns="45720" rtlCol="0" anchor="ctr">
            <a:normAutofit/>
          </a:bodyPr>
          <a:lstStyle/>
          <a:p>
            <a:pPr>
              <a:lnSpc>
                <a:spcPct val="100000"/>
              </a:lnSpc>
              <a:spcBef>
                <a:spcPts val="0"/>
              </a:spcBef>
            </a:pPr>
            <a:r>
              <a:rPr lang="en-US" dirty="0">
                <a:latin typeface="Franklin Gothic Book" panose="020B0503020102020204" pitchFamily="34" charset="0"/>
                <a:hlinkClick r:id="rId3"/>
              </a:rPr>
              <a:t>The Transit Award Management System (</a:t>
            </a:r>
            <a:r>
              <a:rPr lang="en-US" dirty="0" err="1">
                <a:latin typeface="Franklin Gothic Book" panose="020B0503020102020204" pitchFamily="34" charset="0"/>
                <a:hlinkClick r:id="rId3"/>
              </a:rPr>
              <a:t>TrAMS</a:t>
            </a:r>
            <a:r>
              <a:rPr lang="en-US" dirty="0">
                <a:latin typeface="Franklin Gothic Book" panose="020B0503020102020204" pitchFamily="34" charset="0"/>
                <a:hlinkClick r:id="rId3"/>
              </a:rPr>
              <a:t>) | FTA</a:t>
            </a:r>
            <a:endParaRPr lang="en-US" dirty="0">
              <a:latin typeface="Franklin Gothic Book" panose="020B0503020102020204" pitchFamily="34" charset="0"/>
            </a:endParaRPr>
          </a:p>
          <a:p>
            <a:pPr lvl="1">
              <a:lnSpc>
                <a:spcPct val="100000"/>
              </a:lnSpc>
              <a:spcBef>
                <a:spcPts val="0"/>
              </a:spcBef>
            </a:pPr>
            <a:r>
              <a:rPr lang="en-US" sz="2000" dirty="0">
                <a:latin typeface="Franklin Gothic Book" panose="020B0503020102020204" pitchFamily="34" charset="0"/>
              </a:rPr>
              <a:t>Update your Points of Contact !</a:t>
            </a:r>
          </a:p>
          <a:p>
            <a:pPr lvl="1">
              <a:lnSpc>
                <a:spcPct val="100000"/>
              </a:lnSpc>
              <a:spcBef>
                <a:spcPts val="0"/>
              </a:spcBef>
            </a:pPr>
            <a:r>
              <a:rPr lang="en-US" sz="2000" dirty="0">
                <a:latin typeface="Franklin Gothic Book" panose="020B0503020102020204" pitchFamily="34" charset="0"/>
              </a:rPr>
              <a:t>Have you signed your Certs and Assurances?</a:t>
            </a:r>
          </a:p>
          <a:p>
            <a:pPr lvl="1">
              <a:lnSpc>
                <a:spcPct val="100000"/>
              </a:lnSpc>
              <a:spcBef>
                <a:spcPts val="0"/>
              </a:spcBef>
            </a:pPr>
            <a:r>
              <a:rPr lang="en-US" sz="2000" dirty="0">
                <a:latin typeface="Franklin Gothic Book" panose="020B0503020102020204" pitchFamily="34" charset="0"/>
              </a:rPr>
              <a:t>Have you reviewed your grant and funding timelines?</a:t>
            </a:r>
          </a:p>
          <a:p>
            <a:pPr lvl="2">
              <a:lnSpc>
                <a:spcPct val="100000"/>
              </a:lnSpc>
              <a:spcBef>
                <a:spcPts val="0"/>
              </a:spcBef>
            </a:pPr>
            <a:r>
              <a:rPr lang="en-US" dirty="0">
                <a:latin typeface="Franklin Gothic Book" panose="020B0503020102020204" pitchFamily="34" charset="0"/>
              </a:rPr>
              <a:t>Awarded and Lapsing</a:t>
            </a:r>
          </a:p>
          <a:p>
            <a:pPr lvl="2">
              <a:lnSpc>
                <a:spcPct val="100000"/>
              </a:lnSpc>
              <a:spcBef>
                <a:spcPts val="0"/>
              </a:spcBef>
            </a:pPr>
            <a:r>
              <a:rPr lang="en-US" dirty="0">
                <a:latin typeface="Franklin Gothic Book" panose="020B0503020102020204" pitchFamily="34" charset="0"/>
              </a:rPr>
              <a:t>Obligated and Period of Performance</a:t>
            </a:r>
          </a:p>
          <a:p>
            <a:pPr marL="0" indent="0">
              <a:buNone/>
            </a:pPr>
            <a:r>
              <a:rPr lang="en-US" sz="2000" dirty="0"/>
              <a:t>Website </a:t>
            </a:r>
            <a:r>
              <a:rPr lang="en-US" sz="2000" dirty="0">
                <a:hlinkClick r:id="rId4"/>
              </a:rPr>
              <a:t>www.dot.gov</a:t>
            </a:r>
            <a:r>
              <a:rPr lang="en-US" sz="2000" dirty="0"/>
              <a:t> </a:t>
            </a:r>
            <a:br>
              <a:rPr lang="en-US" sz="2000" dirty="0"/>
            </a:br>
            <a:r>
              <a:rPr lang="en-US" sz="2000" dirty="0"/>
              <a:t>Home &gt;Funding&gt;Grants&gt;</a:t>
            </a:r>
            <a:r>
              <a:rPr lang="en-US" sz="2000" dirty="0" err="1"/>
              <a:t>TrAMS</a:t>
            </a:r>
            <a:endParaRPr lang="en-US" sz="2000" dirty="0"/>
          </a:p>
          <a:p>
            <a:r>
              <a:rPr lang="en-US" sz="2000" dirty="0" err="1"/>
              <a:t>TrAMS</a:t>
            </a:r>
            <a:r>
              <a:rPr lang="en-US" sz="2000" dirty="0"/>
              <a:t> Guidance and Training</a:t>
            </a:r>
          </a:p>
          <a:p>
            <a:r>
              <a:rPr lang="en-US" sz="2000" dirty="0" err="1"/>
              <a:t>TrAMS</a:t>
            </a:r>
            <a:r>
              <a:rPr lang="en-US" sz="2000" dirty="0"/>
              <a:t> User Guide </a:t>
            </a:r>
          </a:p>
          <a:p>
            <a:r>
              <a:rPr lang="en-US" sz="2000" dirty="0" err="1"/>
              <a:t>TrAMS</a:t>
            </a:r>
            <a:r>
              <a:rPr lang="en-US" sz="2000" dirty="0"/>
              <a:t> Help Desk</a:t>
            </a:r>
          </a:p>
          <a:p>
            <a:endParaRPr lang="en-US" sz="2000" dirty="0"/>
          </a:p>
        </p:txBody>
      </p:sp>
      <p:pic>
        <p:nvPicPr>
          <p:cNvPr id="3" name="Picture 2">
            <a:extLst>
              <a:ext uri="{FF2B5EF4-FFF2-40B4-BE49-F238E27FC236}">
                <a16:creationId xmlns:a16="http://schemas.microsoft.com/office/drawing/2014/main" id="{2B108FBD-B59E-B469-0E75-849D008FCBC7}"/>
              </a:ext>
            </a:extLst>
          </p:cNvPr>
          <p:cNvPicPr>
            <a:picLocks noChangeAspect="1"/>
          </p:cNvPicPr>
          <p:nvPr/>
        </p:nvPicPr>
        <p:blipFill>
          <a:blip r:embed="rId5"/>
          <a:stretch>
            <a:fillRect/>
          </a:stretch>
        </p:blipFill>
        <p:spPr>
          <a:xfrm>
            <a:off x="5908751" y="1658226"/>
            <a:ext cx="6101004" cy="4376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990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9707-85D4-1B36-DBE6-5799D63CFB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4D70ADC-8916-2DDE-188B-ECF5C68EB718}"/>
              </a:ext>
            </a:extLst>
          </p:cNvPr>
          <p:cNvSpPr>
            <a:spLocks noGrp="1"/>
          </p:cNvSpPr>
          <p:nvPr>
            <p:ph type="title"/>
          </p:nvPr>
        </p:nvSpPr>
        <p:spPr>
          <a:xfrm>
            <a:off x="0" y="367452"/>
            <a:ext cx="12192000" cy="953031"/>
          </a:xfrm>
        </p:spPr>
        <p:txBody>
          <a:bodyPr lIns="91440" tIns="45720" rIns="91440" bIns="45720" anchor="t"/>
          <a:lstStyle/>
          <a:p>
            <a:pPr algn="ctr"/>
            <a:r>
              <a:rPr lang="en-US" dirty="0">
                <a:solidFill>
                  <a:srgbClr val="0070C0"/>
                </a:solidFill>
                <a:latin typeface="Franklin Gothic Heavy"/>
              </a:rPr>
              <a:t>Circular Updates</a:t>
            </a:r>
            <a:endParaRPr lang="en-US" dirty="0">
              <a:solidFill>
                <a:srgbClr val="0070C0"/>
              </a:solidFill>
            </a:endParaRPr>
          </a:p>
        </p:txBody>
      </p:sp>
      <p:sp>
        <p:nvSpPr>
          <p:cNvPr id="3" name="Text Placeholder 2">
            <a:extLst>
              <a:ext uri="{FF2B5EF4-FFF2-40B4-BE49-F238E27FC236}">
                <a16:creationId xmlns:a16="http://schemas.microsoft.com/office/drawing/2014/main" id="{24DEEF37-AA44-A3CA-B2AD-FF317B5220D3}"/>
              </a:ext>
            </a:extLst>
          </p:cNvPr>
          <p:cNvSpPr>
            <a:spLocks noGrp="1"/>
          </p:cNvSpPr>
          <p:nvPr>
            <p:ph type="body" sz="quarter" idx="14"/>
          </p:nvPr>
        </p:nvSpPr>
        <p:spPr>
          <a:xfrm>
            <a:off x="767735" y="1437350"/>
            <a:ext cx="10720454" cy="4716088"/>
          </a:xfrm>
        </p:spPr>
        <p:txBody>
          <a:bodyPr/>
          <a:lstStyle/>
          <a:p>
            <a:pPr marL="461963">
              <a:buFont typeface="Arial"/>
              <a:buChar char="•"/>
            </a:pPr>
            <a:r>
              <a:rPr lang="en-US" sz="2000" dirty="0">
                <a:solidFill>
                  <a:srgbClr val="212529"/>
                </a:solidFill>
                <a:latin typeface="Franklin Gothic Book"/>
                <a:ea typeface="Open Sans"/>
                <a:cs typeface="Open Sans"/>
              </a:rPr>
              <a:t>FTA has updated its program guidance and award management requirements for several circulars</a:t>
            </a:r>
          </a:p>
          <a:p>
            <a:pPr marL="461963">
              <a:buFont typeface="Arial"/>
              <a:buChar char="•"/>
            </a:pPr>
            <a:r>
              <a:rPr lang="en-US" sz="2000" dirty="0">
                <a:solidFill>
                  <a:srgbClr val="212529"/>
                </a:solidFill>
                <a:latin typeface="Franklin Gothic Book"/>
                <a:ea typeface="Open Sans"/>
                <a:cs typeface="Open Sans"/>
              </a:rPr>
              <a:t>Updates and consolidation of circulars incorporate provisions from the Fixing America’s Surface (FAST) Act; the Infrastructure Investment and Jobs Act (IIJA) and the Uniform Administrative Requirements for Federal Awards</a:t>
            </a:r>
          </a:p>
          <a:p>
            <a:pPr marL="461963">
              <a:buFont typeface="Arial"/>
              <a:buChar char="•"/>
            </a:pPr>
            <a:r>
              <a:rPr lang="en-US" sz="2000" dirty="0">
                <a:solidFill>
                  <a:srgbClr val="212529"/>
                </a:solidFill>
                <a:latin typeface="Franklin Gothic Book"/>
                <a:ea typeface="Open Sans"/>
                <a:cs typeface="Open Sans"/>
              </a:rPr>
              <a:t>FTA Circular 4220.1G – Third Party Contracting –January 17, 2025</a:t>
            </a:r>
          </a:p>
          <a:p>
            <a:pPr marL="461963">
              <a:buFont typeface="Arial"/>
              <a:buChar char="•"/>
            </a:pPr>
            <a:r>
              <a:rPr lang="en-US" sz="2000" dirty="0">
                <a:solidFill>
                  <a:srgbClr val="212529"/>
                </a:solidFill>
                <a:latin typeface="Franklin Gothic Book"/>
                <a:ea typeface="Open Sans"/>
                <a:cs typeface="Open Sans"/>
              </a:rPr>
              <a:t>FTA Circular 5010.1F – Award Management – Nov 1, 2024</a:t>
            </a:r>
          </a:p>
          <a:p>
            <a:pPr marL="461963">
              <a:buFont typeface="Arial"/>
              <a:buChar char="•"/>
            </a:pPr>
            <a:r>
              <a:rPr lang="en-US" sz="2000" dirty="0">
                <a:solidFill>
                  <a:srgbClr val="212529"/>
                </a:solidFill>
                <a:latin typeface="Franklin Gothic Book"/>
                <a:ea typeface="Open Sans"/>
                <a:cs typeface="Open Sans"/>
              </a:rPr>
              <a:t>FTA Circular 9040.1H- Rural Area Formula – Nov 1, 2024</a:t>
            </a:r>
          </a:p>
          <a:p>
            <a:pPr marL="461963">
              <a:buFont typeface="Arial"/>
              <a:buChar char="•"/>
            </a:pPr>
            <a:r>
              <a:rPr lang="en-US" sz="2000" dirty="0">
                <a:solidFill>
                  <a:srgbClr val="212529"/>
                </a:solidFill>
                <a:latin typeface="Franklin Gothic Book"/>
                <a:ea typeface="Open Sans"/>
                <a:cs typeface="Open Sans"/>
              </a:rPr>
              <a:t>FTA Circular 9050. 1A – Urbanized Formula – Nov 1, 2024 *New</a:t>
            </a:r>
          </a:p>
          <a:p>
            <a:pPr marL="461963">
              <a:buFont typeface="Arial"/>
              <a:buChar char="•"/>
            </a:pPr>
            <a:r>
              <a:rPr lang="en-US" sz="2000" dirty="0">
                <a:solidFill>
                  <a:srgbClr val="212529"/>
                </a:solidFill>
                <a:latin typeface="Franklin Gothic Book"/>
                <a:ea typeface="Open Sans"/>
                <a:cs typeface="Open Sans"/>
              </a:rPr>
              <a:t>FTA Circular 9070.1H – Enhanced mobility of Seniors and Individuals with Disabilities </a:t>
            </a:r>
          </a:p>
          <a:p>
            <a:pPr marL="0" indent="0">
              <a:lnSpc>
                <a:spcPct val="100000"/>
              </a:lnSpc>
              <a:spcBef>
                <a:spcPts val="0"/>
              </a:spcBef>
              <a:buFont typeface="Arial" panose="020B0604020202020204" pitchFamily="34" charset="0"/>
              <a:buNone/>
            </a:pPr>
            <a:endParaRPr lang="en-US" sz="2000" dirty="0">
              <a:latin typeface="Franklin Gothic Book" panose="020B0503020102020204" pitchFamily="34" charset="0"/>
            </a:endParaRPr>
          </a:p>
          <a:p>
            <a:pPr marL="0" indent="0">
              <a:lnSpc>
                <a:spcPct val="100000"/>
              </a:lnSpc>
              <a:spcBef>
                <a:spcPts val="0"/>
              </a:spcBef>
              <a:buFont typeface="Arial" panose="020B0604020202020204" pitchFamily="34" charset="0"/>
              <a:buNone/>
            </a:pPr>
            <a:r>
              <a:rPr lang="en-US" sz="2000" dirty="0">
                <a:latin typeface="Franklin Gothic Book"/>
              </a:rPr>
              <a:t>Navigate to </a:t>
            </a:r>
            <a:r>
              <a:rPr lang="en-US" sz="2000" b="1" dirty="0">
                <a:solidFill>
                  <a:schemeClr val="accent4"/>
                </a:solidFill>
                <a:latin typeface="Franklin Gothic Book"/>
              </a:rPr>
              <a:t>transit.dot.gov</a:t>
            </a:r>
            <a:r>
              <a:rPr lang="en-US" sz="2000" dirty="0">
                <a:latin typeface="Franklin Gothic Book"/>
              </a:rPr>
              <a:t>: Funding &gt; Regulations and Programs&gt; FTA Circulars</a:t>
            </a:r>
          </a:p>
          <a:p>
            <a:pPr marL="0" indent="0">
              <a:lnSpc>
                <a:spcPct val="100000"/>
              </a:lnSpc>
              <a:spcBef>
                <a:spcPts val="0"/>
              </a:spcBef>
              <a:buFont typeface="Arial" panose="020B0604020202020204" pitchFamily="34" charset="0"/>
              <a:buNone/>
            </a:pPr>
            <a:r>
              <a:rPr lang="en-US" sz="2000" dirty="0">
                <a:latin typeface="Franklin Gothic Book"/>
              </a:rPr>
              <a:t>And </a:t>
            </a:r>
            <a:r>
              <a:rPr lang="pt-BR" sz="2000" dirty="0">
                <a:hlinkClick r:id="rId3"/>
              </a:rPr>
              <a:t>FTA 2024 Circular Update | FTA</a:t>
            </a:r>
            <a:endParaRPr lang="en-US" sz="2000"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68924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24E9-BE72-A09A-A6C3-3974F959ECDE}"/>
              </a:ext>
            </a:extLst>
          </p:cNvPr>
          <p:cNvSpPr>
            <a:spLocks noGrp="1"/>
          </p:cNvSpPr>
          <p:nvPr>
            <p:ph type="title"/>
          </p:nvPr>
        </p:nvSpPr>
        <p:spPr>
          <a:xfrm>
            <a:off x="767735" y="367452"/>
            <a:ext cx="6538410" cy="1102760"/>
          </a:xfrm>
        </p:spPr>
        <p:txBody>
          <a:bodyPr/>
          <a:lstStyle/>
          <a:p>
            <a:r>
              <a:rPr lang="en-US" dirty="0">
                <a:solidFill>
                  <a:srgbClr val="0070C0"/>
                </a:solidFill>
              </a:rPr>
              <a:t>Circular 5010.1F and </a:t>
            </a:r>
            <a:br>
              <a:rPr lang="en-US" dirty="0">
                <a:solidFill>
                  <a:srgbClr val="0070C0"/>
                </a:solidFill>
              </a:rPr>
            </a:br>
            <a:r>
              <a:rPr lang="en-US" dirty="0">
                <a:solidFill>
                  <a:srgbClr val="0070C0"/>
                </a:solidFill>
              </a:rPr>
              <a:t>2 CFR Part 200 Update</a:t>
            </a:r>
          </a:p>
        </p:txBody>
      </p:sp>
      <p:sp>
        <p:nvSpPr>
          <p:cNvPr id="4" name="Text Placeholder 1">
            <a:extLst>
              <a:ext uri="{FF2B5EF4-FFF2-40B4-BE49-F238E27FC236}">
                <a16:creationId xmlns:a16="http://schemas.microsoft.com/office/drawing/2014/main" id="{D642ECB6-5073-F86D-34C1-553ED1EEA03F}"/>
              </a:ext>
            </a:extLst>
          </p:cNvPr>
          <p:cNvSpPr txBox="1">
            <a:spLocks/>
          </p:cNvSpPr>
          <p:nvPr/>
        </p:nvSpPr>
        <p:spPr>
          <a:xfrm>
            <a:off x="277907" y="1701535"/>
            <a:ext cx="6726668" cy="478901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buFont typeface="Arial" panose="020B0604020202020204" pitchFamily="34" charset="0"/>
              <a:buChar char="•"/>
            </a:pPr>
            <a:r>
              <a:rPr lang="en-US" sz="2800" dirty="0">
                <a:latin typeface="Franklin Gothic Book"/>
              </a:rPr>
              <a:t>Circular 5010.1F effective       November 1, 2024</a:t>
            </a:r>
            <a:endParaRPr lang="en-US" sz="2800" dirty="0"/>
          </a:p>
          <a:p>
            <a:pPr lvl="1">
              <a:spcAft>
                <a:spcPts val="1200"/>
              </a:spcAft>
              <a:buFont typeface="Arial" panose="020B0604020202020204" pitchFamily="34" charset="0"/>
              <a:buChar char="•"/>
            </a:pPr>
            <a:r>
              <a:rPr lang="en-US" sz="2800" dirty="0">
                <a:latin typeface="Franklin Gothic Book"/>
              </a:rPr>
              <a:t>Uniform Guidance 2 CFR 200 Updated for FTA programs effective          October 1, 2024</a:t>
            </a:r>
          </a:p>
          <a:p>
            <a:pPr lvl="1">
              <a:spcAft>
                <a:spcPts val="1200"/>
              </a:spcAft>
              <a:buFont typeface="Arial" panose="020B0604020202020204" pitchFamily="34" charset="0"/>
              <a:buChar char="•"/>
            </a:pPr>
            <a:r>
              <a:rPr lang="en-US" sz="2800" dirty="0">
                <a:latin typeface="Franklin Gothic Book"/>
              </a:rPr>
              <a:t>Capitalization level increased from $5,000 to $10,000</a:t>
            </a:r>
          </a:p>
          <a:p>
            <a:pPr lvl="1">
              <a:spcAft>
                <a:spcPts val="1200"/>
              </a:spcAft>
              <a:buFont typeface="Arial" panose="020B0604020202020204" pitchFamily="34" charset="0"/>
              <a:buChar char="•"/>
            </a:pPr>
            <a:r>
              <a:rPr lang="en-US" sz="2800" dirty="0">
                <a:latin typeface="Franklin Gothic Book"/>
              </a:rPr>
              <a:t>Real Property reporting updates</a:t>
            </a:r>
          </a:p>
          <a:p>
            <a:pPr marL="457200" lvl="1" indent="0">
              <a:buNone/>
            </a:pPr>
            <a:endParaRPr lang="en-US" sz="2400" dirty="0">
              <a:latin typeface="Franklin Gothic Book"/>
            </a:endParaRPr>
          </a:p>
          <a:p>
            <a:pPr lvl="1"/>
            <a:endParaRPr lang="en-US" sz="2400" dirty="0"/>
          </a:p>
          <a:p>
            <a:endParaRPr lang="en-US" sz="2400" dirty="0"/>
          </a:p>
        </p:txBody>
      </p:sp>
      <p:pic>
        <p:nvPicPr>
          <p:cNvPr id="6" name="Picture 5">
            <a:extLst>
              <a:ext uri="{FF2B5EF4-FFF2-40B4-BE49-F238E27FC236}">
                <a16:creationId xmlns:a16="http://schemas.microsoft.com/office/drawing/2014/main" id="{9FD831AE-EFC3-65EE-A479-2710BB9AFA00}"/>
              </a:ext>
            </a:extLst>
          </p:cNvPr>
          <p:cNvPicPr>
            <a:picLocks noChangeAspect="1"/>
          </p:cNvPicPr>
          <p:nvPr/>
        </p:nvPicPr>
        <p:blipFill rotWithShape="1">
          <a:blip r:embed="rId3"/>
          <a:srcRect l="1731" t="1158" r="1462" b="1273"/>
          <a:stretch/>
        </p:blipFill>
        <p:spPr>
          <a:xfrm>
            <a:off x="7306145" y="367452"/>
            <a:ext cx="4518211" cy="5845089"/>
          </a:xfrm>
          <a:prstGeom prst="rect">
            <a:avLst/>
          </a:prstGeom>
          <a:ln w="9525">
            <a:solidFill>
              <a:schemeClr val="tx1"/>
            </a:solidFill>
          </a:ln>
        </p:spPr>
      </p:pic>
    </p:spTree>
    <p:extLst>
      <p:ext uri="{BB962C8B-B14F-4D97-AF65-F5344CB8AC3E}">
        <p14:creationId xmlns:p14="http://schemas.microsoft.com/office/powerpoint/2010/main" val="233652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0655B10-963F-B5B2-8A0D-37A72263313D}"/>
              </a:ext>
            </a:extLst>
          </p:cNvPr>
          <p:cNvSpPr txBox="1">
            <a:spLocks/>
          </p:cNvSpPr>
          <p:nvPr/>
        </p:nvSpPr>
        <p:spPr>
          <a:xfrm>
            <a:off x="0" y="264900"/>
            <a:ext cx="12192000" cy="953031"/>
          </a:xfrm>
          <a:prstGeom prst="rect">
            <a:avLst/>
          </a:prstGeom>
        </p:spPr>
        <p:txBody>
          <a:bodyPr/>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lgn="ctr"/>
            <a:r>
              <a:rPr lang="en-US" dirty="0">
                <a:solidFill>
                  <a:srgbClr val="0070C0"/>
                </a:solidFill>
              </a:rPr>
              <a:t>FY 2025 Program Oversight Update</a:t>
            </a:r>
          </a:p>
        </p:txBody>
      </p:sp>
      <p:sp>
        <p:nvSpPr>
          <p:cNvPr id="5" name="Text Placeholder 1">
            <a:extLst>
              <a:ext uri="{FF2B5EF4-FFF2-40B4-BE49-F238E27FC236}">
                <a16:creationId xmlns:a16="http://schemas.microsoft.com/office/drawing/2014/main" id="{A2EDB68A-B5E4-AF8D-ADA3-CA29F9CACB3D}"/>
              </a:ext>
            </a:extLst>
          </p:cNvPr>
          <p:cNvSpPr txBox="1">
            <a:spLocks/>
          </p:cNvSpPr>
          <p:nvPr/>
        </p:nvSpPr>
        <p:spPr>
          <a:xfrm>
            <a:off x="205273" y="840305"/>
            <a:ext cx="6474930" cy="53720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endParaRPr lang="en-US" sz="2800" dirty="0"/>
          </a:p>
          <a:p>
            <a:pPr lvl="1">
              <a:spcBef>
                <a:spcPts val="0"/>
              </a:spcBef>
              <a:spcAft>
                <a:spcPts val="1200"/>
              </a:spcAft>
              <a:buFont typeface="Arial" panose="020B0604020202020204" pitchFamily="34" charset="0"/>
              <a:buChar char="•"/>
            </a:pPr>
            <a:r>
              <a:rPr lang="en-US" sz="2800" dirty="0"/>
              <a:t>Oversight Tracking System (</a:t>
            </a:r>
            <a:r>
              <a:rPr lang="en-US" sz="2800" dirty="0" err="1"/>
              <a:t>OTrak</a:t>
            </a:r>
            <a:r>
              <a:rPr lang="en-US" sz="2800" dirty="0"/>
              <a:t>) access for recipients for findings, communications and management  </a:t>
            </a:r>
          </a:p>
          <a:p>
            <a:pPr lvl="1">
              <a:spcBef>
                <a:spcPts val="0"/>
              </a:spcBef>
              <a:spcAft>
                <a:spcPts val="1200"/>
              </a:spcAft>
              <a:buFont typeface="Arial" panose="020B0604020202020204" pitchFamily="34" charset="0"/>
              <a:buChar char="•"/>
            </a:pPr>
            <a:r>
              <a:rPr lang="en-US" sz="2800" dirty="0"/>
              <a:t>FY 25 Contractors Manual available; stay tuned for new years </a:t>
            </a:r>
          </a:p>
          <a:p>
            <a:pPr lvl="1">
              <a:spcBef>
                <a:spcPts val="0"/>
              </a:spcBef>
              <a:spcAft>
                <a:spcPts val="1200"/>
              </a:spcAft>
              <a:buFont typeface="Arial" panose="020B0604020202020204" pitchFamily="34" charset="0"/>
              <a:buChar char="•"/>
            </a:pPr>
            <a:r>
              <a:rPr lang="en-US" sz="2800" dirty="0"/>
              <a:t>Webinars to be scheduled for next review year</a:t>
            </a:r>
          </a:p>
          <a:p>
            <a:pPr lvl="1">
              <a:spcBef>
                <a:spcPts val="0"/>
              </a:spcBef>
              <a:spcAft>
                <a:spcPts val="1200"/>
              </a:spcAft>
              <a:buFont typeface="Arial" panose="020B0604020202020204" pitchFamily="34" charset="0"/>
              <a:buChar char="•"/>
            </a:pPr>
            <a:r>
              <a:rPr lang="en-US" sz="2800" dirty="0"/>
              <a:t>Procurement rates high for number of findings</a:t>
            </a:r>
          </a:p>
          <a:p>
            <a:pPr lvl="1">
              <a:spcBef>
                <a:spcPts val="0"/>
              </a:spcBef>
              <a:spcAft>
                <a:spcPts val="1200"/>
              </a:spcAft>
              <a:buFont typeface="Arial" panose="020B0604020202020204" pitchFamily="34" charset="0"/>
              <a:buChar char="•"/>
            </a:pPr>
            <a:r>
              <a:rPr lang="en-US" sz="2800" dirty="0"/>
              <a:t>Safety is now included in review</a:t>
            </a:r>
            <a:endParaRPr lang="en-US" sz="2400" dirty="0"/>
          </a:p>
          <a:p>
            <a:pPr lvl="1"/>
            <a:endParaRPr lang="en-US" sz="2400" dirty="0"/>
          </a:p>
          <a:p>
            <a:endParaRPr lang="en-US" sz="2400" dirty="0"/>
          </a:p>
        </p:txBody>
      </p:sp>
      <p:pic>
        <p:nvPicPr>
          <p:cNvPr id="1026" name="Picture 2">
            <a:extLst>
              <a:ext uri="{FF2B5EF4-FFF2-40B4-BE49-F238E27FC236}">
                <a16:creationId xmlns:a16="http://schemas.microsoft.com/office/drawing/2014/main" id="{71ADE4D5-D845-3A74-3F08-099B0ED7E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0230" y="1492133"/>
            <a:ext cx="4705959" cy="352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86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1FC163-6AD6-A621-7CF5-0A36C3E8143E}"/>
              </a:ext>
            </a:extLst>
          </p:cNvPr>
          <p:cNvSpPr>
            <a:spLocks noGrp="1"/>
          </p:cNvSpPr>
          <p:nvPr>
            <p:ph type="title"/>
          </p:nvPr>
        </p:nvSpPr>
        <p:spPr/>
        <p:txBody>
          <a:bodyPr/>
          <a:lstStyle/>
          <a:p>
            <a:r>
              <a:rPr lang="en-US" dirty="0"/>
              <a:t>Safety News and Data – Annual Trends</a:t>
            </a:r>
          </a:p>
        </p:txBody>
      </p:sp>
    </p:spTree>
    <p:extLst>
      <p:ext uri="{BB962C8B-B14F-4D97-AF65-F5344CB8AC3E}">
        <p14:creationId xmlns:p14="http://schemas.microsoft.com/office/powerpoint/2010/main" val="423462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a:xfrm>
            <a:off x="767735" y="367452"/>
            <a:ext cx="9011266" cy="575755"/>
          </a:xfrm>
        </p:spPr>
        <p:txBody>
          <a:bodyPr/>
          <a:lstStyle/>
          <a:p>
            <a:r>
              <a:rPr lang="en-US" dirty="0"/>
              <a:t>Background</a:t>
            </a:r>
          </a:p>
        </p:txBody>
      </p:sp>
      <p:sp>
        <p:nvSpPr>
          <p:cNvPr id="3" name="Rectangle: Rounded Corners 2">
            <a:extLst>
              <a:ext uri="{FF2B5EF4-FFF2-40B4-BE49-F238E27FC236}">
                <a16:creationId xmlns:a16="http://schemas.microsoft.com/office/drawing/2014/main" id="{D6B02B09-E243-36A4-7422-B793EB57B1C9}"/>
              </a:ext>
            </a:extLst>
          </p:cNvPr>
          <p:cNvSpPr/>
          <p:nvPr/>
        </p:nvSpPr>
        <p:spPr>
          <a:xfrm>
            <a:off x="801014" y="2335596"/>
            <a:ext cx="10656536" cy="10934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4" name="Rectangle: Rounded Corners 3">
            <a:extLst>
              <a:ext uri="{FF2B5EF4-FFF2-40B4-BE49-F238E27FC236}">
                <a16:creationId xmlns:a16="http://schemas.microsoft.com/office/drawing/2014/main" id="{F950FBDB-A4DD-4797-624A-AFE9A4063ADA}"/>
              </a:ext>
            </a:extLst>
          </p:cNvPr>
          <p:cNvSpPr/>
          <p:nvPr/>
        </p:nvSpPr>
        <p:spPr>
          <a:xfrm>
            <a:off x="794358" y="3558166"/>
            <a:ext cx="10629913" cy="10934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5" name="Rectangle: Rounded Corners 4">
            <a:extLst>
              <a:ext uri="{FF2B5EF4-FFF2-40B4-BE49-F238E27FC236}">
                <a16:creationId xmlns:a16="http://schemas.microsoft.com/office/drawing/2014/main" id="{FA83D92A-C3DC-2420-0054-0E0B2091DAC4}"/>
              </a:ext>
            </a:extLst>
          </p:cNvPr>
          <p:cNvSpPr/>
          <p:nvPr/>
        </p:nvSpPr>
        <p:spPr>
          <a:xfrm>
            <a:off x="767735" y="4874265"/>
            <a:ext cx="10656536" cy="109340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4" name="TextBox 9">
            <a:extLst>
              <a:ext uri="{FF2B5EF4-FFF2-40B4-BE49-F238E27FC236}">
                <a16:creationId xmlns:a16="http://schemas.microsoft.com/office/drawing/2014/main" id="{B922B22C-33E0-7E5D-C8EC-910E1B1129E6}"/>
              </a:ext>
            </a:extLst>
          </p:cNvPr>
          <p:cNvSpPr txBox="1"/>
          <p:nvPr/>
        </p:nvSpPr>
        <p:spPr>
          <a:xfrm>
            <a:off x="3712193" y="2651465"/>
            <a:ext cx="4834177" cy="461665"/>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panose="020B0503020102020204" pitchFamily="34" charset="0"/>
                <a:ea typeface="ＭＳ Ｐゴシック" charset="-128"/>
                <a:cs typeface="+mn-cs"/>
              </a:rPr>
              <a:t>Conduct a safety risk assessment</a:t>
            </a:r>
          </a:p>
        </p:txBody>
      </p:sp>
      <p:sp>
        <p:nvSpPr>
          <p:cNvPr id="15" name="TextBox 10">
            <a:extLst>
              <a:ext uri="{FF2B5EF4-FFF2-40B4-BE49-F238E27FC236}">
                <a16:creationId xmlns:a16="http://schemas.microsoft.com/office/drawing/2014/main" id="{E1A86D9D-28E1-1E78-569F-C37A489A2E9E}"/>
              </a:ext>
            </a:extLst>
          </p:cNvPr>
          <p:cNvSpPr txBox="1"/>
          <p:nvPr/>
        </p:nvSpPr>
        <p:spPr>
          <a:xfrm>
            <a:off x="3091803" y="5190134"/>
            <a:ext cx="6035015" cy="461665"/>
          </a:xfrm>
          <a:prstGeom prst="rect">
            <a:avLst/>
          </a:prstGeom>
          <a:noFill/>
        </p:spPr>
        <p:txBody>
          <a:bodyPr wrap="square" lIns="91440" tIns="45720" rIns="91440" bIns="45720" anchor="t">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a:ea typeface="ＭＳ Ｐゴシック"/>
                <a:cs typeface="+mn-cs"/>
              </a:rPr>
              <a:t>Provide information to FTA within 90 days</a:t>
            </a:r>
          </a:p>
        </p:txBody>
      </p:sp>
      <p:sp>
        <p:nvSpPr>
          <p:cNvPr id="16" name="TextBox 11">
            <a:extLst>
              <a:ext uri="{FF2B5EF4-FFF2-40B4-BE49-F238E27FC236}">
                <a16:creationId xmlns:a16="http://schemas.microsoft.com/office/drawing/2014/main" id="{D32D15AE-3BB1-DB4E-1940-F4AD75BC99CA}"/>
              </a:ext>
            </a:extLst>
          </p:cNvPr>
          <p:cNvSpPr txBox="1"/>
          <p:nvPr/>
        </p:nvSpPr>
        <p:spPr>
          <a:xfrm>
            <a:off x="3838656" y="3874035"/>
            <a:ext cx="4514687" cy="461665"/>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l" defTabSz="457200" rtl="0" eaLnBrk="1" fontAlgn="base" latinLnBrk="0" hangingPunct="1">
              <a:lnSpc>
                <a:spcPct val="100000"/>
              </a:lnSpc>
              <a:spcBef>
                <a:spcPts val="1200"/>
              </a:spcBef>
              <a:spcAft>
                <a:spcPts val="60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panose="020B0503020102020204" pitchFamily="34" charset="0"/>
                <a:ea typeface="ＭＳ Ｐゴシック" charset="-128"/>
                <a:cs typeface="+mn-cs"/>
              </a:rPr>
              <a:t>Identify safety risk mitigations</a:t>
            </a:r>
          </a:p>
        </p:txBody>
      </p:sp>
      <p:sp>
        <p:nvSpPr>
          <p:cNvPr id="7" name="TextBox 6">
            <a:extLst>
              <a:ext uri="{FF2B5EF4-FFF2-40B4-BE49-F238E27FC236}">
                <a16:creationId xmlns:a16="http://schemas.microsoft.com/office/drawing/2014/main" id="{2F340EDF-2CB5-61EC-5151-9286BB2B6DFE}"/>
              </a:ext>
            </a:extLst>
          </p:cNvPr>
          <p:cNvSpPr txBox="1"/>
          <p:nvPr/>
        </p:nvSpPr>
        <p:spPr>
          <a:xfrm>
            <a:off x="794355" y="1189108"/>
            <a:ext cx="10629912"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Demi" panose="020B0703020102020204" pitchFamily="34" charset="0"/>
                <a:ea typeface="ＭＳ Ｐゴシック" charset="-128"/>
                <a:cs typeface="+mn-cs"/>
                <a:hlinkClick r:id="rId3"/>
              </a:rPr>
              <a:t>General Directive 24-1</a:t>
            </a:r>
            <a:r>
              <a:rPr kumimoji="0" lang="en-US" sz="2400" b="0" i="0" strike="noStrike" kern="1200" cap="none" spc="0" normalizeH="0" baseline="0" noProof="0" dirty="0">
                <a:ln>
                  <a:noFill/>
                </a:ln>
                <a:solidFill>
                  <a:prstClr val="black"/>
                </a:solidFill>
                <a:effectLst/>
                <a:uLnTx/>
                <a:uFillTx/>
                <a:latin typeface="Franklin Gothic Demi" panose="020B0703020102020204" pitchFamily="34" charset="0"/>
                <a:ea typeface="ＭＳ Ｐゴシック" charset="-128"/>
                <a:cs typeface="+mn-cs"/>
              </a:rPr>
              <a:t> </a:t>
            </a:r>
            <a:r>
              <a:rPr kumimoji="0" lang="en-US" sz="2400" b="0" i="0" u="none" strike="noStrike" kern="1200" cap="none" spc="0" normalizeH="0" baseline="0" noProof="0" dirty="0">
                <a:ln>
                  <a:noFill/>
                </a:ln>
                <a:solidFill>
                  <a:prstClr val="black"/>
                </a:solidFill>
                <a:effectLst/>
                <a:uLnTx/>
                <a:uFillTx/>
                <a:latin typeface="Franklin Gothic Demi" panose="020B0703020102020204" pitchFamily="34" charset="0"/>
                <a:ea typeface="ＭＳ Ｐゴシック" charset="-128"/>
                <a:cs typeface="+mn-cs"/>
              </a:rPr>
              <a:t>required agencies subject to the Public Transportation Agency Safety Plan (PTASP) regulation to:</a:t>
            </a:r>
          </a:p>
        </p:txBody>
      </p:sp>
      <p:sp>
        <p:nvSpPr>
          <p:cNvPr id="9" name="Oval 8">
            <a:extLst>
              <a:ext uri="{FF2B5EF4-FFF2-40B4-BE49-F238E27FC236}">
                <a16:creationId xmlns:a16="http://schemas.microsoft.com/office/drawing/2014/main" id="{2F16442E-ED7D-C52B-E762-ED5FBBADD54D}"/>
              </a:ext>
            </a:extLst>
          </p:cNvPr>
          <p:cNvSpPr/>
          <p:nvPr/>
        </p:nvSpPr>
        <p:spPr>
          <a:xfrm>
            <a:off x="448403" y="2528354"/>
            <a:ext cx="705219" cy="707886"/>
          </a:xfrm>
          <a:prstGeom prst="ellipse">
            <a:avLst/>
          </a:prstGeom>
          <a:solidFill>
            <a:srgbClr val="0D81C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panose="020B0603020102020204" pitchFamily="34" charset="0"/>
                <a:ea typeface="+mn-ea"/>
                <a:cs typeface="+mn-cs"/>
              </a:rPr>
              <a:t>1</a:t>
            </a:r>
          </a:p>
        </p:txBody>
      </p:sp>
      <p:sp>
        <p:nvSpPr>
          <p:cNvPr id="17" name="Oval 16">
            <a:extLst>
              <a:ext uri="{FF2B5EF4-FFF2-40B4-BE49-F238E27FC236}">
                <a16:creationId xmlns:a16="http://schemas.microsoft.com/office/drawing/2014/main" id="{83C124E3-5618-57E4-E737-099FE1700659}"/>
              </a:ext>
            </a:extLst>
          </p:cNvPr>
          <p:cNvSpPr/>
          <p:nvPr/>
        </p:nvSpPr>
        <p:spPr>
          <a:xfrm>
            <a:off x="448403" y="3755269"/>
            <a:ext cx="705219" cy="707886"/>
          </a:xfrm>
          <a:prstGeom prst="ellipse">
            <a:avLst/>
          </a:prstGeom>
          <a:solidFill>
            <a:srgbClr val="0D81C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panose="020B0603020102020204" pitchFamily="34" charset="0"/>
                <a:ea typeface="+mn-ea"/>
                <a:cs typeface="+mn-cs"/>
              </a:rPr>
              <a:t>2</a:t>
            </a:r>
          </a:p>
        </p:txBody>
      </p:sp>
      <p:sp>
        <p:nvSpPr>
          <p:cNvPr id="18" name="Oval 17">
            <a:extLst>
              <a:ext uri="{FF2B5EF4-FFF2-40B4-BE49-F238E27FC236}">
                <a16:creationId xmlns:a16="http://schemas.microsoft.com/office/drawing/2014/main" id="{A229EC5A-FE29-A4E9-DDD7-BB4862F2753A}"/>
              </a:ext>
            </a:extLst>
          </p:cNvPr>
          <p:cNvSpPr/>
          <p:nvPr/>
        </p:nvSpPr>
        <p:spPr>
          <a:xfrm>
            <a:off x="448403" y="5067023"/>
            <a:ext cx="705219" cy="707886"/>
          </a:xfrm>
          <a:prstGeom prst="ellipse">
            <a:avLst/>
          </a:prstGeom>
          <a:solidFill>
            <a:srgbClr val="0D81C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panose="020B0603020102020204" pitchFamily="34" charset="0"/>
                <a:ea typeface="+mn-ea"/>
                <a:cs typeface="+mn-cs"/>
              </a:rPr>
              <a:t>3</a:t>
            </a:r>
          </a:p>
        </p:txBody>
      </p:sp>
    </p:spTree>
    <p:extLst>
      <p:ext uri="{BB962C8B-B14F-4D97-AF65-F5344CB8AC3E}">
        <p14:creationId xmlns:p14="http://schemas.microsoft.com/office/powerpoint/2010/main" val="171417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CCAA08-A539-F820-2BF2-548C0461F1C3}"/>
              </a:ext>
              <a:ext uri="{C183D7F6-B498-43B3-948B-1728B52AA6E4}">
                <adec:decorative xmlns:adec="http://schemas.microsoft.com/office/drawing/2017/decorative" val="1"/>
              </a:ext>
            </a:extLst>
          </p:cNvPr>
          <p:cNvSpPr/>
          <p:nvPr/>
        </p:nvSpPr>
        <p:spPr>
          <a:xfrm>
            <a:off x="1584960" y="2936240"/>
            <a:ext cx="9059027" cy="28463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3" name="Oval 12">
            <a:extLst>
              <a:ext uri="{FF2B5EF4-FFF2-40B4-BE49-F238E27FC236}">
                <a16:creationId xmlns:a16="http://schemas.microsoft.com/office/drawing/2014/main" id="{FDB5D274-D8BD-9937-4494-E5863954F6C5}"/>
              </a:ext>
            </a:extLst>
          </p:cNvPr>
          <p:cNvSpPr/>
          <p:nvPr/>
        </p:nvSpPr>
        <p:spPr>
          <a:xfrm>
            <a:off x="822960" y="1298983"/>
            <a:ext cx="762000" cy="762000"/>
          </a:xfrm>
          <a:prstGeom prst="ellipse">
            <a:avLst/>
          </a:prstGeom>
          <a:solidFill>
            <a:srgbClr val="00205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6" name="Graphic 5" descr="Mountains with solid fill">
            <a:extLst>
              <a:ext uri="{FF2B5EF4-FFF2-40B4-BE49-F238E27FC236}">
                <a16:creationId xmlns:a16="http://schemas.microsoft.com/office/drawing/2014/main" id="{72DCDCBD-99A3-4CED-18A5-0F0501FC99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007" y="1308320"/>
            <a:ext cx="647998" cy="647998"/>
          </a:xfrm>
          <a:prstGeom prst="rect">
            <a:avLst/>
          </a:prstGeom>
        </p:spPr>
      </p:pic>
      <p:sp>
        <p:nvSpPr>
          <p:cNvPr id="12" name="object 654">
            <a:extLst>
              <a:ext uri="{FF2B5EF4-FFF2-40B4-BE49-F238E27FC236}">
                <a16:creationId xmlns:a16="http://schemas.microsoft.com/office/drawing/2014/main" id="{3E46A138-77D7-855D-1B0E-0AF2EB8CA0EE}"/>
              </a:ext>
            </a:extLst>
          </p:cNvPr>
          <p:cNvSpPr txBox="1"/>
          <p:nvPr/>
        </p:nvSpPr>
        <p:spPr>
          <a:xfrm>
            <a:off x="1759331" y="1296137"/>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i="0" u="none" strike="noStrike" kern="1200" cap="none" spc="0" normalizeH="0" baseline="0" noProof="0">
                <a:ln>
                  <a:noFill/>
                </a:ln>
                <a:solidFill>
                  <a:srgbClr val="00205C"/>
                </a:solidFill>
                <a:effectLst/>
                <a:uLnTx/>
                <a:uFillTx/>
                <a:latin typeface="Franklin Gothic Demi" panose="020B0703020102020204" pitchFamily="34" charset="0"/>
                <a:cs typeface="Calibri"/>
              </a:rPr>
              <a:t>Mission</a:t>
            </a:r>
            <a:endParaRPr kumimoji="0" sz="2400" i="0" u="none" strike="noStrike" kern="1200" cap="none" spc="0" normalizeH="0" baseline="0" noProof="0">
              <a:ln>
                <a:noFill/>
              </a:ln>
              <a:solidFill>
                <a:srgbClr val="00205C"/>
              </a:solidFill>
              <a:effectLst/>
              <a:uLnTx/>
              <a:uFillTx/>
              <a:latin typeface="Franklin Gothic Demi" panose="020B0703020102020204" pitchFamily="34" charset="0"/>
              <a:cs typeface="Calibri"/>
            </a:endParaRPr>
          </a:p>
        </p:txBody>
      </p:sp>
      <p:sp>
        <p:nvSpPr>
          <p:cNvPr id="11" name="object 654">
            <a:extLst>
              <a:ext uri="{FF2B5EF4-FFF2-40B4-BE49-F238E27FC236}">
                <a16:creationId xmlns:a16="http://schemas.microsoft.com/office/drawing/2014/main" id="{1D0CE72A-449F-0629-EB8E-376DECA92B3D}"/>
              </a:ext>
            </a:extLst>
          </p:cNvPr>
          <p:cNvSpPr txBox="1"/>
          <p:nvPr/>
        </p:nvSpPr>
        <p:spPr>
          <a:xfrm>
            <a:off x="1759330" y="1654255"/>
            <a:ext cx="3822661" cy="624303"/>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000" i="0" u="none" strike="noStrike" kern="1200" cap="none" spc="0" normalizeH="0" baseline="0" noProof="0">
                <a:ln>
                  <a:noFill/>
                </a:ln>
                <a:effectLst/>
                <a:uLnTx/>
                <a:uFillTx/>
                <a:latin typeface="Franklin Gothic Book" panose="020B0503020102020204" pitchFamily="34" charset="0"/>
                <a:cs typeface="Calibri"/>
              </a:rPr>
              <a:t>Improve America’s Communities through Public Transportation</a:t>
            </a:r>
            <a:endParaRPr kumimoji="0" sz="2000" i="0" u="none" strike="noStrike" kern="1200" cap="none" spc="0" normalizeH="0" baseline="0" noProof="0">
              <a:ln>
                <a:noFill/>
              </a:ln>
              <a:effectLst/>
              <a:uLnTx/>
              <a:uFillTx/>
              <a:latin typeface="Franklin Gothic Book" panose="020B0503020102020204" pitchFamily="34" charset="0"/>
              <a:cs typeface="Calibri"/>
            </a:endParaRPr>
          </a:p>
        </p:txBody>
      </p:sp>
      <p:sp>
        <p:nvSpPr>
          <p:cNvPr id="14" name="Oval 13">
            <a:extLst>
              <a:ext uri="{FF2B5EF4-FFF2-40B4-BE49-F238E27FC236}">
                <a16:creationId xmlns:a16="http://schemas.microsoft.com/office/drawing/2014/main" id="{630C06E5-65F9-7177-5343-A77AF8FEF9D1}"/>
              </a:ext>
            </a:extLst>
          </p:cNvPr>
          <p:cNvSpPr/>
          <p:nvPr/>
        </p:nvSpPr>
        <p:spPr>
          <a:xfrm>
            <a:off x="6072867" y="1319835"/>
            <a:ext cx="762000" cy="76200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object 654">
            <a:extLst>
              <a:ext uri="{FF2B5EF4-FFF2-40B4-BE49-F238E27FC236}">
                <a16:creationId xmlns:a16="http://schemas.microsoft.com/office/drawing/2014/main" id="{5A101D06-BA62-8784-2424-BA498D29AEFF}"/>
              </a:ext>
            </a:extLst>
          </p:cNvPr>
          <p:cNvSpPr txBox="1"/>
          <p:nvPr/>
        </p:nvSpPr>
        <p:spPr>
          <a:xfrm>
            <a:off x="6988191" y="1307849"/>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i="0" u="none" strike="noStrike" kern="1200" cap="none" spc="0" normalizeH="0" baseline="0" noProof="0">
                <a:ln>
                  <a:noFill/>
                </a:ln>
                <a:solidFill>
                  <a:srgbClr val="00205C"/>
                </a:solidFill>
                <a:effectLst/>
                <a:uLnTx/>
                <a:uFillTx/>
                <a:latin typeface="Franklin Gothic Demi" panose="020B0703020102020204" pitchFamily="34" charset="0"/>
                <a:cs typeface="Calibri"/>
              </a:rPr>
              <a:t>Vision</a:t>
            </a:r>
            <a:endParaRPr kumimoji="0" sz="2400" i="0" u="none" strike="noStrike" kern="1200" cap="none" spc="0" normalizeH="0" baseline="0" noProof="0">
              <a:ln>
                <a:noFill/>
              </a:ln>
              <a:solidFill>
                <a:srgbClr val="00205C"/>
              </a:solidFill>
              <a:effectLst/>
              <a:uLnTx/>
              <a:uFillTx/>
              <a:latin typeface="Franklin Gothic Demi" panose="020B0703020102020204" pitchFamily="34" charset="0"/>
              <a:cs typeface="Calibri"/>
            </a:endParaRPr>
          </a:p>
        </p:txBody>
      </p:sp>
      <p:sp>
        <p:nvSpPr>
          <p:cNvPr id="9" name="object 654">
            <a:extLst>
              <a:ext uri="{FF2B5EF4-FFF2-40B4-BE49-F238E27FC236}">
                <a16:creationId xmlns:a16="http://schemas.microsoft.com/office/drawing/2014/main" id="{A1A6DBE7-3365-2BB6-EA48-27A7AF1C1F59}"/>
              </a:ext>
            </a:extLst>
          </p:cNvPr>
          <p:cNvSpPr txBox="1"/>
          <p:nvPr/>
        </p:nvSpPr>
        <p:spPr>
          <a:xfrm>
            <a:off x="6988190" y="1676852"/>
            <a:ext cx="3822661" cy="624303"/>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sz="2000" i="0" u="none" strike="noStrike" kern="1200" cap="none" spc="0" normalizeH="0" baseline="0" noProof="0">
                <a:ln>
                  <a:noFill/>
                </a:ln>
                <a:effectLst/>
                <a:uLnTx/>
                <a:uFillTx/>
                <a:latin typeface="Franklin Gothic Book" panose="020B0503020102020204" pitchFamily="34" charset="0"/>
                <a:cs typeface="Calibri"/>
              </a:rPr>
              <a:t>A Be</a:t>
            </a:r>
            <a:r>
              <a:rPr kumimoji="0" lang="en-US" sz="2000" i="0" u="none" strike="noStrike" kern="1200" cap="none" spc="0" normalizeH="0" baseline="0" noProof="0">
                <a:ln>
                  <a:noFill/>
                </a:ln>
                <a:effectLst/>
                <a:uLnTx/>
                <a:uFillTx/>
                <a:latin typeface="Franklin Gothic Book" panose="020B0503020102020204" pitchFamily="34" charset="0"/>
                <a:cs typeface="Calibri"/>
              </a:rPr>
              <a:t>tt</a:t>
            </a:r>
            <a:r>
              <a:rPr kumimoji="0" sz="2000" i="0" u="none" strike="noStrike" kern="1200" cap="none" spc="0" normalizeH="0" baseline="0" noProof="0">
                <a:ln>
                  <a:noFill/>
                </a:ln>
                <a:effectLst/>
                <a:uLnTx/>
                <a:uFillTx/>
                <a:latin typeface="Franklin Gothic Book" panose="020B0503020102020204" pitchFamily="34" charset="0"/>
                <a:cs typeface="Calibri"/>
              </a:rPr>
              <a:t>er Quality of Life for A</a:t>
            </a:r>
            <a:r>
              <a:rPr kumimoji="0" lang="en-US" sz="2000" i="0" u="none" strike="noStrike" kern="1200" cap="none" spc="0" normalizeH="0" baseline="0" noProof="0">
                <a:ln>
                  <a:noFill/>
                </a:ln>
                <a:effectLst/>
                <a:uLnTx/>
                <a:uFillTx/>
                <a:latin typeface="Franklin Gothic Book" panose="020B0503020102020204" pitchFamily="34" charset="0"/>
                <a:cs typeface="Calibri"/>
              </a:rPr>
              <a:t>ll </a:t>
            </a:r>
            <a:r>
              <a:rPr kumimoji="0" sz="2000" i="0" u="none" strike="noStrike" kern="1200" cap="none" spc="0" normalizeH="0" baseline="0" noProof="0">
                <a:ln>
                  <a:noFill/>
                </a:ln>
                <a:effectLst/>
                <a:uLnTx/>
                <a:uFillTx/>
                <a:latin typeface="Franklin Gothic Book" panose="020B0503020102020204" pitchFamily="34" charset="0"/>
                <a:cs typeface="Calibri"/>
              </a:rPr>
              <a:t>Built on Public Transporta</a:t>
            </a:r>
            <a:r>
              <a:rPr kumimoji="0" lang="en-US" sz="2000" i="0" u="none" strike="noStrike" kern="1200" cap="none" spc="0" normalizeH="0" baseline="0" noProof="0">
                <a:ln>
                  <a:noFill/>
                </a:ln>
                <a:effectLst/>
                <a:uLnTx/>
                <a:uFillTx/>
                <a:latin typeface="Franklin Gothic Book" panose="020B0503020102020204" pitchFamily="34" charset="0"/>
                <a:cs typeface="Calibri"/>
              </a:rPr>
              <a:t>ti</a:t>
            </a:r>
            <a:r>
              <a:rPr kumimoji="0" sz="2000" i="0" u="none" strike="noStrike" kern="1200" cap="none" spc="0" normalizeH="0" baseline="0" noProof="0">
                <a:ln>
                  <a:noFill/>
                </a:ln>
                <a:effectLst/>
                <a:uLnTx/>
                <a:uFillTx/>
                <a:latin typeface="Franklin Gothic Book" panose="020B0503020102020204" pitchFamily="34" charset="0"/>
                <a:cs typeface="Calibri"/>
              </a:rPr>
              <a:t>on Excellence</a:t>
            </a:r>
          </a:p>
        </p:txBody>
      </p:sp>
      <p:sp>
        <p:nvSpPr>
          <p:cNvPr id="45" name="object 654">
            <a:extLst>
              <a:ext uri="{FF2B5EF4-FFF2-40B4-BE49-F238E27FC236}">
                <a16:creationId xmlns:a16="http://schemas.microsoft.com/office/drawing/2014/main" id="{F364BEE2-76C5-FBB4-273D-27858EC5A8EB}"/>
              </a:ext>
            </a:extLst>
          </p:cNvPr>
          <p:cNvSpPr txBox="1"/>
          <p:nvPr/>
        </p:nvSpPr>
        <p:spPr>
          <a:xfrm>
            <a:off x="1819365" y="3052215"/>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i="0" u="none" strike="noStrike" kern="1200" cap="none" spc="0" normalizeH="0" baseline="0" noProof="0">
                <a:ln>
                  <a:noFill/>
                </a:ln>
                <a:solidFill>
                  <a:srgbClr val="00205C"/>
                </a:solidFill>
                <a:effectLst/>
                <a:uLnTx/>
                <a:uFillTx/>
                <a:latin typeface="Franklin Gothic Demi" panose="020B0703020102020204" pitchFamily="34" charset="0"/>
                <a:cs typeface="Calibri"/>
              </a:rPr>
              <a:t>Values</a:t>
            </a:r>
          </a:p>
        </p:txBody>
      </p:sp>
      <p:graphicFrame>
        <p:nvGraphicFramePr>
          <p:cNvPr id="48" name="Table 386">
            <a:extLst>
              <a:ext uri="{FF2B5EF4-FFF2-40B4-BE49-F238E27FC236}">
                <a16:creationId xmlns:a16="http://schemas.microsoft.com/office/drawing/2014/main" id="{4FF4E510-B140-6488-8D01-0D01FEC99829}"/>
              </a:ext>
            </a:extLst>
          </p:cNvPr>
          <p:cNvGraphicFramePr>
            <a:graphicFrameLocks noGrp="1"/>
          </p:cNvGraphicFramePr>
          <p:nvPr/>
        </p:nvGraphicFramePr>
        <p:xfrm>
          <a:off x="1748245" y="3476874"/>
          <a:ext cx="9166468" cy="2190526"/>
        </p:xfrm>
        <a:graphic>
          <a:graphicData uri="http://schemas.openxmlformats.org/drawingml/2006/table">
            <a:tbl>
              <a:tblPr firstRow="1" bandRow="1">
                <a:tableStyleId>{5C22544A-7EE6-4342-B048-85BDC9FD1C3A}</a:tableStyleId>
              </a:tblPr>
              <a:tblGrid>
                <a:gridCol w="1278644">
                  <a:extLst>
                    <a:ext uri="{9D8B030D-6E8A-4147-A177-3AD203B41FA5}">
                      <a16:colId xmlns:a16="http://schemas.microsoft.com/office/drawing/2014/main" val="4052358221"/>
                    </a:ext>
                  </a:extLst>
                </a:gridCol>
                <a:gridCol w="7887824">
                  <a:extLst>
                    <a:ext uri="{9D8B030D-6E8A-4147-A177-3AD203B41FA5}">
                      <a16:colId xmlns:a16="http://schemas.microsoft.com/office/drawing/2014/main" val="2517174336"/>
                    </a:ext>
                  </a:extLst>
                </a:gridCol>
              </a:tblGrid>
              <a:tr h="451805">
                <a:tc>
                  <a:txBody>
                    <a:bodyPr/>
                    <a:lstStyle/>
                    <a:p>
                      <a:r>
                        <a:rPr lang="en-US" sz="1800" b="1" i="1">
                          <a:solidFill>
                            <a:schemeClr val="accent1">
                              <a:lumMod val="50000"/>
                            </a:schemeClr>
                          </a:solidFill>
                          <a:latin typeface="Franklin Gothic Book" panose="020B0503020102020204" pitchFamily="34" charset="0"/>
                          <a:cs typeface="Arial" panose="020B0604020202020204" pitchFamily="34" charset="0"/>
                        </a:rPr>
                        <a:t>Service</a:t>
                      </a: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Provide reliable, transparent, responsive, and anticipatory services to meet stakeholder needs.</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643538"/>
                  </a:ext>
                </a:extLst>
              </a:tr>
              <a:tr h="4518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spc="-7">
                          <a:solidFill>
                            <a:schemeClr val="accent1">
                              <a:lumMod val="50000"/>
                            </a:schemeClr>
                          </a:solidFill>
                          <a:latin typeface="Franklin Gothic Book" panose="020B0503020102020204" pitchFamily="34" charset="0"/>
                          <a:cs typeface="Arial" panose="020B0604020202020204" pitchFamily="34" charset="0"/>
                        </a:rPr>
                        <a:t>Integrity</a:t>
                      </a:r>
                      <a:endParaRPr lang="en-US" sz="1800" b="1" i="1">
                        <a:solidFill>
                          <a:schemeClr val="accent1">
                            <a:lumMod val="50000"/>
                          </a:schemeClr>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Commit to the highest professional and ethical standards.</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718802"/>
                  </a:ext>
                </a:extLst>
              </a:tr>
              <a:tr h="4518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spc="-7">
                          <a:solidFill>
                            <a:schemeClr val="accent1">
                              <a:lumMod val="50000"/>
                            </a:schemeClr>
                          </a:solidFill>
                          <a:latin typeface="Franklin Gothic Book" panose="020B0503020102020204" pitchFamily="34" charset="0"/>
                          <a:cs typeface="Arial" panose="020B0604020202020204" pitchFamily="34" charset="0"/>
                        </a:rPr>
                        <a:t>Innovation</a:t>
                      </a:r>
                      <a:endParaRPr lang="en-US" sz="1800" b="1" i="1">
                        <a:solidFill>
                          <a:schemeClr val="accent1">
                            <a:lumMod val="50000"/>
                          </a:schemeClr>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Foster new ideas, concepts, and solutions for improved outcomes.</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3409953"/>
                  </a:ext>
                </a:extLst>
              </a:tr>
              <a:tr h="4656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a:solidFill>
                            <a:schemeClr val="accent1">
                              <a:lumMod val="50000"/>
                            </a:schemeClr>
                          </a:solidFill>
                          <a:latin typeface="Franklin Gothic Book" panose="020B0503020102020204" pitchFamily="34" charset="0"/>
                          <a:cs typeface="Arial" panose="020B0604020202020204" pitchFamily="34" charset="0"/>
                        </a:rPr>
                        <a:t>Resiliency</a:t>
                      </a: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Optimize decisions, resources, and systems to make long-term positive </a:t>
                      </a:r>
                      <a:br>
                        <a:rPr lang="en-US" sz="1800" b="0">
                          <a:solidFill>
                            <a:schemeClr val="accent1">
                              <a:lumMod val="50000"/>
                            </a:schemeClr>
                          </a:solidFill>
                          <a:latin typeface="Franklin Gothic Book" panose="020B0503020102020204" pitchFamily="34" charset="0"/>
                          <a:cs typeface="Calibri"/>
                        </a:rPr>
                      </a:br>
                      <a:r>
                        <a:rPr lang="en-US" sz="1800" b="0">
                          <a:solidFill>
                            <a:schemeClr val="accent1">
                              <a:lumMod val="50000"/>
                            </a:schemeClr>
                          </a:solidFill>
                          <a:latin typeface="Franklin Gothic Book" panose="020B0503020102020204" pitchFamily="34" charset="0"/>
                          <a:cs typeface="Calibri"/>
                        </a:rPr>
                        <a:t>impacts on the environment, infrastructure, and safety.</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609212"/>
                  </a:ext>
                </a:extLst>
              </a:tr>
            </a:tbl>
          </a:graphicData>
        </a:graphic>
      </p:graphicFrame>
      <p:pic>
        <p:nvPicPr>
          <p:cNvPr id="5" name="Graphic 4">
            <a:extLst>
              <a:ext uri="{FF2B5EF4-FFF2-40B4-BE49-F238E27FC236}">
                <a16:creationId xmlns:a16="http://schemas.microsoft.com/office/drawing/2014/main" id="{B78AC559-10BA-5562-B734-85D5BD37EC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0560" y="1309430"/>
            <a:ext cx="721182" cy="767709"/>
          </a:xfrm>
          <a:prstGeom prst="rect">
            <a:avLst/>
          </a:prstGeom>
        </p:spPr>
      </p:pic>
      <p:sp>
        <p:nvSpPr>
          <p:cNvPr id="7" name="Title 1">
            <a:extLst>
              <a:ext uri="{FF2B5EF4-FFF2-40B4-BE49-F238E27FC236}">
                <a16:creationId xmlns:a16="http://schemas.microsoft.com/office/drawing/2014/main" id="{BDABA2DC-6C41-74BA-4758-1220D270CD81}"/>
              </a:ext>
            </a:extLst>
          </p:cNvPr>
          <p:cNvSpPr txBox="1">
            <a:spLocks/>
          </p:cNvSpPr>
          <p:nvPr/>
        </p:nvSpPr>
        <p:spPr>
          <a:xfrm>
            <a:off x="774402" y="374570"/>
            <a:ext cx="9831723" cy="678567"/>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spcAft>
                <a:spcPts val="0"/>
              </a:spcAft>
            </a:pPr>
            <a:r>
              <a:rPr lang="en-US" sz="4000" dirty="0">
                <a:solidFill>
                  <a:srgbClr val="00205C"/>
                </a:solidFill>
                <a:latin typeface="Franklin Gothic Heavy"/>
              </a:rPr>
              <a:t>FTA’s Mission, Vision, and Values</a:t>
            </a:r>
            <a:endParaRPr lang="en-US" sz="4000" dirty="0">
              <a:solidFill>
                <a:srgbClr val="00205C"/>
              </a:solidFill>
            </a:endParaRPr>
          </a:p>
        </p:txBody>
      </p:sp>
    </p:spTree>
    <p:extLst>
      <p:ext uri="{BB962C8B-B14F-4D97-AF65-F5344CB8AC3E}">
        <p14:creationId xmlns:p14="http://schemas.microsoft.com/office/powerpoint/2010/main" val="421901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515032-A966-9240-A4D6-F28A4EC8EE47}"/>
              </a:ext>
            </a:extLst>
          </p:cNvPr>
          <p:cNvSpPr txBox="1"/>
          <p:nvPr/>
        </p:nvSpPr>
        <p:spPr>
          <a:xfrm>
            <a:off x="2231522" y="1727287"/>
            <a:ext cx="1218603" cy="369332"/>
          </a:xfrm>
          <a:prstGeom prst="rect">
            <a:avLst/>
          </a:prstGeom>
          <a:noFill/>
        </p:spPr>
        <p:txBody>
          <a:bodyPr wrap="none" rtlCol="0">
            <a:spAutoFit/>
          </a:bodyPr>
          <a:lstStyle/>
          <a:p>
            <a:pPr algn="ctr"/>
            <a:r>
              <a:rPr lang="en-US" dirty="0">
                <a:latin typeface="Franklin Gothic Demi" panose="020B0703020102020204" pitchFamily="34" charset="0"/>
              </a:rPr>
              <a:t>Fatalities </a:t>
            </a:r>
          </a:p>
        </p:txBody>
      </p:sp>
      <p:sp>
        <p:nvSpPr>
          <p:cNvPr id="9" name="TextBox 8">
            <a:extLst>
              <a:ext uri="{FF2B5EF4-FFF2-40B4-BE49-F238E27FC236}">
                <a16:creationId xmlns:a16="http://schemas.microsoft.com/office/drawing/2014/main" id="{80BA37C6-09E0-2A6E-4760-B9160E7D5680}"/>
              </a:ext>
            </a:extLst>
          </p:cNvPr>
          <p:cNvSpPr txBox="1"/>
          <p:nvPr/>
        </p:nvSpPr>
        <p:spPr>
          <a:xfrm>
            <a:off x="2162872" y="1219400"/>
            <a:ext cx="7508659" cy="400110"/>
          </a:xfrm>
          <a:prstGeom prst="rect">
            <a:avLst/>
          </a:prstGeom>
          <a:noFill/>
        </p:spPr>
        <p:txBody>
          <a:bodyPr wrap="none" rtlCol="0">
            <a:spAutoFit/>
          </a:bodyPr>
          <a:lstStyle/>
          <a:p>
            <a:r>
              <a:rPr lang="en-US" sz="2000" dirty="0">
                <a:latin typeface="Franklin Gothic Demi" panose="020B0703020102020204" pitchFamily="34" charset="0"/>
              </a:rPr>
              <a:t>Bus Transit Fatalities and Injuries by Source, Oct 2019–Apr 2025</a:t>
            </a:r>
            <a:endParaRPr lang="en-US" sz="2000" dirty="0">
              <a:solidFill>
                <a:srgbClr val="FF0000"/>
              </a:solidFill>
              <a:latin typeface="Franklin Gothic Demi" panose="020B0703020102020204" pitchFamily="34" charset="0"/>
            </a:endParaRPr>
          </a:p>
        </p:txBody>
      </p:sp>
      <p:sp>
        <p:nvSpPr>
          <p:cNvPr id="10" name="TextBox 9">
            <a:extLst>
              <a:ext uri="{FF2B5EF4-FFF2-40B4-BE49-F238E27FC236}">
                <a16:creationId xmlns:a16="http://schemas.microsoft.com/office/drawing/2014/main" id="{B3216E9D-6A97-92A8-F59A-A9DB16414F80}"/>
              </a:ext>
            </a:extLst>
          </p:cNvPr>
          <p:cNvSpPr txBox="1"/>
          <p:nvPr/>
        </p:nvSpPr>
        <p:spPr>
          <a:xfrm>
            <a:off x="8632801" y="1727287"/>
            <a:ext cx="962123" cy="369332"/>
          </a:xfrm>
          <a:prstGeom prst="rect">
            <a:avLst/>
          </a:prstGeom>
          <a:noFill/>
        </p:spPr>
        <p:txBody>
          <a:bodyPr wrap="none" rtlCol="0">
            <a:spAutoFit/>
          </a:bodyPr>
          <a:lstStyle/>
          <a:p>
            <a:pPr algn="ctr"/>
            <a:r>
              <a:rPr lang="en-US" dirty="0">
                <a:latin typeface="Franklin Gothic Demi" panose="020B0703020102020204" pitchFamily="34" charset="0"/>
              </a:rPr>
              <a:t>Injuries</a:t>
            </a:r>
          </a:p>
        </p:txBody>
      </p:sp>
      <p:graphicFrame>
        <p:nvGraphicFramePr>
          <p:cNvPr id="11" name="Table 10">
            <a:extLst>
              <a:ext uri="{FF2B5EF4-FFF2-40B4-BE49-F238E27FC236}">
                <a16:creationId xmlns:a16="http://schemas.microsoft.com/office/drawing/2014/main" id="{A207AA0E-FD78-06AD-6725-F7D1AA32BD87}"/>
              </a:ext>
            </a:extLst>
          </p:cNvPr>
          <p:cNvGraphicFramePr>
            <a:graphicFrameLocks noGrp="1"/>
          </p:cNvGraphicFramePr>
          <p:nvPr/>
        </p:nvGraphicFramePr>
        <p:xfrm>
          <a:off x="4504218" y="2136411"/>
          <a:ext cx="3200400" cy="3140990"/>
        </p:xfrm>
        <a:graphic>
          <a:graphicData uri="http://schemas.openxmlformats.org/drawingml/2006/table">
            <a:tbl>
              <a:tblPr>
                <a:tableStyleId>{2D5ABB26-0587-4C30-8999-92F81FD0307C}</a:tableStyleId>
              </a:tblPr>
              <a:tblGrid>
                <a:gridCol w="3200400">
                  <a:extLst>
                    <a:ext uri="{9D8B030D-6E8A-4147-A177-3AD203B41FA5}">
                      <a16:colId xmlns:a16="http://schemas.microsoft.com/office/drawing/2014/main" val="2659503076"/>
                    </a:ext>
                  </a:extLst>
                </a:gridCol>
              </a:tblGrid>
              <a:tr h="628198">
                <a:tc>
                  <a:txBody>
                    <a:bodyPr/>
                    <a:lstStyle/>
                    <a:p>
                      <a:pPr algn="ctr"/>
                      <a:r>
                        <a:rPr lang="en-US" sz="1800" dirty="0">
                          <a:latin typeface="Franklin Gothic Book" panose="020B0503020102020204" pitchFamily="34" charset="0"/>
                        </a:rPr>
                        <a:t>Collisions between Buses</a:t>
                      </a:r>
                      <a:br>
                        <a:rPr lang="en-US" sz="1800" dirty="0">
                          <a:latin typeface="Franklin Gothic Book" panose="020B0503020102020204" pitchFamily="34" charset="0"/>
                        </a:rPr>
                      </a:br>
                      <a:r>
                        <a:rPr lang="en-US" sz="1800" dirty="0">
                          <a:latin typeface="Franklin Gothic Book" panose="020B0503020102020204" pitchFamily="34" charset="0"/>
                        </a:rPr>
                        <a:t>and Motor Vehicles</a:t>
                      </a:r>
                    </a:p>
                  </a:txBody>
                  <a:tcPr marT="9144" marB="9144" anchor="ctr" anchorCtr="1"/>
                </a:tc>
                <a:extLst>
                  <a:ext uri="{0D108BD9-81ED-4DB2-BD59-A6C34878D82A}">
                    <a16:rowId xmlns:a16="http://schemas.microsoft.com/office/drawing/2014/main" val="1726645623"/>
                  </a:ext>
                </a:extLst>
              </a:tr>
              <a:tr h="628198">
                <a:tc>
                  <a:txBody>
                    <a:bodyPr/>
                    <a:lstStyle/>
                    <a:p>
                      <a:pPr algn="ctr"/>
                      <a:r>
                        <a:rPr lang="en-US" sz="1800" dirty="0">
                          <a:latin typeface="Franklin Gothic Book" panose="020B0503020102020204" pitchFamily="34" charset="0"/>
                        </a:rPr>
                        <a:t>Collisions between Buses</a:t>
                      </a:r>
                      <a:br>
                        <a:rPr lang="en-US" sz="1800" dirty="0">
                          <a:latin typeface="Franklin Gothic Book" panose="020B0503020102020204" pitchFamily="34" charset="0"/>
                        </a:rPr>
                      </a:br>
                      <a:r>
                        <a:rPr lang="en-US" sz="1800" dirty="0">
                          <a:latin typeface="Franklin Gothic Book" panose="020B0503020102020204" pitchFamily="34" charset="0"/>
                        </a:rPr>
                        <a:t>and People</a:t>
                      </a:r>
                    </a:p>
                  </a:txBody>
                  <a:tcPr marT="9144" marB="9144" anchor="ctr" anchorCtr="1"/>
                </a:tc>
                <a:extLst>
                  <a:ext uri="{0D108BD9-81ED-4DB2-BD59-A6C34878D82A}">
                    <a16:rowId xmlns:a16="http://schemas.microsoft.com/office/drawing/2014/main" val="434025301"/>
                  </a:ext>
                </a:extLst>
              </a:tr>
              <a:tr h="628198">
                <a:tc>
                  <a:txBody>
                    <a:bodyPr/>
                    <a:lstStyle/>
                    <a:p>
                      <a:pPr algn="ctr"/>
                      <a:r>
                        <a:rPr lang="en-US" sz="1800" dirty="0">
                          <a:latin typeface="Franklin Gothic Book" panose="020B0503020102020204" pitchFamily="34" charset="0"/>
                        </a:rPr>
                        <a:t>Homicides and Assaults</a:t>
                      </a:r>
                    </a:p>
                  </a:txBody>
                  <a:tcPr marT="9144" marB="9144" anchor="ctr" anchorCtr="1"/>
                </a:tc>
                <a:extLst>
                  <a:ext uri="{0D108BD9-81ED-4DB2-BD59-A6C34878D82A}">
                    <a16:rowId xmlns:a16="http://schemas.microsoft.com/office/drawing/2014/main" val="304432138"/>
                  </a:ext>
                </a:extLst>
              </a:tr>
              <a:tr h="628198">
                <a:tc>
                  <a:txBody>
                    <a:bodyPr/>
                    <a:lstStyle/>
                    <a:p>
                      <a:pPr algn="ctr"/>
                      <a:r>
                        <a:rPr lang="en-US" sz="1800" dirty="0">
                          <a:latin typeface="Franklin Gothic Book" panose="020B0503020102020204" pitchFamily="34" charset="0"/>
                        </a:rPr>
                        <a:t>Suicides and Suicide Attempts</a:t>
                      </a:r>
                    </a:p>
                  </a:txBody>
                  <a:tcPr marT="9144" marB="9144" anchor="ctr" anchorCtr="1"/>
                </a:tc>
                <a:extLst>
                  <a:ext uri="{0D108BD9-81ED-4DB2-BD59-A6C34878D82A}">
                    <a16:rowId xmlns:a16="http://schemas.microsoft.com/office/drawing/2014/main" val="3399751016"/>
                  </a:ext>
                </a:extLst>
              </a:tr>
              <a:tr h="628198">
                <a:tc>
                  <a:txBody>
                    <a:bodyPr/>
                    <a:lstStyle/>
                    <a:p>
                      <a:pPr algn="ctr"/>
                      <a:r>
                        <a:rPr lang="en-US" sz="1800" dirty="0">
                          <a:latin typeface="Franklin Gothic Book" panose="020B0503020102020204" pitchFamily="34" charset="0"/>
                        </a:rPr>
                        <a:t>All Others (e.g. personal injuries on a bus)</a:t>
                      </a:r>
                    </a:p>
                  </a:txBody>
                  <a:tcPr marT="9144" marB="9144" anchor="ctr" anchorCtr="1"/>
                </a:tc>
                <a:extLst>
                  <a:ext uri="{0D108BD9-81ED-4DB2-BD59-A6C34878D82A}">
                    <a16:rowId xmlns:a16="http://schemas.microsoft.com/office/drawing/2014/main" val="2664718371"/>
                  </a:ext>
                </a:extLst>
              </a:tr>
            </a:tbl>
          </a:graphicData>
        </a:graphic>
      </p:graphicFrame>
      <p:sp>
        <p:nvSpPr>
          <p:cNvPr id="16" name="Title 1">
            <a:extLst>
              <a:ext uri="{FF2B5EF4-FFF2-40B4-BE49-F238E27FC236}">
                <a16:creationId xmlns:a16="http://schemas.microsoft.com/office/drawing/2014/main" id="{EC9A3617-38E6-8B0B-65E1-DAEC202D1B4A}"/>
              </a:ext>
            </a:extLst>
          </p:cNvPr>
          <p:cNvSpPr>
            <a:spLocks noGrp="1"/>
          </p:cNvSpPr>
          <p:nvPr>
            <p:ph type="title"/>
          </p:nvPr>
        </p:nvSpPr>
        <p:spPr>
          <a:xfrm>
            <a:off x="774402" y="374570"/>
            <a:ext cx="10084098" cy="938249"/>
          </a:xfrm>
        </p:spPr>
        <p:txBody>
          <a:bodyPr/>
          <a:lstStyle/>
          <a:p>
            <a:r>
              <a:rPr lang="en-US" dirty="0"/>
              <a:t>Sources of Bus Transit Fatalities and Injuries</a:t>
            </a:r>
          </a:p>
        </p:txBody>
      </p:sp>
      <p:pic>
        <p:nvPicPr>
          <p:cNvPr id="2" name="Graphic 11_new">
            <a:extLst>
              <a:ext uri="{FF2B5EF4-FFF2-40B4-BE49-F238E27FC236}">
                <a16:creationId xmlns:a16="http://schemas.microsoft.com/office/drawing/2014/main" id="{25343B80-3197-1C39-740C-11B5D0B76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3584" y="2156482"/>
            <a:ext cx="3200400" cy="3143250"/>
          </a:xfrm>
          <a:prstGeom prst="rect">
            <a:avLst/>
          </a:prstGeom>
        </p:spPr>
      </p:pic>
      <p:pic>
        <p:nvPicPr>
          <p:cNvPr id="3" name="Graphic 12_new">
            <a:extLst>
              <a:ext uri="{FF2B5EF4-FFF2-40B4-BE49-F238E27FC236}">
                <a16:creationId xmlns:a16="http://schemas.microsoft.com/office/drawing/2014/main" id="{1BB576F6-8DE6-CA03-F403-42A433ACA0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3256" y="2140966"/>
            <a:ext cx="3200400" cy="3143250"/>
          </a:xfrm>
          <a:prstGeom prst="rect">
            <a:avLst/>
          </a:prstGeom>
        </p:spPr>
      </p:pic>
      <p:sp>
        <p:nvSpPr>
          <p:cNvPr id="6" name="Content Placeholder 2">
            <a:extLst>
              <a:ext uri="{FF2B5EF4-FFF2-40B4-BE49-F238E27FC236}">
                <a16:creationId xmlns:a16="http://schemas.microsoft.com/office/drawing/2014/main" id="{A5B3E377-F026-6CD3-B849-6B2B358C5BDF}"/>
              </a:ext>
            </a:extLst>
          </p:cNvPr>
          <p:cNvSpPr txBox="1">
            <a:spLocks/>
          </p:cNvSpPr>
          <p:nvPr/>
        </p:nvSpPr>
        <p:spPr>
          <a:xfrm>
            <a:off x="373296" y="5804071"/>
            <a:ext cx="5174749" cy="699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solidFill>
                  <a:schemeClr val="bg2">
                    <a:lumMod val="25000"/>
                  </a:schemeClr>
                </a:solidFill>
                <a:latin typeface="Franklin Gothic Demi" panose="020B0703020102020204" pitchFamily="34" charset="0"/>
              </a:rPr>
              <a:t>Source: </a:t>
            </a:r>
            <a:r>
              <a:rPr lang="en-US" sz="1800" dirty="0">
                <a:solidFill>
                  <a:schemeClr val="bg2">
                    <a:lumMod val="25000"/>
                  </a:schemeClr>
                </a:solidFill>
                <a:latin typeface="Franklin Gothic Book" panose="020B0503020102020204" pitchFamily="34" charset="0"/>
              </a:rPr>
              <a:t>National Transit Database (NTD)</a:t>
            </a:r>
          </a:p>
        </p:txBody>
      </p:sp>
      <p:sp>
        <p:nvSpPr>
          <p:cNvPr id="12" name="Content Placeholder 2">
            <a:extLst>
              <a:ext uri="{FF2B5EF4-FFF2-40B4-BE49-F238E27FC236}">
                <a16:creationId xmlns:a16="http://schemas.microsoft.com/office/drawing/2014/main" id="{5B33B996-3F28-9C5B-2B69-251A8FBCBF14}"/>
              </a:ext>
            </a:extLst>
          </p:cNvPr>
          <p:cNvSpPr txBox="1">
            <a:spLocks/>
          </p:cNvSpPr>
          <p:nvPr/>
        </p:nvSpPr>
        <p:spPr bwMode="auto">
          <a:xfrm>
            <a:off x="587253" y="6052573"/>
            <a:ext cx="10573587" cy="699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lang="en-US" sz="1800" b="0" i="0" kern="1200" baseline="0" smtClean="0">
                <a:solidFill>
                  <a:schemeClr val="tx1"/>
                </a:solidFill>
                <a:effectLst/>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00"/>
            <a:r>
              <a:rPr lang="en-US" sz="1800" i="1" dirty="0">
                <a:solidFill>
                  <a:schemeClr val="bg2">
                    <a:lumMod val="25000"/>
                  </a:schemeClr>
                </a:solidFill>
                <a:latin typeface="Franklin Gothic Book" panose="020B0503020102020204" pitchFamily="34" charset="0"/>
              </a:rPr>
              <a:t>FY2024–25 data are preliminary.</a:t>
            </a:r>
          </a:p>
          <a:p>
            <a:pPr defTabSz="914400"/>
            <a:endParaRPr lang="en-US" dirty="0">
              <a:solidFill>
                <a:schemeClr val="bg2">
                  <a:lumMod val="25000"/>
                </a:schemeClr>
              </a:solidFill>
              <a:latin typeface="Franklin Gothic Book" panose="020B0503020102020204" pitchFamily="34" charset="0"/>
            </a:endParaRPr>
          </a:p>
        </p:txBody>
      </p:sp>
      <p:sp>
        <p:nvSpPr>
          <p:cNvPr id="7" name="Content Placeholder 2">
            <a:extLst>
              <a:ext uri="{FF2B5EF4-FFF2-40B4-BE49-F238E27FC236}">
                <a16:creationId xmlns:a16="http://schemas.microsoft.com/office/drawing/2014/main" id="{B6328033-CB6E-381E-8B41-A455B87F4741}"/>
              </a:ext>
            </a:extLst>
          </p:cNvPr>
          <p:cNvSpPr txBox="1">
            <a:spLocks/>
          </p:cNvSpPr>
          <p:nvPr/>
        </p:nvSpPr>
        <p:spPr bwMode="auto">
          <a:xfrm>
            <a:off x="12192000" y="6307417"/>
            <a:ext cx="4042242" cy="324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00">
              <a:lnSpc>
                <a:spcPct val="90000"/>
              </a:lnSpc>
            </a:pPr>
            <a:r>
              <a:rPr lang="en-US" sz="1800" dirty="0">
                <a:solidFill>
                  <a:schemeClr val="bg1"/>
                </a:solidFill>
                <a:latin typeface="Franklin Gothic Demi" panose="020B0703020102020204" pitchFamily="34" charset="0"/>
              </a:rPr>
              <a:t>Produced Using NTD Data Pulled On: </a:t>
            </a:r>
            <a:r>
              <a:rPr lang="en-US" sz="1800" dirty="0">
                <a:solidFill>
                  <a:schemeClr val="bg1"/>
                </a:solidFill>
                <a:latin typeface="Franklin Gothic Book" panose="020B0503020102020204" pitchFamily="34" charset="0"/>
              </a:rPr>
              <a:t>8/1/2025</a:t>
            </a:r>
            <a:endParaRPr lang="en-US"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83734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515032-A966-9240-A4D6-F28A4EC8EE47}"/>
              </a:ext>
            </a:extLst>
          </p:cNvPr>
          <p:cNvSpPr txBox="1"/>
          <p:nvPr/>
        </p:nvSpPr>
        <p:spPr>
          <a:xfrm>
            <a:off x="2231522" y="1727287"/>
            <a:ext cx="1218603" cy="369332"/>
          </a:xfrm>
          <a:prstGeom prst="rect">
            <a:avLst/>
          </a:prstGeom>
          <a:noFill/>
        </p:spPr>
        <p:txBody>
          <a:bodyPr wrap="none" rtlCol="0">
            <a:spAutoFit/>
          </a:bodyPr>
          <a:lstStyle/>
          <a:p>
            <a:pPr algn="ctr"/>
            <a:r>
              <a:rPr lang="en-US" dirty="0">
                <a:latin typeface="Franklin Gothic Demi" panose="020B0703020102020204" pitchFamily="34" charset="0"/>
              </a:rPr>
              <a:t>Fatalities </a:t>
            </a:r>
          </a:p>
        </p:txBody>
      </p:sp>
      <p:sp>
        <p:nvSpPr>
          <p:cNvPr id="9" name="TextBox 8">
            <a:extLst>
              <a:ext uri="{FF2B5EF4-FFF2-40B4-BE49-F238E27FC236}">
                <a16:creationId xmlns:a16="http://schemas.microsoft.com/office/drawing/2014/main" id="{80BA37C6-09E0-2A6E-4760-B9160E7D5680}"/>
              </a:ext>
            </a:extLst>
          </p:cNvPr>
          <p:cNvSpPr txBox="1"/>
          <p:nvPr/>
        </p:nvSpPr>
        <p:spPr>
          <a:xfrm>
            <a:off x="2167128" y="1258279"/>
            <a:ext cx="7505453" cy="400110"/>
          </a:xfrm>
          <a:prstGeom prst="rect">
            <a:avLst/>
          </a:prstGeom>
          <a:noFill/>
        </p:spPr>
        <p:txBody>
          <a:bodyPr wrap="none" rtlCol="0">
            <a:spAutoFit/>
          </a:bodyPr>
          <a:lstStyle/>
          <a:p>
            <a:r>
              <a:rPr lang="en-US" sz="2000" dirty="0">
                <a:latin typeface="Franklin Gothic Demi" panose="020B0703020102020204" pitchFamily="34" charset="0"/>
              </a:rPr>
              <a:t>Rail Transit Fatalities and Injuries by Source, Oct 2019–Apr 2025</a:t>
            </a:r>
            <a:endParaRPr lang="en-US" sz="2000" dirty="0">
              <a:solidFill>
                <a:srgbClr val="FF0000"/>
              </a:solidFill>
              <a:latin typeface="Franklin Gothic Demi" panose="020B0703020102020204" pitchFamily="34" charset="0"/>
            </a:endParaRPr>
          </a:p>
        </p:txBody>
      </p:sp>
      <p:sp>
        <p:nvSpPr>
          <p:cNvPr id="10" name="TextBox 9">
            <a:extLst>
              <a:ext uri="{FF2B5EF4-FFF2-40B4-BE49-F238E27FC236}">
                <a16:creationId xmlns:a16="http://schemas.microsoft.com/office/drawing/2014/main" id="{B3216E9D-6A97-92A8-F59A-A9DB16414F80}"/>
              </a:ext>
            </a:extLst>
          </p:cNvPr>
          <p:cNvSpPr txBox="1"/>
          <p:nvPr/>
        </p:nvSpPr>
        <p:spPr>
          <a:xfrm>
            <a:off x="8632801" y="1727287"/>
            <a:ext cx="962123" cy="369332"/>
          </a:xfrm>
          <a:prstGeom prst="rect">
            <a:avLst/>
          </a:prstGeom>
          <a:noFill/>
        </p:spPr>
        <p:txBody>
          <a:bodyPr wrap="none" rtlCol="0">
            <a:spAutoFit/>
          </a:bodyPr>
          <a:lstStyle/>
          <a:p>
            <a:pPr algn="ctr"/>
            <a:r>
              <a:rPr lang="en-US" dirty="0">
                <a:latin typeface="Franklin Gothic Demi" panose="020B0703020102020204" pitchFamily="34" charset="0"/>
              </a:rPr>
              <a:t>Injuries</a:t>
            </a:r>
          </a:p>
        </p:txBody>
      </p:sp>
      <p:graphicFrame>
        <p:nvGraphicFramePr>
          <p:cNvPr id="11" name="Table 10">
            <a:extLst>
              <a:ext uri="{FF2B5EF4-FFF2-40B4-BE49-F238E27FC236}">
                <a16:creationId xmlns:a16="http://schemas.microsoft.com/office/drawing/2014/main" id="{A207AA0E-FD78-06AD-6725-F7D1AA32BD87}"/>
              </a:ext>
            </a:extLst>
          </p:cNvPr>
          <p:cNvGraphicFramePr>
            <a:graphicFrameLocks noGrp="1"/>
          </p:cNvGraphicFramePr>
          <p:nvPr/>
        </p:nvGraphicFramePr>
        <p:xfrm>
          <a:off x="4504218" y="2136411"/>
          <a:ext cx="3200400" cy="3140990"/>
        </p:xfrm>
        <a:graphic>
          <a:graphicData uri="http://schemas.openxmlformats.org/drawingml/2006/table">
            <a:tbl>
              <a:tblPr>
                <a:tableStyleId>{2D5ABB26-0587-4C30-8999-92F81FD0307C}</a:tableStyleId>
              </a:tblPr>
              <a:tblGrid>
                <a:gridCol w="3200400">
                  <a:extLst>
                    <a:ext uri="{9D8B030D-6E8A-4147-A177-3AD203B41FA5}">
                      <a16:colId xmlns:a16="http://schemas.microsoft.com/office/drawing/2014/main" val="2659503076"/>
                    </a:ext>
                  </a:extLst>
                </a:gridCol>
              </a:tblGrid>
              <a:tr h="628198">
                <a:tc>
                  <a:txBody>
                    <a:bodyPr/>
                    <a:lstStyle/>
                    <a:p>
                      <a:pPr algn="ctr"/>
                      <a:r>
                        <a:rPr lang="en-US" sz="1800" dirty="0">
                          <a:latin typeface="Franklin Gothic Book" panose="020B0503020102020204" pitchFamily="34" charset="0"/>
                        </a:rPr>
                        <a:t>Suicides and Suicide Attempts</a:t>
                      </a:r>
                    </a:p>
                  </a:txBody>
                  <a:tcPr marT="9144" marB="9144" anchor="ctr" anchorCtr="1"/>
                </a:tc>
                <a:extLst>
                  <a:ext uri="{0D108BD9-81ED-4DB2-BD59-A6C34878D82A}">
                    <a16:rowId xmlns:a16="http://schemas.microsoft.com/office/drawing/2014/main" val="1726645623"/>
                  </a:ext>
                </a:extLst>
              </a:tr>
              <a:tr h="628198">
                <a:tc>
                  <a:txBody>
                    <a:bodyPr/>
                    <a:lstStyle/>
                    <a:p>
                      <a:pPr algn="ctr"/>
                      <a:r>
                        <a:rPr lang="en-US" sz="1800" dirty="0">
                          <a:latin typeface="Franklin Gothic Book" panose="020B0503020102020204" pitchFamily="34" charset="0"/>
                        </a:rPr>
                        <a:t>Collisions between </a:t>
                      </a:r>
                    </a:p>
                    <a:p>
                      <a:pPr algn="ctr"/>
                      <a:r>
                        <a:rPr lang="en-US" sz="1800" dirty="0">
                          <a:latin typeface="Franklin Gothic Book" panose="020B0503020102020204" pitchFamily="34" charset="0"/>
                        </a:rPr>
                        <a:t>Rail Vehicles and People</a:t>
                      </a:r>
                    </a:p>
                  </a:txBody>
                  <a:tcPr marT="9144" marB="9144" anchor="ctr" anchorCtr="1"/>
                </a:tc>
                <a:extLst>
                  <a:ext uri="{0D108BD9-81ED-4DB2-BD59-A6C34878D82A}">
                    <a16:rowId xmlns:a16="http://schemas.microsoft.com/office/drawing/2014/main" val="434025301"/>
                  </a:ext>
                </a:extLst>
              </a:tr>
              <a:tr h="628198">
                <a:tc>
                  <a:txBody>
                    <a:bodyPr/>
                    <a:lstStyle/>
                    <a:p>
                      <a:pPr algn="ctr"/>
                      <a:r>
                        <a:rPr lang="en-US" sz="1800" dirty="0">
                          <a:latin typeface="Franklin Gothic Book" panose="020B0503020102020204" pitchFamily="34" charset="0"/>
                        </a:rPr>
                        <a:t>Homicides and Assaults</a:t>
                      </a:r>
                    </a:p>
                  </a:txBody>
                  <a:tcPr marT="9144" marB="9144" anchor="ctr" anchorCtr="1"/>
                </a:tc>
                <a:extLst>
                  <a:ext uri="{0D108BD9-81ED-4DB2-BD59-A6C34878D82A}">
                    <a16:rowId xmlns:a16="http://schemas.microsoft.com/office/drawing/2014/main" val="304432138"/>
                  </a:ext>
                </a:extLst>
              </a:tr>
              <a:tr h="628198">
                <a:tc>
                  <a:txBody>
                    <a:bodyPr/>
                    <a:lstStyle/>
                    <a:p>
                      <a:pPr algn="ctr"/>
                      <a:r>
                        <a:rPr lang="en-US" sz="1800" dirty="0">
                          <a:latin typeface="Franklin Gothic Book" panose="020B0503020102020204" pitchFamily="34" charset="0"/>
                        </a:rPr>
                        <a:t>Personal Injuries on </a:t>
                      </a:r>
                    </a:p>
                    <a:p>
                      <a:pPr algn="ctr"/>
                      <a:r>
                        <a:rPr lang="en-US" sz="1800" dirty="0">
                          <a:latin typeface="Franklin Gothic Book" panose="020B0503020102020204" pitchFamily="34" charset="0"/>
                        </a:rPr>
                        <a:t>the Right-of-Way</a:t>
                      </a:r>
                    </a:p>
                  </a:txBody>
                  <a:tcPr marT="9144" marB="9144" anchor="ctr" anchorCtr="1"/>
                </a:tc>
                <a:extLst>
                  <a:ext uri="{0D108BD9-81ED-4DB2-BD59-A6C34878D82A}">
                    <a16:rowId xmlns:a16="http://schemas.microsoft.com/office/drawing/2014/main" val="3399751016"/>
                  </a:ext>
                </a:extLst>
              </a:tr>
              <a:tr h="628198">
                <a:tc>
                  <a:txBody>
                    <a:bodyPr/>
                    <a:lstStyle/>
                    <a:p>
                      <a:pPr algn="ctr"/>
                      <a:r>
                        <a:rPr lang="en-US" sz="1800" dirty="0">
                          <a:latin typeface="Franklin Gothic Book" panose="020B0503020102020204" pitchFamily="34" charset="0"/>
                        </a:rPr>
                        <a:t>All Others (e.g. personal injuries in stations)</a:t>
                      </a:r>
                    </a:p>
                  </a:txBody>
                  <a:tcPr marT="9144" marB="9144" anchor="ctr" anchorCtr="1"/>
                </a:tc>
                <a:extLst>
                  <a:ext uri="{0D108BD9-81ED-4DB2-BD59-A6C34878D82A}">
                    <a16:rowId xmlns:a16="http://schemas.microsoft.com/office/drawing/2014/main" val="2664718371"/>
                  </a:ext>
                </a:extLst>
              </a:tr>
            </a:tbl>
          </a:graphicData>
        </a:graphic>
      </p:graphicFrame>
      <p:sp>
        <p:nvSpPr>
          <p:cNvPr id="16" name="Title 1">
            <a:extLst>
              <a:ext uri="{FF2B5EF4-FFF2-40B4-BE49-F238E27FC236}">
                <a16:creationId xmlns:a16="http://schemas.microsoft.com/office/drawing/2014/main" id="{EC9A3617-38E6-8B0B-65E1-DAEC202D1B4A}"/>
              </a:ext>
            </a:extLst>
          </p:cNvPr>
          <p:cNvSpPr>
            <a:spLocks noGrp="1"/>
          </p:cNvSpPr>
          <p:nvPr>
            <p:ph type="title"/>
          </p:nvPr>
        </p:nvSpPr>
        <p:spPr>
          <a:xfrm>
            <a:off x="774402" y="374570"/>
            <a:ext cx="10084098" cy="938249"/>
          </a:xfrm>
        </p:spPr>
        <p:txBody>
          <a:bodyPr/>
          <a:lstStyle/>
          <a:p>
            <a:r>
              <a:rPr lang="en-US" dirty="0"/>
              <a:t>Sources of Rail Transit Fatalities and Injuries</a:t>
            </a:r>
          </a:p>
        </p:txBody>
      </p:sp>
      <p:pic>
        <p:nvPicPr>
          <p:cNvPr id="2" name="Graphic 11_new">
            <a:extLst>
              <a:ext uri="{FF2B5EF4-FFF2-40B4-BE49-F238E27FC236}">
                <a16:creationId xmlns:a16="http://schemas.microsoft.com/office/drawing/2014/main" id="{1B06EFDC-6081-B56F-0B54-C4C121379F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3584" y="2176824"/>
            <a:ext cx="3200400" cy="3143250"/>
          </a:xfrm>
          <a:prstGeom prst="rect">
            <a:avLst/>
          </a:prstGeom>
        </p:spPr>
      </p:pic>
      <p:pic>
        <p:nvPicPr>
          <p:cNvPr id="4" name="Graphic 12_new">
            <a:extLst>
              <a:ext uri="{FF2B5EF4-FFF2-40B4-BE49-F238E27FC236}">
                <a16:creationId xmlns:a16="http://schemas.microsoft.com/office/drawing/2014/main" id="{9E273E07-7300-4E72-83A9-04FF35359E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3256" y="2176824"/>
            <a:ext cx="3200400" cy="3143250"/>
          </a:xfrm>
          <a:prstGeom prst="rect">
            <a:avLst/>
          </a:prstGeom>
        </p:spPr>
      </p:pic>
      <p:sp>
        <p:nvSpPr>
          <p:cNvPr id="6" name="Content Placeholder 2">
            <a:extLst>
              <a:ext uri="{FF2B5EF4-FFF2-40B4-BE49-F238E27FC236}">
                <a16:creationId xmlns:a16="http://schemas.microsoft.com/office/drawing/2014/main" id="{3C0D657C-D1EF-805D-6BFE-FE0AFCC78E7E}"/>
              </a:ext>
            </a:extLst>
          </p:cNvPr>
          <p:cNvSpPr txBox="1">
            <a:spLocks/>
          </p:cNvSpPr>
          <p:nvPr/>
        </p:nvSpPr>
        <p:spPr>
          <a:xfrm>
            <a:off x="373296" y="5804071"/>
            <a:ext cx="5174749" cy="699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solidFill>
                  <a:schemeClr val="bg2">
                    <a:lumMod val="25000"/>
                  </a:schemeClr>
                </a:solidFill>
                <a:latin typeface="Franklin Gothic Demi" panose="020B0703020102020204" pitchFamily="34" charset="0"/>
              </a:rPr>
              <a:t>Source: </a:t>
            </a:r>
            <a:r>
              <a:rPr lang="en-US" sz="1800" dirty="0">
                <a:solidFill>
                  <a:schemeClr val="bg2">
                    <a:lumMod val="25000"/>
                  </a:schemeClr>
                </a:solidFill>
                <a:latin typeface="Franklin Gothic Book" panose="020B0503020102020204" pitchFamily="34" charset="0"/>
              </a:rPr>
              <a:t>National Transit Database (NTD)</a:t>
            </a:r>
          </a:p>
        </p:txBody>
      </p:sp>
      <p:sp>
        <p:nvSpPr>
          <p:cNvPr id="7" name="Content Placeholder 2">
            <a:extLst>
              <a:ext uri="{FF2B5EF4-FFF2-40B4-BE49-F238E27FC236}">
                <a16:creationId xmlns:a16="http://schemas.microsoft.com/office/drawing/2014/main" id="{6F741AFE-3EFD-E6E3-7301-FF1ACAC39F1C}"/>
              </a:ext>
            </a:extLst>
          </p:cNvPr>
          <p:cNvSpPr txBox="1">
            <a:spLocks/>
          </p:cNvSpPr>
          <p:nvPr/>
        </p:nvSpPr>
        <p:spPr bwMode="auto">
          <a:xfrm>
            <a:off x="587253" y="6052573"/>
            <a:ext cx="10573587" cy="699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lang="en-US" sz="1800" b="0" i="0" kern="1200" baseline="0" smtClean="0">
                <a:solidFill>
                  <a:schemeClr val="tx1"/>
                </a:solidFill>
                <a:effectLst/>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00"/>
            <a:r>
              <a:rPr lang="en-US" sz="1800" i="1" dirty="0">
                <a:solidFill>
                  <a:schemeClr val="bg2">
                    <a:lumMod val="25000"/>
                  </a:schemeClr>
                </a:solidFill>
                <a:latin typeface="Franklin Gothic Book" panose="020B0503020102020204" pitchFamily="34" charset="0"/>
              </a:rPr>
              <a:t>FY2024–25 data are preliminary.</a:t>
            </a:r>
          </a:p>
          <a:p>
            <a:pPr defTabSz="914400"/>
            <a:endParaRPr lang="en-US" dirty="0">
              <a:solidFill>
                <a:schemeClr val="bg2">
                  <a:lumMod val="25000"/>
                </a:schemeClr>
              </a:solidFill>
              <a:latin typeface="Franklin Gothic Book" panose="020B0503020102020204" pitchFamily="34" charset="0"/>
            </a:endParaRPr>
          </a:p>
        </p:txBody>
      </p:sp>
      <p:sp>
        <p:nvSpPr>
          <p:cNvPr id="12" name="Content Placeholder 2">
            <a:extLst>
              <a:ext uri="{FF2B5EF4-FFF2-40B4-BE49-F238E27FC236}">
                <a16:creationId xmlns:a16="http://schemas.microsoft.com/office/drawing/2014/main" id="{1A584AD0-1CC4-D4E8-7AAD-093F9516FBC8}"/>
              </a:ext>
            </a:extLst>
          </p:cNvPr>
          <p:cNvSpPr txBox="1">
            <a:spLocks/>
          </p:cNvSpPr>
          <p:nvPr/>
        </p:nvSpPr>
        <p:spPr bwMode="auto">
          <a:xfrm>
            <a:off x="12192000" y="6307417"/>
            <a:ext cx="4042242" cy="324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00">
              <a:lnSpc>
                <a:spcPct val="90000"/>
              </a:lnSpc>
            </a:pPr>
            <a:r>
              <a:rPr lang="en-US" sz="1800" dirty="0">
                <a:solidFill>
                  <a:schemeClr val="bg1"/>
                </a:solidFill>
                <a:latin typeface="Franklin Gothic Demi" panose="020B0703020102020204" pitchFamily="34" charset="0"/>
              </a:rPr>
              <a:t>Produced Using NTD Data Pulled On: </a:t>
            </a:r>
            <a:r>
              <a:rPr lang="en-US" sz="1800" dirty="0">
                <a:solidFill>
                  <a:schemeClr val="bg1"/>
                </a:solidFill>
                <a:latin typeface="Franklin Gothic Book" panose="020B0503020102020204" pitchFamily="34" charset="0"/>
              </a:rPr>
              <a:t>8/1/2025</a:t>
            </a:r>
            <a:endParaRPr lang="en-US"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57915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a:xfrm>
            <a:off x="767734" y="367452"/>
            <a:ext cx="9575891" cy="953031"/>
          </a:xfrm>
        </p:spPr>
        <p:txBody>
          <a:bodyPr>
            <a:noAutofit/>
          </a:bodyPr>
          <a:lstStyle/>
          <a:p>
            <a:r>
              <a:rPr lang="en-US" dirty="0"/>
              <a:t>Major Assaults on Transit Workers: </a:t>
            </a:r>
            <a:br>
              <a:rPr lang="en-US" dirty="0"/>
            </a:br>
            <a:r>
              <a:rPr lang="en-US" dirty="0"/>
              <a:t>FY 2020–25</a:t>
            </a:r>
            <a:endParaRPr lang="en-US" dirty="0">
              <a:solidFill>
                <a:srgbClr val="FF0000"/>
              </a:solidFill>
            </a:endParaRPr>
          </a:p>
        </p:txBody>
      </p:sp>
      <p:pic>
        <p:nvPicPr>
          <p:cNvPr id="9" name="Graphic 4_new">
            <a:extLst>
              <a:ext uri="{FF2B5EF4-FFF2-40B4-BE49-F238E27FC236}">
                <a16:creationId xmlns:a16="http://schemas.microsoft.com/office/drawing/2014/main" id="{7FE17647-C0D1-F09E-26AB-172F428C60AF}"/>
              </a:ext>
            </a:extLst>
          </p:cNvPr>
          <p:cNvPicPr>
            <a:picLocks/>
          </p:cNvPicPr>
          <p:nvPr/>
        </p:nvPicPr>
        <p:blipFill>
          <a:blip r:embed="rId3">
            <a:extLst>
              <a:ext uri="{96DAC541-7B7A-43D3-8B79-37D633B846F1}">
                <asvg:svgBlip xmlns:asvg="http://schemas.microsoft.com/office/drawing/2016/SVG/main" r:embed="rId4"/>
              </a:ext>
            </a:extLst>
          </a:blip>
          <a:srcRect/>
          <a:stretch/>
        </p:blipFill>
        <p:spPr>
          <a:xfrm>
            <a:off x="2862882" y="1776014"/>
            <a:ext cx="8670411" cy="2510438"/>
          </a:xfrm>
          <a:prstGeom prst="rect">
            <a:avLst/>
          </a:prstGeom>
        </p:spPr>
      </p:pic>
      <p:graphicFrame>
        <p:nvGraphicFramePr>
          <p:cNvPr id="8" name="Table 7">
            <a:extLst>
              <a:ext uri="{FF2B5EF4-FFF2-40B4-BE49-F238E27FC236}">
                <a16:creationId xmlns:a16="http://schemas.microsoft.com/office/drawing/2014/main" id="{42583FEA-4A2F-36E8-FF48-39325E90EEB7}"/>
              </a:ext>
            </a:extLst>
          </p:cNvPr>
          <p:cNvGraphicFramePr>
            <a:graphicFrameLocks noGrp="1"/>
          </p:cNvGraphicFramePr>
          <p:nvPr/>
        </p:nvGraphicFramePr>
        <p:xfrm>
          <a:off x="1582057" y="4370261"/>
          <a:ext cx="9828247" cy="1371600"/>
        </p:xfrm>
        <a:graphic>
          <a:graphicData uri="http://schemas.openxmlformats.org/drawingml/2006/table">
            <a:tbl>
              <a:tblPr firstRow="1" firstCol="1" bandRow="1">
                <a:tableStyleId>{D7AC3CCA-C797-4891-BE02-D94E43425B78}</a:tableStyleId>
              </a:tblPr>
              <a:tblGrid>
                <a:gridCol w="1886857">
                  <a:extLst>
                    <a:ext uri="{9D8B030D-6E8A-4147-A177-3AD203B41FA5}">
                      <a16:colId xmlns:a16="http://schemas.microsoft.com/office/drawing/2014/main" val="3278873155"/>
                    </a:ext>
                  </a:extLst>
                </a:gridCol>
                <a:gridCol w="1323565">
                  <a:extLst>
                    <a:ext uri="{9D8B030D-6E8A-4147-A177-3AD203B41FA5}">
                      <a16:colId xmlns:a16="http://schemas.microsoft.com/office/drawing/2014/main" val="2345837426"/>
                    </a:ext>
                  </a:extLst>
                </a:gridCol>
                <a:gridCol w="1323565">
                  <a:extLst>
                    <a:ext uri="{9D8B030D-6E8A-4147-A177-3AD203B41FA5}">
                      <a16:colId xmlns:a16="http://schemas.microsoft.com/office/drawing/2014/main" val="1581565540"/>
                    </a:ext>
                  </a:extLst>
                </a:gridCol>
                <a:gridCol w="1323565">
                  <a:extLst>
                    <a:ext uri="{9D8B030D-6E8A-4147-A177-3AD203B41FA5}">
                      <a16:colId xmlns:a16="http://schemas.microsoft.com/office/drawing/2014/main" val="1665788651"/>
                    </a:ext>
                  </a:extLst>
                </a:gridCol>
                <a:gridCol w="1323565">
                  <a:extLst>
                    <a:ext uri="{9D8B030D-6E8A-4147-A177-3AD203B41FA5}">
                      <a16:colId xmlns:a16="http://schemas.microsoft.com/office/drawing/2014/main" val="2726044977"/>
                    </a:ext>
                  </a:extLst>
                </a:gridCol>
                <a:gridCol w="1323565">
                  <a:extLst>
                    <a:ext uri="{9D8B030D-6E8A-4147-A177-3AD203B41FA5}">
                      <a16:colId xmlns:a16="http://schemas.microsoft.com/office/drawing/2014/main" val="1600701118"/>
                    </a:ext>
                  </a:extLst>
                </a:gridCol>
                <a:gridCol w="1323565">
                  <a:extLst>
                    <a:ext uri="{9D8B030D-6E8A-4147-A177-3AD203B41FA5}">
                      <a16:colId xmlns:a16="http://schemas.microsoft.com/office/drawing/2014/main" val="305110146"/>
                    </a:ext>
                  </a:extLst>
                </a:gridCol>
              </a:tblGrid>
              <a:tr h="457200">
                <a:tc>
                  <a:txBody>
                    <a:bodyPr/>
                    <a:lstStyle/>
                    <a:p>
                      <a:pPr algn="ctr"/>
                      <a:r>
                        <a:rPr lang="en-US" sz="1800" b="0" dirty="0">
                          <a:solidFill>
                            <a:schemeClr val="tx1"/>
                          </a:solidFill>
                          <a:latin typeface="Franklin Gothic Demi" panose="020B0703020102020204" pitchFamily="34" charset="0"/>
                        </a:rPr>
                        <a:t>Major Assaults</a:t>
                      </a:r>
                    </a:p>
                  </a:txBody>
                  <a:tcPr marL="65314" marR="65314" marT="32657" marB="3265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364</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284</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459</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615</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675</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360</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33809"/>
                  </a:ext>
                </a:extLst>
              </a:tr>
              <a:tr h="457200">
                <a:tc>
                  <a:txBody>
                    <a:bodyPr/>
                    <a:lstStyle/>
                    <a:p>
                      <a:pPr algn="ctr"/>
                      <a:r>
                        <a:rPr lang="en-US" sz="1800" b="0" dirty="0">
                          <a:solidFill>
                            <a:schemeClr val="tx1"/>
                          </a:solidFill>
                          <a:latin typeface="Franklin Gothic Demi" panose="020B0703020102020204" pitchFamily="34" charset="0"/>
                        </a:rPr>
                        <a:t>Fatalities</a:t>
                      </a:r>
                    </a:p>
                  </a:txBody>
                  <a:tcPr marL="65314" marR="65314" marT="32657" marB="3265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0</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12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1</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3</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5</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0325574"/>
                  </a:ext>
                </a:extLst>
              </a:tr>
              <a:tr h="457200">
                <a:tc>
                  <a:txBody>
                    <a:bodyPr/>
                    <a:lstStyle/>
                    <a:p>
                      <a:pPr algn="ctr"/>
                      <a:r>
                        <a:rPr lang="en-US" sz="1800" b="0" dirty="0">
                          <a:solidFill>
                            <a:schemeClr val="tx1"/>
                          </a:solidFill>
                          <a:latin typeface="Franklin Gothic Demi" panose="020B0703020102020204" pitchFamily="34" charset="0"/>
                        </a:rPr>
                        <a:t>Injuries</a:t>
                      </a:r>
                    </a:p>
                  </a:txBody>
                  <a:tcPr marL="65314" marR="65314" marT="32657" marB="3265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368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290</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469</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656</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a:solidFill>
                            <a:srgbClr val="000000"/>
                          </a:solidFill>
                          <a:effectLst/>
                          <a:latin typeface="Franklin Gothic Book" panose="020B0503020102020204" pitchFamily="34" charset="0"/>
                        </a:rPr>
                        <a:t>723</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buNone/>
                      </a:pPr>
                      <a:r>
                        <a:rPr lang="en-US" sz="1800" b="0" i="0" u="none" strike="noStrike" dirty="0">
                          <a:solidFill>
                            <a:srgbClr val="000000"/>
                          </a:solidFill>
                          <a:effectLst/>
                          <a:latin typeface="Franklin Gothic Book" panose="020B0503020102020204" pitchFamily="34" charset="0"/>
                        </a:rPr>
                        <a:t>388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3006916"/>
                  </a:ext>
                </a:extLst>
              </a:tr>
            </a:tbl>
          </a:graphicData>
        </a:graphic>
      </p:graphicFrame>
      <p:sp>
        <p:nvSpPr>
          <p:cNvPr id="13" name="TextBox 12">
            <a:extLst>
              <a:ext uri="{FF2B5EF4-FFF2-40B4-BE49-F238E27FC236}">
                <a16:creationId xmlns:a16="http://schemas.microsoft.com/office/drawing/2014/main" id="{7F99D32E-4FD1-8EC9-C929-142F428B4EBF}"/>
              </a:ext>
            </a:extLst>
          </p:cNvPr>
          <p:cNvSpPr txBox="1"/>
          <p:nvPr/>
        </p:nvSpPr>
        <p:spPr>
          <a:xfrm>
            <a:off x="0" y="4594396"/>
            <a:ext cx="1582057" cy="923330"/>
          </a:xfrm>
          <a:prstGeom prst="rect">
            <a:avLst/>
          </a:prstGeom>
          <a:noFill/>
        </p:spPr>
        <p:txBody>
          <a:bodyPr wrap="square" rtlCol="0" anchor="ctr">
            <a:spAutoFit/>
          </a:bodyPr>
          <a:lstStyle/>
          <a:p>
            <a:pPr algn="ctr"/>
            <a:r>
              <a:rPr lang="en-US" dirty="0">
                <a:latin typeface="Franklin Gothic Demi" panose="020B0703020102020204" pitchFamily="34" charset="0"/>
              </a:rPr>
              <a:t>Raw Event, Fatality, and Injury Counts</a:t>
            </a:r>
          </a:p>
        </p:txBody>
      </p:sp>
      <p:sp>
        <p:nvSpPr>
          <p:cNvPr id="12" name="Content Placeholder 2">
            <a:extLst>
              <a:ext uri="{FF2B5EF4-FFF2-40B4-BE49-F238E27FC236}">
                <a16:creationId xmlns:a16="http://schemas.microsoft.com/office/drawing/2014/main" id="{C257599E-0F1E-55BB-6A83-453745A26EEB}"/>
              </a:ext>
            </a:extLst>
          </p:cNvPr>
          <p:cNvSpPr txBox="1">
            <a:spLocks/>
          </p:cNvSpPr>
          <p:nvPr/>
        </p:nvSpPr>
        <p:spPr>
          <a:xfrm>
            <a:off x="373296" y="5804071"/>
            <a:ext cx="5174749" cy="699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E7E6E6">
                    <a:lumMod val="25000"/>
                  </a:srgbClr>
                </a:solidFill>
                <a:latin typeface="Franklin Gothic Demi" panose="020B0703020102020204" pitchFamily="34" charset="0"/>
              </a:rPr>
              <a:t>Source: </a:t>
            </a:r>
            <a:r>
              <a:rPr lang="en-US" sz="1800" dirty="0">
                <a:solidFill>
                  <a:srgbClr val="E7E6E6">
                    <a:lumMod val="25000"/>
                  </a:srgbClr>
                </a:solidFill>
                <a:latin typeface="Franklin Gothic Book" panose="020B0503020102020204" pitchFamily="34" charset="0"/>
              </a:rPr>
              <a:t>National Transit Database (NTD)</a:t>
            </a:r>
          </a:p>
        </p:txBody>
      </p:sp>
      <p:sp>
        <p:nvSpPr>
          <p:cNvPr id="15" name="Content Placeholder 2">
            <a:extLst>
              <a:ext uri="{FF2B5EF4-FFF2-40B4-BE49-F238E27FC236}">
                <a16:creationId xmlns:a16="http://schemas.microsoft.com/office/drawing/2014/main" id="{075D4249-5200-199E-3D2D-9BC4516AC686}"/>
              </a:ext>
            </a:extLst>
          </p:cNvPr>
          <p:cNvSpPr txBox="1">
            <a:spLocks/>
          </p:cNvSpPr>
          <p:nvPr/>
        </p:nvSpPr>
        <p:spPr bwMode="auto">
          <a:xfrm>
            <a:off x="12192000" y="6307417"/>
            <a:ext cx="4042242" cy="324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00">
              <a:lnSpc>
                <a:spcPct val="90000"/>
              </a:lnSpc>
            </a:pPr>
            <a:r>
              <a:rPr lang="en-US" sz="1800" dirty="0">
                <a:solidFill>
                  <a:schemeClr val="bg1"/>
                </a:solidFill>
                <a:latin typeface="Franklin Gothic Demi" panose="020B0703020102020204" pitchFamily="34" charset="0"/>
              </a:rPr>
              <a:t>Produced Using NTD Data Pulled On: </a:t>
            </a:r>
            <a:r>
              <a:rPr lang="en-US" sz="1800" dirty="0">
                <a:solidFill>
                  <a:schemeClr val="bg1"/>
                </a:solidFill>
                <a:latin typeface="Franklin Gothic Book" panose="020B0503020102020204" pitchFamily="34" charset="0"/>
              </a:rPr>
              <a:t>Aug 1, 2025</a:t>
            </a:r>
            <a:endParaRPr lang="en-US" dirty="0">
              <a:solidFill>
                <a:srgbClr val="FF0000"/>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1A1F92DB-BFAE-9107-CDE8-C5F8699E94E9}"/>
              </a:ext>
            </a:extLst>
          </p:cNvPr>
          <p:cNvSpPr txBox="1"/>
          <p:nvPr/>
        </p:nvSpPr>
        <p:spPr>
          <a:xfrm>
            <a:off x="53787" y="2186023"/>
            <a:ext cx="2699656" cy="1477328"/>
          </a:xfrm>
          <a:prstGeom prst="rect">
            <a:avLst/>
          </a:prstGeom>
          <a:noFill/>
        </p:spPr>
        <p:txBody>
          <a:bodyPr wrap="square" rtlCol="0">
            <a:spAutoFit/>
          </a:bodyPr>
          <a:lstStyle/>
          <a:p>
            <a:pPr algn="ctr"/>
            <a:r>
              <a:rPr lang="en-US" dirty="0">
                <a:latin typeface="Franklin Gothic Demi" panose="020B0703020102020204" pitchFamily="34" charset="0"/>
              </a:rPr>
              <a:t>Major Assault Events against Transit Workers per 100 Million Vehicle Revenue Miles</a:t>
            </a:r>
            <a:br>
              <a:rPr lang="en-US" dirty="0">
                <a:latin typeface="Franklin Gothic Demi" panose="020B0703020102020204" pitchFamily="34" charset="0"/>
              </a:rPr>
            </a:br>
            <a:r>
              <a:rPr lang="en-US" dirty="0">
                <a:latin typeface="Franklin Gothic Demi" panose="020B0703020102020204" pitchFamily="34" charset="0"/>
              </a:rPr>
              <a:t>(100M VRM)</a:t>
            </a:r>
            <a:endParaRPr lang="en-US" baseline="30000"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4CA5BE1C-4F2D-8489-6B83-4E0108E2A48A}"/>
              </a:ext>
            </a:extLst>
          </p:cNvPr>
          <p:cNvSpPr txBox="1">
            <a:spLocks/>
          </p:cNvSpPr>
          <p:nvPr/>
        </p:nvSpPr>
        <p:spPr bwMode="auto">
          <a:xfrm>
            <a:off x="587252" y="6052573"/>
            <a:ext cx="10915899" cy="699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lang="en-US" sz="1800" b="0" i="0" kern="1200" baseline="0" smtClean="0">
                <a:solidFill>
                  <a:schemeClr val="tx1"/>
                </a:solidFill>
                <a:effectLst/>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i="1" dirty="0">
                <a:solidFill>
                  <a:srgbClr val="E7E6E6">
                    <a:lumMod val="25000"/>
                  </a:srgbClr>
                </a:solidFill>
                <a:latin typeface="Franklin Gothic Book" panose="020B0503020102020204" pitchFamily="34" charset="0"/>
              </a:rPr>
              <a:t>FY 2024</a:t>
            </a:r>
            <a:r>
              <a:rPr lang="en-US" sz="1800" dirty="0"/>
              <a:t>–</a:t>
            </a:r>
            <a:r>
              <a:rPr lang="en-US" sz="1800" i="1" dirty="0">
                <a:solidFill>
                  <a:srgbClr val="E7E6E6">
                    <a:lumMod val="25000"/>
                  </a:srgbClr>
                </a:solidFill>
                <a:latin typeface="Franklin Gothic Book" panose="020B0503020102020204" pitchFamily="34" charset="0"/>
              </a:rPr>
              <a:t>25 data are preliminary. *FY 2025 only includes data from Oct 2024–Apr 2025.</a:t>
            </a:r>
          </a:p>
          <a:p>
            <a:endParaRPr lang="en-US" sz="1400" dirty="0">
              <a:solidFill>
                <a:srgbClr val="E7E6E6">
                  <a:lumMod val="25000"/>
                </a:srgbClr>
              </a:solidFill>
              <a:latin typeface="Franklin Gothic Book" panose="020B0503020102020204" pitchFamily="34" charset="0"/>
            </a:endParaRPr>
          </a:p>
          <a:p>
            <a:endParaRPr lang="en-US" dirty="0">
              <a:solidFill>
                <a:srgbClr val="E7E6E6">
                  <a:lumMod val="25000"/>
                </a:srgbClr>
              </a:solidFill>
              <a:latin typeface="Franklin Gothic Book" panose="020B0503020102020204" pitchFamily="34" charset="0"/>
            </a:endParaRPr>
          </a:p>
        </p:txBody>
      </p:sp>
    </p:spTree>
    <p:extLst>
      <p:ext uri="{BB962C8B-B14F-4D97-AF65-F5344CB8AC3E}">
        <p14:creationId xmlns:p14="http://schemas.microsoft.com/office/powerpoint/2010/main" val="386937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a:xfrm>
            <a:off x="767734" y="367452"/>
            <a:ext cx="9575891" cy="953031"/>
          </a:xfrm>
        </p:spPr>
        <p:txBody>
          <a:bodyPr>
            <a:noAutofit/>
          </a:bodyPr>
          <a:lstStyle/>
          <a:p>
            <a:r>
              <a:rPr lang="en-US" dirty="0"/>
              <a:t>All Assaults on Transit Workers by Severity: April 2023–April 2025</a:t>
            </a:r>
          </a:p>
        </p:txBody>
      </p:sp>
      <p:sp>
        <p:nvSpPr>
          <p:cNvPr id="13" name="TextBox 12">
            <a:extLst>
              <a:ext uri="{FF2B5EF4-FFF2-40B4-BE49-F238E27FC236}">
                <a16:creationId xmlns:a16="http://schemas.microsoft.com/office/drawing/2014/main" id="{BF7B14A8-13C9-2684-D3F1-3D053000BA60}"/>
              </a:ext>
            </a:extLst>
          </p:cNvPr>
          <p:cNvSpPr txBox="1"/>
          <p:nvPr/>
        </p:nvSpPr>
        <p:spPr>
          <a:xfrm>
            <a:off x="9669199" y="4235341"/>
            <a:ext cx="2152789" cy="1015663"/>
          </a:xfrm>
          <a:prstGeom prst="rect">
            <a:avLst/>
          </a:prstGeom>
          <a:noFill/>
        </p:spPr>
        <p:txBody>
          <a:bodyPr wrap="square" rtlCol="0">
            <a:spAutoFit/>
          </a:bodyPr>
          <a:lstStyle/>
          <a:p>
            <a:pPr algn="ctr"/>
            <a:r>
              <a:rPr lang="en-US" sz="2000" dirty="0">
                <a:latin typeface="Franklin Gothic Book" panose="020B0503020102020204" pitchFamily="34" charset="0"/>
              </a:rPr>
              <a:t>This New Data Collection Started April 2023</a:t>
            </a:r>
          </a:p>
        </p:txBody>
      </p:sp>
      <p:pic>
        <p:nvPicPr>
          <p:cNvPr id="7" name="Graphic 6">
            <a:extLst>
              <a:ext uri="{FF2B5EF4-FFF2-40B4-BE49-F238E27FC236}">
                <a16:creationId xmlns:a16="http://schemas.microsoft.com/office/drawing/2014/main" id="{B87991E5-47FD-6C0E-9ACD-860E71F2876F}"/>
              </a:ext>
            </a:extLst>
          </p:cNvPr>
          <p:cNvPicPr>
            <a:picLocks/>
          </p:cNvPicPr>
          <p:nvPr/>
        </p:nvPicPr>
        <p:blipFill>
          <a:blip r:embed="rId3">
            <a:extLst>
              <a:ext uri="{96DAC541-7B7A-43D3-8B79-37D633B846F1}">
                <asvg:svgBlip xmlns:asvg="http://schemas.microsoft.com/office/drawing/2016/SVG/main" r:embed="rId4"/>
              </a:ext>
            </a:extLst>
          </a:blip>
          <a:srcRect/>
          <a:stretch/>
        </p:blipFill>
        <p:spPr>
          <a:xfrm>
            <a:off x="755526" y="2001925"/>
            <a:ext cx="9095578" cy="3638231"/>
          </a:xfrm>
          <a:prstGeom prst="rect">
            <a:avLst/>
          </a:prstGeom>
        </p:spPr>
      </p:pic>
      <p:sp>
        <p:nvSpPr>
          <p:cNvPr id="11" name="Right Brace 10">
            <a:extLst>
              <a:ext uri="{FF2B5EF4-FFF2-40B4-BE49-F238E27FC236}">
                <a16:creationId xmlns:a16="http://schemas.microsoft.com/office/drawing/2014/main" id="{81670DCC-683C-2361-6B8B-BC43869F4A13}"/>
              </a:ext>
            </a:extLst>
          </p:cNvPr>
          <p:cNvSpPr/>
          <p:nvPr/>
        </p:nvSpPr>
        <p:spPr>
          <a:xfrm>
            <a:off x="9333186" y="3895949"/>
            <a:ext cx="362607" cy="17373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500A75-4E44-B65C-DFE3-7AF01993BDF7}"/>
              </a:ext>
            </a:extLst>
          </p:cNvPr>
          <p:cNvSpPr txBox="1">
            <a:spLocks/>
          </p:cNvSpPr>
          <p:nvPr/>
        </p:nvSpPr>
        <p:spPr>
          <a:xfrm>
            <a:off x="373296" y="5804071"/>
            <a:ext cx="5174749" cy="699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solidFill>
                  <a:schemeClr val="bg2">
                    <a:lumMod val="25000"/>
                  </a:schemeClr>
                </a:solidFill>
                <a:latin typeface="Franklin Gothic Demi" panose="020B0703020102020204" pitchFamily="34" charset="0"/>
              </a:rPr>
              <a:t>Source: </a:t>
            </a:r>
            <a:r>
              <a:rPr lang="en-US" sz="1800" dirty="0">
                <a:solidFill>
                  <a:schemeClr val="bg2">
                    <a:lumMod val="25000"/>
                  </a:schemeClr>
                </a:solidFill>
                <a:latin typeface="Franklin Gothic Book" panose="020B0503020102020204" pitchFamily="34" charset="0"/>
              </a:rPr>
              <a:t>National Transit Database (NTD)</a:t>
            </a:r>
          </a:p>
        </p:txBody>
      </p:sp>
      <p:sp>
        <p:nvSpPr>
          <p:cNvPr id="5" name="Content Placeholder 2">
            <a:extLst>
              <a:ext uri="{FF2B5EF4-FFF2-40B4-BE49-F238E27FC236}">
                <a16:creationId xmlns:a16="http://schemas.microsoft.com/office/drawing/2014/main" id="{0005AA0D-7127-EB74-5126-1B604FCF38A1}"/>
              </a:ext>
            </a:extLst>
          </p:cNvPr>
          <p:cNvSpPr txBox="1">
            <a:spLocks/>
          </p:cNvSpPr>
          <p:nvPr/>
        </p:nvSpPr>
        <p:spPr bwMode="auto">
          <a:xfrm>
            <a:off x="587253" y="6052573"/>
            <a:ext cx="9013947" cy="699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lang="en-US" sz="1800" b="0" i="0" kern="1200" baseline="0" smtClean="0">
                <a:solidFill>
                  <a:schemeClr val="tx1"/>
                </a:solidFill>
                <a:effectLst/>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00"/>
            <a:r>
              <a:rPr lang="en-US" sz="1800" i="1" dirty="0">
                <a:solidFill>
                  <a:schemeClr val="bg2">
                    <a:lumMod val="25000"/>
                  </a:schemeClr>
                </a:solidFill>
                <a:latin typeface="Franklin Gothic Book" panose="020B0503020102020204" pitchFamily="34" charset="0"/>
              </a:rPr>
              <a:t>*Starred categories are events that do not result in a transit worker fatality or injury. </a:t>
            </a:r>
          </a:p>
          <a:p>
            <a:pPr defTabSz="914400"/>
            <a:endParaRPr lang="en-US" dirty="0">
              <a:solidFill>
                <a:schemeClr val="bg2">
                  <a:lumMod val="25000"/>
                </a:schemeClr>
              </a:solidFill>
              <a:latin typeface="Franklin Gothic Book" panose="020B0503020102020204" pitchFamily="34" charset="0"/>
            </a:endParaRPr>
          </a:p>
        </p:txBody>
      </p:sp>
      <p:sp>
        <p:nvSpPr>
          <p:cNvPr id="2" name="Content Placeholder 2">
            <a:extLst>
              <a:ext uri="{FF2B5EF4-FFF2-40B4-BE49-F238E27FC236}">
                <a16:creationId xmlns:a16="http://schemas.microsoft.com/office/drawing/2014/main" id="{8D93DD48-B0CD-547E-5275-A49580C4080A}"/>
              </a:ext>
            </a:extLst>
          </p:cNvPr>
          <p:cNvSpPr txBox="1">
            <a:spLocks/>
          </p:cNvSpPr>
          <p:nvPr/>
        </p:nvSpPr>
        <p:spPr bwMode="auto">
          <a:xfrm>
            <a:off x="12192000" y="6307417"/>
            <a:ext cx="4042242" cy="324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ts val="600"/>
              </a:spcAft>
              <a:buFont typeface="Arial" charset="0"/>
              <a:buNone/>
              <a:defRPr sz="2400" b="0" i="0" kern="1200" baseline="0">
                <a:solidFill>
                  <a:schemeClr val="tx1"/>
                </a:solidFill>
                <a:latin typeface="Calibri" panose="020F0502020204030204" pitchFamily="34" charset="0"/>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Calibri" panose="020F0502020204030204" pitchFamily="34" charset="0"/>
                <a:ea typeface="ＭＳ Ｐゴシック" charset="-128"/>
                <a:cs typeface="Calibri" panose="020F05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Calibri" panose="020F0502020204030204" pitchFamily="34" charset="0"/>
                <a:ea typeface="ＭＳ Ｐゴシック" charset="-128"/>
                <a:cs typeface="Calibri" panose="020F0502020204030204" pitchFamily="34" charset="0"/>
              </a:defRPr>
            </a:lvl3pPr>
            <a:lvl4pPr marL="1200150" indent="-171450" algn="l" rtl="0" eaLnBrk="1" fontAlgn="base" hangingPunct="1">
              <a:spcBef>
                <a:spcPts val="0"/>
              </a:spcBef>
              <a:spcAft>
                <a:spcPts val="600"/>
              </a:spcAft>
              <a:buFont typeface="Calibri" panose="020F050202020403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Calibri" panose="020F0502020204030204" pitchFamily="34" charset="0"/>
                <a:ea typeface="ＭＳ Ｐゴシック" charset="-128"/>
                <a:cs typeface="Calibri" panose="020F05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400">
              <a:lnSpc>
                <a:spcPct val="90000"/>
              </a:lnSpc>
            </a:pPr>
            <a:r>
              <a:rPr lang="en-US" sz="1800" dirty="0">
                <a:solidFill>
                  <a:schemeClr val="bg1"/>
                </a:solidFill>
                <a:latin typeface="Franklin Gothic Demi" panose="020B0703020102020204" pitchFamily="34" charset="0"/>
              </a:rPr>
              <a:t>Produced Using NTD Data Pulled On: </a:t>
            </a:r>
            <a:r>
              <a:rPr lang="en-US" sz="1800" dirty="0">
                <a:solidFill>
                  <a:schemeClr val="bg1"/>
                </a:solidFill>
                <a:latin typeface="Franklin Gothic Book" panose="020B0503020102020204" pitchFamily="34" charset="0"/>
              </a:rPr>
              <a:t>Aug 1, 2025</a:t>
            </a:r>
            <a:endParaRPr lang="en-US" dirty="0">
              <a:solidFill>
                <a:srgbClr val="FF0000"/>
              </a:solidFill>
              <a:latin typeface="Franklin Gothic Book" panose="020B0503020102020204" pitchFamily="34" charset="0"/>
            </a:endParaRPr>
          </a:p>
        </p:txBody>
      </p:sp>
    </p:spTree>
    <p:extLst>
      <p:ext uri="{BB962C8B-B14F-4D97-AF65-F5344CB8AC3E}">
        <p14:creationId xmlns:p14="http://schemas.microsoft.com/office/powerpoint/2010/main" val="20919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4257-06F2-3EE2-D5E3-8B5F0EB7C794}"/>
              </a:ext>
            </a:extLst>
          </p:cNvPr>
          <p:cNvSpPr>
            <a:spLocks noGrp="1"/>
          </p:cNvSpPr>
          <p:nvPr>
            <p:ph type="title"/>
          </p:nvPr>
        </p:nvSpPr>
        <p:spPr/>
        <p:txBody>
          <a:bodyPr/>
          <a:lstStyle/>
          <a:p>
            <a:r>
              <a:rPr lang="en-US"/>
              <a:t>Mitigation Status</a:t>
            </a:r>
          </a:p>
        </p:txBody>
      </p:sp>
      <p:sp>
        <p:nvSpPr>
          <p:cNvPr id="4" name="Rectangle 3">
            <a:extLst>
              <a:ext uri="{FF2B5EF4-FFF2-40B4-BE49-F238E27FC236}">
                <a16:creationId xmlns:a16="http://schemas.microsoft.com/office/drawing/2014/main" id="{3D4DD33D-268F-F871-6C37-BBB7DB5A707E}"/>
              </a:ext>
            </a:extLst>
          </p:cNvPr>
          <p:cNvSpPr/>
          <p:nvPr/>
        </p:nvSpPr>
        <p:spPr>
          <a:xfrm>
            <a:off x="794466" y="945901"/>
            <a:ext cx="10657490" cy="1040524"/>
          </a:xfrm>
          <a:prstGeom prst="rect">
            <a:avLst/>
          </a:prstGeom>
          <a:solidFill>
            <a:srgbClr val="00205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ranklin Gothic Book"/>
                <a:ea typeface="+mn-ea"/>
                <a:cs typeface="+mn-cs"/>
              </a:rPr>
              <a:t>What mitigations are rail/multi-modal transit agencies deploying?</a:t>
            </a:r>
            <a:r>
              <a:rPr kumimoji="0" lang="en-US" sz="2400" b="0" i="0" u="none" strike="noStrike" kern="1200" cap="none" spc="0" normalizeH="0" baseline="0" noProof="0">
                <a:ln>
                  <a:noFill/>
                </a:ln>
                <a:solidFill>
                  <a:srgbClr val="000000"/>
                </a:solidFill>
                <a:effectLst/>
                <a:uLnTx/>
                <a:uFillTx/>
                <a:latin typeface="Franklin Gothic Book"/>
                <a:ea typeface="+mn-ea"/>
                <a:cs typeface="+mn-cs"/>
              </a:rPr>
              <a:t>​</a:t>
            </a: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aphicFrame>
        <p:nvGraphicFramePr>
          <p:cNvPr id="5" name="Diagram 4">
            <a:extLst>
              <a:ext uri="{FF2B5EF4-FFF2-40B4-BE49-F238E27FC236}">
                <a16:creationId xmlns:a16="http://schemas.microsoft.com/office/drawing/2014/main" id="{22DB2FDA-C227-E6FA-2F45-F8305D382725}"/>
              </a:ext>
            </a:extLst>
          </p:cNvPr>
          <p:cNvGraphicFramePr/>
          <p:nvPr/>
        </p:nvGraphicFramePr>
        <p:xfrm>
          <a:off x="-27211" y="2177548"/>
          <a:ext cx="12246422" cy="373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515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BBF2-AD76-E976-962F-496C84C598DC}"/>
              </a:ext>
            </a:extLst>
          </p:cNvPr>
          <p:cNvSpPr>
            <a:spLocks noGrp="1"/>
          </p:cNvSpPr>
          <p:nvPr>
            <p:ph type="title"/>
          </p:nvPr>
        </p:nvSpPr>
        <p:spPr>
          <a:xfrm>
            <a:off x="767734" y="367452"/>
            <a:ext cx="10962149" cy="953031"/>
          </a:xfrm>
        </p:spPr>
        <p:txBody>
          <a:bodyPr lIns="91440" tIns="45720" rIns="91440" bIns="45720" anchor="t"/>
          <a:lstStyle/>
          <a:p>
            <a:r>
              <a:rPr lang="en-US">
                <a:latin typeface="Franklin Gothic Heavy"/>
              </a:rPr>
              <a:t>Mitigation Effectiveness Evaluation – Rail/Multi-modal Agencies</a:t>
            </a:r>
            <a:endParaRPr lang="en-US"/>
          </a:p>
        </p:txBody>
      </p:sp>
      <p:sp>
        <p:nvSpPr>
          <p:cNvPr id="4" name="AutoShape 2" descr="Security camera with solid fill">
            <a:extLst>
              <a:ext uri="{FF2B5EF4-FFF2-40B4-BE49-F238E27FC236}">
                <a16:creationId xmlns:a16="http://schemas.microsoft.com/office/drawing/2014/main" id="{D26A45DA-10BD-DCBF-68F2-E83F66327979}"/>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AutoShape 3" descr="Bus with solid fill">
            <a:extLst>
              <a:ext uri="{FF2B5EF4-FFF2-40B4-BE49-F238E27FC236}">
                <a16:creationId xmlns:a16="http://schemas.microsoft.com/office/drawing/2014/main" id="{0AAA35E9-1C39-97A8-AD70-71A82BA6CD18}"/>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4" descr="Checklist with solid fill">
            <a:extLst>
              <a:ext uri="{FF2B5EF4-FFF2-40B4-BE49-F238E27FC236}">
                <a16:creationId xmlns:a16="http://schemas.microsoft.com/office/drawing/2014/main" id="{A7118F82-0EE0-3997-859C-68AA3210846F}"/>
              </a:ext>
            </a:extLst>
          </p:cNvPr>
          <p:cNvSpPr>
            <a:spLocks noChangeAspect="1" noChangeArrowheads="1"/>
          </p:cNvSpPr>
          <p:nvPr/>
        </p:nvSpPr>
        <p:spPr bwMode="auto">
          <a:xfrm>
            <a:off x="1104899" y="-171819"/>
            <a:ext cx="332157" cy="3321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 name="AutoShape 7" descr="Security camera with solid fill">
            <a:extLst>
              <a:ext uri="{FF2B5EF4-FFF2-40B4-BE49-F238E27FC236}">
                <a16:creationId xmlns:a16="http://schemas.microsoft.com/office/drawing/2014/main" id="{F32C8D32-2AEC-F192-CCBF-C89E8C9C864E}"/>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 name="AutoShape 8" descr="Bus with solid fill">
            <a:extLst>
              <a:ext uri="{FF2B5EF4-FFF2-40B4-BE49-F238E27FC236}">
                <a16:creationId xmlns:a16="http://schemas.microsoft.com/office/drawing/2014/main" id="{27C81500-36B1-C814-C80E-97FE97528338}"/>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 name="AutoShape 9" descr="Checklist with solid fill">
            <a:extLst>
              <a:ext uri="{FF2B5EF4-FFF2-40B4-BE49-F238E27FC236}">
                <a16:creationId xmlns:a16="http://schemas.microsoft.com/office/drawing/2014/main" id="{8656F5CB-4A69-156C-8AD6-90B930555762}"/>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 name="AutoShape 10" descr="Teacher with solid fill">
            <a:extLst>
              <a:ext uri="{FF2B5EF4-FFF2-40B4-BE49-F238E27FC236}">
                <a16:creationId xmlns:a16="http://schemas.microsoft.com/office/drawing/2014/main" id="{FE0235A4-E274-F013-631C-009FC353C36F}"/>
              </a:ext>
            </a:extLst>
          </p:cNvPr>
          <p:cNvSpPr>
            <a:spLocks noChangeAspect="1" noChangeArrowheads="1"/>
          </p:cNvSpPr>
          <p:nvPr/>
        </p:nvSpPr>
        <p:spPr bwMode="auto">
          <a:xfrm>
            <a:off x="1717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Rectangle: Rounded Corners 17">
            <a:extLst>
              <a:ext uri="{FF2B5EF4-FFF2-40B4-BE49-F238E27FC236}">
                <a16:creationId xmlns:a16="http://schemas.microsoft.com/office/drawing/2014/main" id="{C44DBD14-9607-6CBF-C0D6-2E07D6A74D1B}"/>
              </a:ext>
            </a:extLst>
          </p:cNvPr>
          <p:cNvSpPr/>
          <p:nvPr/>
        </p:nvSpPr>
        <p:spPr>
          <a:xfrm>
            <a:off x="1691965" y="5353393"/>
            <a:ext cx="8821171" cy="818171"/>
          </a:xfrm>
          <a:prstGeom prst="roundRect">
            <a:avLst/>
          </a:prstGeom>
          <a:solidFill>
            <a:srgbClr val="0D81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Franklin Gothic Book"/>
                <a:ea typeface="+mn-ea"/>
                <a:cs typeface="+mn-cs"/>
              </a:rPr>
              <a:t>53%</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 found </a:t>
            </a:r>
            <a:r>
              <a:rPr kumimoji="0" lang="en-US" sz="2200" b="1" i="0" u="none" strike="noStrike" kern="1200" cap="none" spc="0" normalizeH="0" baseline="0" noProof="0">
                <a:ln>
                  <a:noFill/>
                </a:ln>
                <a:solidFill>
                  <a:prstClr val="white"/>
                </a:solidFill>
                <a:effectLst/>
                <a:uLnTx/>
                <a:uFillTx/>
                <a:latin typeface="Franklin Gothic Book"/>
                <a:ea typeface="+mn-ea"/>
                <a:cs typeface="+mn-cs"/>
              </a:rPr>
              <a:t>Operator Area Protective Barriers </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to be effective</a:t>
            </a:r>
          </a:p>
        </p:txBody>
      </p:sp>
      <p:sp>
        <p:nvSpPr>
          <p:cNvPr id="19" name="Rectangle: Rounded Corners 18">
            <a:extLst>
              <a:ext uri="{FF2B5EF4-FFF2-40B4-BE49-F238E27FC236}">
                <a16:creationId xmlns:a16="http://schemas.microsoft.com/office/drawing/2014/main" id="{C5AEA5D3-E88D-55F3-43BF-3A0B1A518649}"/>
              </a:ext>
            </a:extLst>
          </p:cNvPr>
          <p:cNvSpPr/>
          <p:nvPr/>
        </p:nvSpPr>
        <p:spPr>
          <a:xfrm>
            <a:off x="1685414" y="1751756"/>
            <a:ext cx="8821172" cy="818172"/>
          </a:xfrm>
          <a:prstGeom prst="roundRect">
            <a:avLst/>
          </a:prstGeom>
          <a:solidFill>
            <a:srgbClr val="0D81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Franklin Gothic Book"/>
                <a:ea typeface="+mn-ea"/>
                <a:cs typeface="+mn-cs"/>
              </a:rPr>
              <a:t>69%</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 found </a:t>
            </a:r>
            <a:r>
              <a:rPr kumimoji="0" lang="en-US" sz="2200" b="1" i="0" u="none" strike="noStrike" kern="1200" cap="none" spc="0" normalizeH="0" baseline="0" noProof="0">
                <a:ln>
                  <a:noFill/>
                </a:ln>
                <a:solidFill>
                  <a:prstClr val="white"/>
                </a:solidFill>
                <a:effectLst/>
                <a:uLnTx/>
                <a:uFillTx/>
                <a:latin typeface="Franklin Gothic Book"/>
                <a:ea typeface="+mn-ea"/>
                <a:cs typeface="+mn-cs"/>
              </a:rPr>
              <a:t>Video/Audio Surveillance </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to be effective</a:t>
            </a:r>
          </a:p>
        </p:txBody>
      </p:sp>
      <p:sp>
        <p:nvSpPr>
          <p:cNvPr id="20" name="Rectangle: Rounded Corners 19">
            <a:extLst>
              <a:ext uri="{FF2B5EF4-FFF2-40B4-BE49-F238E27FC236}">
                <a16:creationId xmlns:a16="http://schemas.microsoft.com/office/drawing/2014/main" id="{599AF3CF-250A-46D8-7DA8-3AC7E2B84297}"/>
              </a:ext>
            </a:extLst>
          </p:cNvPr>
          <p:cNvSpPr/>
          <p:nvPr/>
        </p:nvSpPr>
        <p:spPr>
          <a:xfrm>
            <a:off x="1685414" y="4198731"/>
            <a:ext cx="8821170" cy="818172"/>
          </a:xfrm>
          <a:prstGeom prst="roundRect">
            <a:avLst/>
          </a:prstGeom>
          <a:solidFill>
            <a:srgbClr val="0D81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Franklin Gothic Book"/>
                <a:ea typeface="+mn-ea"/>
                <a:cs typeface="+mn-cs"/>
              </a:rPr>
              <a:t>66% </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found </a:t>
            </a:r>
            <a:r>
              <a:rPr kumimoji="0" lang="en-US" sz="2200" b="1" i="0" u="none" strike="noStrike" kern="1200" cap="none" spc="0" normalizeH="0" baseline="0" noProof="0">
                <a:ln>
                  <a:noFill/>
                </a:ln>
                <a:solidFill>
                  <a:prstClr val="white"/>
                </a:solidFill>
                <a:effectLst/>
                <a:uLnTx/>
                <a:uFillTx/>
                <a:latin typeface="Franklin Gothic Book"/>
                <a:ea typeface="+mn-ea"/>
                <a:cs typeface="+mn-cs"/>
              </a:rPr>
              <a:t>Patrol Strategies </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to be effective</a:t>
            </a:r>
          </a:p>
        </p:txBody>
      </p:sp>
      <p:pic>
        <p:nvPicPr>
          <p:cNvPr id="22" name="Graphic 21" descr="Security camera with solid fill">
            <a:extLst>
              <a:ext uri="{FF2B5EF4-FFF2-40B4-BE49-F238E27FC236}">
                <a16:creationId xmlns:a16="http://schemas.microsoft.com/office/drawing/2014/main" id="{7F02CD6B-B52B-7259-942F-A84CC62D09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803" y="1771765"/>
            <a:ext cx="653518" cy="653518"/>
          </a:xfrm>
          <a:prstGeom prst="rect">
            <a:avLst/>
          </a:prstGeom>
        </p:spPr>
      </p:pic>
      <p:sp>
        <p:nvSpPr>
          <p:cNvPr id="24" name="Rectangle: Rounded Corners 23">
            <a:extLst>
              <a:ext uri="{FF2B5EF4-FFF2-40B4-BE49-F238E27FC236}">
                <a16:creationId xmlns:a16="http://schemas.microsoft.com/office/drawing/2014/main" id="{400FF019-E158-99CA-20F5-957618644566}"/>
              </a:ext>
            </a:extLst>
          </p:cNvPr>
          <p:cNvSpPr/>
          <p:nvPr/>
        </p:nvSpPr>
        <p:spPr>
          <a:xfrm>
            <a:off x="1691965" y="2975244"/>
            <a:ext cx="8821170" cy="818171"/>
          </a:xfrm>
          <a:prstGeom prst="roundRect">
            <a:avLst/>
          </a:prstGeom>
          <a:solidFill>
            <a:srgbClr val="0D81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Franklin Gothic Book"/>
                <a:ea typeface="+mn-ea"/>
                <a:cs typeface="+mn-cs"/>
              </a:rPr>
              <a:t>68%</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 found </a:t>
            </a:r>
            <a:r>
              <a:rPr kumimoji="0" lang="en-US" sz="2200" b="1" i="0" u="none" strike="noStrike" kern="1200" cap="none" spc="0" normalizeH="0" baseline="0" noProof="0">
                <a:ln>
                  <a:noFill/>
                </a:ln>
                <a:solidFill>
                  <a:prstClr val="white"/>
                </a:solidFill>
                <a:effectLst/>
                <a:uLnTx/>
                <a:uFillTx/>
                <a:latin typeface="Franklin Gothic Book"/>
                <a:ea typeface="+mn-ea"/>
                <a:cs typeface="+mn-cs"/>
              </a:rPr>
              <a:t>Automatic Vehicle Location </a:t>
            </a:r>
            <a:r>
              <a:rPr kumimoji="0" lang="en-US" sz="2200" b="0" i="0" u="none" strike="noStrike" kern="1200" cap="none" spc="0" normalizeH="0" baseline="0" noProof="0">
                <a:ln>
                  <a:noFill/>
                </a:ln>
                <a:solidFill>
                  <a:prstClr val="white"/>
                </a:solidFill>
                <a:effectLst/>
                <a:uLnTx/>
                <a:uFillTx/>
                <a:latin typeface="Franklin Gothic Book"/>
                <a:ea typeface="+mn-ea"/>
                <a:cs typeface="+mn-cs"/>
              </a:rPr>
              <a:t>to be effective</a:t>
            </a:r>
          </a:p>
        </p:txBody>
      </p:sp>
      <p:pic>
        <p:nvPicPr>
          <p:cNvPr id="25" name="Graphic 24" descr="Bus with solid fill">
            <a:extLst>
              <a:ext uri="{FF2B5EF4-FFF2-40B4-BE49-F238E27FC236}">
                <a16:creationId xmlns:a16="http://schemas.microsoft.com/office/drawing/2014/main" id="{3A99092C-079C-2B36-473E-753CAF7EB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426" y="2975244"/>
            <a:ext cx="653518" cy="653518"/>
          </a:xfrm>
          <a:prstGeom prst="rect">
            <a:avLst/>
          </a:prstGeom>
        </p:spPr>
      </p:pic>
      <p:sp>
        <p:nvSpPr>
          <p:cNvPr id="26" name="Oval 25">
            <a:extLst>
              <a:ext uri="{FF2B5EF4-FFF2-40B4-BE49-F238E27FC236}">
                <a16:creationId xmlns:a16="http://schemas.microsoft.com/office/drawing/2014/main" id="{FED4AFBC-AE88-DE4D-8DEF-5C9D62B03741}"/>
              </a:ext>
            </a:extLst>
          </p:cNvPr>
          <p:cNvSpPr/>
          <p:nvPr/>
        </p:nvSpPr>
        <p:spPr>
          <a:xfrm>
            <a:off x="620984" y="1690663"/>
            <a:ext cx="91440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FE50507-A86F-062B-AB80-E919F3CBDC75}"/>
              </a:ext>
            </a:extLst>
          </p:cNvPr>
          <p:cNvSpPr/>
          <p:nvPr/>
        </p:nvSpPr>
        <p:spPr>
          <a:xfrm>
            <a:off x="620984" y="2879015"/>
            <a:ext cx="91440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5AE3FFDE-CB61-5327-B176-73EE2A6FECA5}"/>
              </a:ext>
            </a:extLst>
          </p:cNvPr>
          <p:cNvSpPr/>
          <p:nvPr/>
        </p:nvSpPr>
        <p:spPr>
          <a:xfrm>
            <a:off x="620984" y="4067367"/>
            <a:ext cx="91440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78305519-6D15-9D4D-E675-A4D7359C25FD}"/>
              </a:ext>
            </a:extLst>
          </p:cNvPr>
          <p:cNvSpPr/>
          <p:nvPr/>
        </p:nvSpPr>
        <p:spPr>
          <a:xfrm>
            <a:off x="634055" y="5255719"/>
            <a:ext cx="914400"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Police male with solid fill">
            <a:extLst>
              <a:ext uri="{FF2B5EF4-FFF2-40B4-BE49-F238E27FC236}">
                <a16:creationId xmlns:a16="http://schemas.microsoft.com/office/drawing/2014/main" id="{AFFF6149-D0C2-EF77-809C-70E35AEE37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366" y="4136365"/>
            <a:ext cx="727495" cy="799382"/>
          </a:xfrm>
          <a:prstGeom prst="rect">
            <a:avLst/>
          </a:prstGeom>
        </p:spPr>
      </p:pic>
      <p:pic>
        <p:nvPicPr>
          <p:cNvPr id="7" name="Graphic 6" descr="Shield Tick with solid fill">
            <a:extLst>
              <a:ext uri="{FF2B5EF4-FFF2-40B4-BE49-F238E27FC236}">
                <a16:creationId xmlns:a16="http://schemas.microsoft.com/office/drawing/2014/main" id="{3739BFFA-8FD8-0F31-3FF5-4B0BCBA235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6120" y="5315309"/>
            <a:ext cx="741873" cy="799381"/>
          </a:xfrm>
          <a:prstGeom prst="rect">
            <a:avLst/>
          </a:prstGeom>
        </p:spPr>
      </p:pic>
    </p:spTree>
    <p:extLst>
      <p:ext uri="{BB962C8B-B14F-4D97-AF65-F5344CB8AC3E}">
        <p14:creationId xmlns:p14="http://schemas.microsoft.com/office/powerpoint/2010/main" val="3687328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2EF1-0E26-C3F7-D5C6-348FAFB298BF}"/>
              </a:ext>
            </a:extLst>
          </p:cNvPr>
          <p:cNvSpPr>
            <a:spLocks noGrp="1"/>
          </p:cNvSpPr>
          <p:nvPr>
            <p:ph type="title"/>
          </p:nvPr>
        </p:nvSpPr>
        <p:spPr>
          <a:xfrm>
            <a:off x="769993" y="400050"/>
            <a:ext cx="10290125" cy="719453"/>
          </a:xfrm>
        </p:spPr>
        <p:txBody>
          <a:bodyPr>
            <a:normAutofit/>
          </a:bodyPr>
          <a:lstStyle/>
          <a:p>
            <a:r>
              <a:rPr lang="en-US">
                <a:latin typeface="Franklin Gothic Heavy"/>
              </a:rPr>
              <a:t>General Directive Resources</a:t>
            </a:r>
          </a:p>
        </p:txBody>
      </p:sp>
      <p:sp>
        <p:nvSpPr>
          <p:cNvPr id="4" name="Rectangle 3">
            <a:extLst>
              <a:ext uri="{FF2B5EF4-FFF2-40B4-BE49-F238E27FC236}">
                <a16:creationId xmlns:a16="http://schemas.microsoft.com/office/drawing/2014/main" id="{FB59D5D5-D5B4-C7D7-CB5E-9F1093BA9C4A}"/>
              </a:ext>
            </a:extLst>
          </p:cNvPr>
          <p:cNvSpPr/>
          <p:nvPr/>
        </p:nvSpPr>
        <p:spPr>
          <a:xfrm>
            <a:off x="6922445" y="2267753"/>
            <a:ext cx="3616667" cy="3885397"/>
          </a:xfrm>
          <a:prstGeom prst="rect">
            <a:avLst/>
          </a:prstGeom>
          <a:solidFill>
            <a:srgbClr val="0D81C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auto" latinLnBrk="0" hangingPunct="0">
              <a:lnSpc>
                <a:spcPct val="106000"/>
              </a:lnSpc>
              <a:spcBef>
                <a:spcPts val="0"/>
              </a:spcBef>
              <a:spcAft>
                <a:spcPts val="600"/>
              </a:spcAft>
              <a:buClr>
                <a:srgbClr val="800000"/>
              </a:buClr>
              <a:buSzPct val="100000"/>
              <a:buFontTx/>
              <a:buNone/>
              <a:tabLst/>
              <a:defRPr/>
            </a:pPr>
            <a:endParaRPr kumimoji="0" lang="en-US" sz="2200" b="0" i="0" u="none" strike="noStrike" kern="1200" cap="none" spc="0" normalizeH="0" baseline="0" noProof="0">
              <a:ln>
                <a:noFill/>
              </a:ln>
              <a:solidFill>
                <a:prstClr val="white"/>
              </a:solidFill>
              <a:effectLst/>
              <a:uLnTx/>
              <a:uFillTx/>
              <a:latin typeface="Franklin Gothic Book"/>
              <a:ea typeface="ＭＳ Ｐゴシック"/>
              <a:cs typeface="Calibri"/>
            </a:endParaRPr>
          </a:p>
        </p:txBody>
      </p:sp>
      <p:sp>
        <p:nvSpPr>
          <p:cNvPr id="6" name="Rectangle 5">
            <a:extLst>
              <a:ext uri="{FF2B5EF4-FFF2-40B4-BE49-F238E27FC236}">
                <a16:creationId xmlns:a16="http://schemas.microsoft.com/office/drawing/2014/main" id="{615A2827-9507-173F-5A94-1EA941CDBFC9}"/>
              </a:ext>
            </a:extLst>
          </p:cNvPr>
          <p:cNvSpPr/>
          <p:nvPr/>
        </p:nvSpPr>
        <p:spPr>
          <a:xfrm>
            <a:off x="752062" y="1066800"/>
            <a:ext cx="10716037" cy="1116921"/>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a:ea typeface="ＭＳ Ｐゴシック"/>
                <a:cs typeface="Calibri"/>
              </a:rPr>
              <a:t>On January 16, 2025, FTA published </a:t>
            </a:r>
            <a:r>
              <a:rPr kumimoji="0" lang="en-US" sz="2400" b="1" i="1" u="none" strike="noStrike" kern="1200" cap="none" spc="0" normalizeH="0" baseline="0" noProof="0">
                <a:ln>
                  <a:noFill/>
                </a:ln>
                <a:solidFill>
                  <a:prstClr val="white"/>
                </a:solidFill>
                <a:effectLst/>
                <a:uLnTx/>
                <a:uFillTx/>
                <a:latin typeface="Franklin Gothic Book"/>
                <a:ea typeface="ＭＳ Ｐゴシック"/>
                <a:cs typeface="Calibri"/>
              </a:rPr>
              <a:t>responses to General Directive 24-1: Required Actions Regarding Assaults on Transit Workers</a:t>
            </a:r>
            <a:r>
              <a:rPr kumimoji="0" lang="en-US" sz="2400" b="1" i="0" u="none" strike="noStrike" kern="1200" cap="none" spc="0" normalizeH="0" baseline="0" noProof="0">
                <a:ln>
                  <a:noFill/>
                </a:ln>
                <a:solidFill>
                  <a:prstClr val="white"/>
                </a:solidFill>
                <a:effectLst/>
                <a:uLnTx/>
                <a:uFillTx/>
                <a:latin typeface="Franklin Gothic Book"/>
                <a:ea typeface="ＭＳ Ｐゴシック"/>
                <a:cs typeface="Calibri"/>
              </a:rPr>
              <a:t>. </a:t>
            </a:r>
          </a:p>
        </p:txBody>
      </p:sp>
      <p:pic>
        <p:nvPicPr>
          <p:cNvPr id="7" name="Picture 6">
            <a:extLst>
              <a:ext uri="{FF2B5EF4-FFF2-40B4-BE49-F238E27FC236}">
                <a16:creationId xmlns:a16="http://schemas.microsoft.com/office/drawing/2014/main" id="{86C42FEB-B655-F883-CFB3-BA76C8856271}"/>
              </a:ext>
            </a:extLst>
          </p:cNvPr>
          <p:cNvPicPr>
            <a:picLocks noChangeAspect="1"/>
          </p:cNvPicPr>
          <p:nvPr/>
        </p:nvPicPr>
        <p:blipFill>
          <a:blip r:embed="rId3"/>
          <a:stretch>
            <a:fillRect/>
          </a:stretch>
        </p:blipFill>
        <p:spPr>
          <a:xfrm>
            <a:off x="7319869" y="2708510"/>
            <a:ext cx="2875720" cy="2875720"/>
          </a:xfrm>
          <a:prstGeom prst="rect">
            <a:avLst/>
          </a:prstGeom>
        </p:spPr>
      </p:pic>
      <p:sp>
        <p:nvSpPr>
          <p:cNvPr id="8" name="Rectangle 7">
            <a:extLst>
              <a:ext uri="{FF2B5EF4-FFF2-40B4-BE49-F238E27FC236}">
                <a16:creationId xmlns:a16="http://schemas.microsoft.com/office/drawing/2014/main" id="{932C0174-9C30-1209-A101-A6BBD53BFAA4}"/>
              </a:ext>
            </a:extLst>
          </p:cNvPr>
          <p:cNvSpPr/>
          <p:nvPr/>
        </p:nvSpPr>
        <p:spPr>
          <a:xfrm>
            <a:off x="1652889" y="2267753"/>
            <a:ext cx="3616667" cy="3885397"/>
          </a:xfrm>
          <a:prstGeom prst="rect">
            <a:avLst/>
          </a:prstGeom>
          <a:solidFill>
            <a:srgbClr val="0D81C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auto" latinLnBrk="0" hangingPunct="0">
              <a:lnSpc>
                <a:spcPct val="106000"/>
              </a:lnSpc>
              <a:spcBef>
                <a:spcPts val="0"/>
              </a:spcBef>
              <a:spcAft>
                <a:spcPts val="600"/>
              </a:spcAft>
              <a:buClr>
                <a:srgbClr val="800000"/>
              </a:buClr>
              <a:buSzPct val="100000"/>
              <a:buFontTx/>
              <a:buNone/>
              <a:tabLst/>
              <a:defRPr/>
            </a:pPr>
            <a:endParaRPr kumimoji="0" lang="en-US" sz="2200" b="0" i="0" u="none" strike="noStrike" kern="1200" cap="none" spc="0" normalizeH="0" baseline="0" noProof="0">
              <a:ln>
                <a:noFill/>
              </a:ln>
              <a:solidFill>
                <a:prstClr val="white"/>
              </a:solidFill>
              <a:effectLst/>
              <a:uLnTx/>
              <a:uFillTx/>
              <a:latin typeface="Franklin Gothic Book"/>
              <a:ea typeface="ＭＳ Ｐゴシック"/>
              <a:cs typeface="Calibri"/>
            </a:endParaRPr>
          </a:p>
        </p:txBody>
      </p:sp>
      <p:pic>
        <p:nvPicPr>
          <p:cNvPr id="12" name="Picture 11">
            <a:extLst>
              <a:ext uri="{FF2B5EF4-FFF2-40B4-BE49-F238E27FC236}">
                <a16:creationId xmlns:a16="http://schemas.microsoft.com/office/drawing/2014/main" id="{904C0954-340B-42E2-F11B-55311F626529}"/>
              </a:ext>
            </a:extLst>
          </p:cNvPr>
          <p:cNvPicPr>
            <a:picLocks noChangeAspect="1"/>
          </p:cNvPicPr>
          <p:nvPr/>
        </p:nvPicPr>
        <p:blipFill>
          <a:blip r:embed="rId4"/>
          <a:stretch>
            <a:fillRect/>
          </a:stretch>
        </p:blipFill>
        <p:spPr>
          <a:xfrm>
            <a:off x="1996411" y="2681560"/>
            <a:ext cx="2929621" cy="2929621"/>
          </a:xfrm>
          <a:prstGeom prst="rect">
            <a:avLst/>
          </a:prstGeom>
        </p:spPr>
      </p:pic>
      <p:sp>
        <p:nvSpPr>
          <p:cNvPr id="10" name="Rectangle 9">
            <a:extLst>
              <a:ext uri="{FF2B5EF4-FFF2-40B4-BE49-F238E27FC236}">
                <a16:creationId xmlns:a16="http://schemas.microsoft.com/office/drawing/2014/main" id="{49BA6358-62D8-4CB4-5B6F-B2A185054C29}"/>
              </a:ext>
            </a:extLst>
          </p:cNvPr>
          <p:cNvSpPr/>
          <p:nvPr/>
        </p:nvSpPr>
        <p:spPr>
          <a:xfrm>
            <a:off x="1639394" y="5791199"/>
            <a:ext cx="3630161" cy="353419"/>
          </a:xfrm>
          <a:prstGeom prst="rect">
            <a:avLst/>
          </a:prstGeom>
          <a:solidFill>
            <a:srgbClr val="1F3864"/>
          </a:solidFill>
          <a:ln>
            <a:solidFill>
              <a:srgbClr val="1F4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View </a:t>
            </a:r>
            <a:r>
              <a:rPr kumimoji="0" lang="en-US" sz="16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mn-cs"/>
                <a:hlinkClick r:id="rId5">
                  <a:extLst>
                    <a:ext uri="{A12FA001-AC4F-418D-AE19-62706E023703}">
                      <ahyp:hlinkClr xmlns:ahyp="http://schemas.microsoft.com/office/drawing/2018/hyperlinkcolor" val="tx"/>
                    </a:ext>
                  </a:extLst>
                </a:hlinkClick>
              </a:rPr>
              <a:t>FTA's Analysis</a:t>
            </a:r>
            <a:endParaRPr kumimoji="0" lang="en-US" sz="16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mn-cs"/>
            </a:endParaRPr>
          </a:p>
        </p:txBody>
      </p:sp>
      <p:sp>
        <p:nvSpPr>
          <p:cNvPr id="13" name="Rectangle 12">
            <a:extLst>
              <a:ext uri="{FF2B5EF4-FFF2-40B4-BE49-F238E27FC236}">
                <a16:creationId xmlns:a16="http://schemas.microsoft.com/office/drawing/2014/main" id="{F02C5A2B-48CB-D5DF-6A78-E95CF56B568F}"/>
              </a:ext>
            </a:extLst>
          </p:cNvPr>
          <p:cNvSpPr/>
          <p:nvPr/>
        </p:nvSpPr>
        <p:spPr>
          <a:xfrm>
            <a:off x="6922443" y="5799731"/>
            <a:ext cx="3616667" cy="353419"/>
          </a:xfrm>
          <a:prstGeom prst="rect">
            <a:avLst/>
          </a:prstGeom>
          <a:solidFill>
            <a:srgbClr val="1F3864"/>
          </a:solidFill>
          <a:ln>
            <a:solidFill>
              <a:srgbClr val="1F4E7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Demi"/>
                <a:ea typeface="+mn-ea"/>
                <a:cs typeface="+mn-cs"/>
              </a:rPr>
              <a:t>View </a:t>
            </a:r>
            <a:r>
              <a:rPr kumimoji="0" lang="en-US" sz="16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mn-cs"/>
                <a:hlinkClick r:id="rId6">
                  <a:extLst>
                    <a:ext uri="{A12FA001-AC4F-418D-AE19-62706E023703}">
                      <ahyp:hlinkClr xmlns:ahyp="http://schemas.microsoft.com/office/drawing/2018/hyperlinkcolor" val="tx"/>
                    </a:ext>
                  </a:extLst>
                </a:hlinkClick>
              </a:rPr>
              <a:t>FTA's General Directive Website</a:t>
            </a:r>
            <a:r>
              <a:rPr kumimoji="0" lang="en-US" sz="1600" b="0" i="0" u="none" strike="noStrike" kern="1200" cap="none" spc="0" normalizeH="0" baseline="0" noProof="0" dirty="0">
                <a:ln>
                  <a:noFill/>
                </a:ln>
                <a:solidFill>
                  <a:schemeClr val="bg1"/>
                </a:solidFill>
                <a:effectLst/>
                <a:uLnTx/>
                <a:uFillTx/>
                <a:latin typeface="Calibri" panose="020F0502020204030204"/>
                <a:ea typeface="Calibri" panose="020F0502020204030204"/>
                <a:cs typeface="Calibri" panose="020F0502020204030204"/>
              </a:rPr>
              <a:t> </a:t>
            </a:r>
            <a:endParaRPr kumimoji="0" lang="en-US" sz="16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47765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03A8-C0FF-E998-C1C0-0367D5C22922}"/>
              </a:ext>
            </a:extLst>
          </p:cNvPr>
          <p:cNvSpPr>
            <a:spLocks noGrp="1"/>
          </p:cNvSpPr>
          <p:nvPr>
            <p:ph type="title"/>
          </p:nvPr>
        </p:nvSpPr>
        <p:spPr/>
        <p:txBody>
          <a:bodyPr/>
          <a:lstStyle/>
          <a:p>
            <a:r>
              <a:rPr lang="en-US" dirty="0"/>
              <a:t>Safety Resources</a:t>
            </a:r>
          </a:p>
        </p:txBody>
      </p:sp>
      <p:sp>
        <p:nvSpPr>
          <p:cNvPr id="4" name="Rectangle 3">
            <a:extLst>
              <a:ext uri="{FF2B5EF4-FFF2-40B4-BE49-F238E27FC236}">
                <a16:creationId xmlns:a16="http://schemas.microsoft.com/office/drawing/2014/main" id="{734CE893-DA17-C210-FF72-5B686C23C148}"/>
              </a:ext>
            </a:extLst>
          </p:cNvPr>
          <p:cNvSpPr/>
          <p:nvPr/>
        </p:nvSpPr>
        <p:spPr>
          <a:xfrm>
            <a:off x="761999" y="1320482"/>
            <a:ext cx="3343275" cy="4851717"/>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4D88F6-B5E6-C728-2307-1CCE48094E3B}"/>
              </a:ext>
            </a:extLst>
          </p:cNvPr>
          <p:cNvSpPr/>
          <p:nvPr/>
        </p:nvSpPr>
        <p:spPr>
          <a:xfrm>
            <a:off x="4560579" y="1333500"/>
            <a:ext cx="3343275" cy="48517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23EA272-B362-1FB9-E67E-E9B41D3BC4B4}"/>
              </a:ext>
            </a:extLst>
          </p:cNvPr>
          <p:cNvSpPr/>
          <p:nvPr/>
        </p:nvSpPr>
        <p:spPr>
          <a:xfrm>
            <a:off x="8359159" y="1333500"/>
            <a:ext cx="3343275" cy="4851717"/>
          </a:xfrm>
          <a:prstGeom prst="rect">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Teacher with solid fill">
            <a:extLst>
              <a:ext uri="{FF2B5EF4-FFF2-40B4-BE49-F238E27FC236}">
                <a16:creationId xmlns:a16="http://schemas.microsoft.com/office/drawing/2014/main" id="{C8950345-44F5-7C34-E01F-0BF739590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8323" y="1333500"/>
            <a:ext cx="1387785" cy="1387785"/>
          </a:xfrm>
          <a:prstGeom prst="rect">
            <a:avLst/>
          </a:prstGeom>
        </p:spPr>
      </p:pic>
      <p:pic>
        <p:nvPicPr>
          <p:cNvPr id="10" name="Graphic 9" descr="Call center with solid fill">
            <a:extLst>
              <a:ext uri="{FF2B5EF4-FFF2-40B4-BE49-F238E27FC236}">
                <a16:creationId xmlns:a16="http://schemas.microsoft.com/office/drawing/2014/main" id="{20E9B22D-EA84-93D1-A8C1-C36EF58415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7375" y="1409700"/>
            <a:ext cx="1162050" cy="1162050"/>
          </a:xfrm>
          <a:prstGeom prst="rect">
            <a:avLst/>
          </a:prstGeom>
        </p:spPr>
      </p:pic>
      <p:pic>
        <p:nvPicPr>
          <p:cNvPr id="12" name="Graphic 11" descr="Chat bubble with solid fill">
            <a:extLst>
              <a:ext uri="{FF2B5EF4-FFF2-40B4-BE49-F238E27FC236}">
                <a16:creationId xmlns:a16="http://schemas.microsoft.com/office/drawing/2014/main" id="{E6A37D2D-857F-FCE0-CF2D-5E46514BAF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8437" y="1438275"/>
            <a:ext cx="561975" cy="561975"/>
          </a:xfrm>
          <a:prstGeom prst="rect">
            <a:avLst/>
          </a:prstGeom>
        </p:spPr>
      </p:pic>
      <p:pic>
        <p:nvPicPr>
          <p:cNvPr id="14" name="Graphic 13" descr="Newspaper with solid fill">
            <a:extLst>
              <a:ext uri="{FF2B5EF4-FFF2-40B4-BE49-F238E27FC236}">
                <a16:creationId xmlns:a16="http://schemas.microsoft.com/office/drawing/2014/main" id="{6347E6EE-F52E-C8D9-7C0F-4FD62AE3CB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39275" y="1362075"/>
            <a:ext cx="1181100" cy="1181100"/>
          </a:xfrm>
          <a:prstGeom prst="rect">
            <a:avLst/>
          </a:prstGeom>
        </p:spPr>
      </p:pic>
      <p:sp>
        <p:nvSpPr>
          <p:cNvPr id="15" name="TextBox 14">
            <a:extLst>
              <a:ext uri="{FF2B5EF4-FFF2-40B4-BE49-F238E27FC236}">
                <a16:creationId xmlns:a16="http://schemas.microsoft.com/office/drawing/2014/main" id="{6E737946-9453-4BB1-18C5-EE07CFE6DB9C}"/>
              </a:ext>
            </a:extLst>
          </p:cNvPr>
          <p:cNvSpPr txBox="1"/>
          <p:nvPr/>
        </p:nvSpPr>
        <p:spPr>
          <a:xfrm>
            <a:off x="1249925" y="2803711"/>
            <a:ext cx="2381249" cy="523220"/>
          </a:xfrm>
          <a:prstGeom prst="rect">
            <a:avLst/>
          </a:prstGeom>
          <a:noFill/>
        </p:spPr>
        <p:txBody>
          <a:bodyPr wrap="square" rtlCol="0">
            <a:spAutoFit/>
          </a:bodyPr>
          <a:lstStyle/>
          <a:p>
            <a:pPr algn="ctr"/>
            <a:r>
              <a:rPr lang="en-US" sz="2800" b="1" dirty="0">
                <a:solidFill>
                  <a:schemeClr val="bg1"/>
                </a:solidFill>
                <a:latin typeface="Franklin Gothic Book" panose="020B0503020102020204" pitchFamily="34" charset="0"/>
                <a:hlinkClick r:id="rId11">
                  <a:extLst>
                    <a:ext uri="{A12FA001-AC4F-418D-AE19-62706E023703}">
                      <ahyp:hlinkClr xmlns:ahyp="http://schemas.microsoft.com/office/drawing/2018/hyperlinkcolor" val="tx"/>
                    </a:ext>
                  </a:extLst>
                </a:hlinkClick>
              </a:rPr>
              <a:t>Webinars</a:t>
            </a:r>
            <a:endParaRPr lang="en-US" sz="2800" b="1" dirty="0">
              <a:solidFill>
                <a:schemeClr val="bg1"/>
              </a:solidFill>
              <a:latin typeface="Franklin Gothic Book" panose="020B0503020102020204" pitchFamily="34" charset="0"/>
            </a:endParaRPr>
          </a:p>
        </p:txBody>
      </p:sp>
      <p:sp>
        <p:nvSpPr>
          <p:cNvPr id="16" name="TextBox 15">
            <a:extLst>
              <a:ext uri="{FF2B5EF4-FFF2-40B4-BE49-F238E27FC236}">
                <a16:creationId xmlns:a16="http://schemas.microsoft.com/office/drawing/2014/main" id="{D8147933-95AC-1522-FE51-16E2D3AEB945}"/>
              </a:ext>
            </a:extLst>
          </p:cNvPr>
          <p:cNvSpPr txBox="1"/>
          <p:nvPr/>
        </p:nvSpPr>
        <p:spPr>
          <a:xfrm>
            <a:off x="5041592" y="2589193"/>
            <a:ext cx="2381249" cy="954107"/>
          </a:xfrm>
          <a:prstGeom prst="rect">
            <a:avLst/>
          </a:prstGeom>
          <a:noFill/>
        </p:spPr>
        <p:txBody>
          <a:bodyPr wrap="square" rtlCol="0">
            <a:spAutoFit/>
          </a:bodyPr>
          <a:lstStyle/>
          <a:p>
            <a:pPr algn="ctr"/>
            <a:r>
              <a:rPr lang="en-US" sz="2800" b="1" dirty="0">
                <a:solidFill>
                  <a:schemeClr val="bg1"/>
                </a:solidFill>
                <a:latin typeface="Franklin Gothic Book" panose="020B0503020102020204" pitchFamily="34" charset="0"/>
                <a:hlinkClick r:id="rId12">
                  <a:extLst>
                    <a:ext uri="{A12FA001-AC4F-418D-AE19-62706E023703}">
                      <ahyp:hlinkClr xmlns:ahyp="http://schemas.microsoft.com/office/drawing/2018/hyperlinkcolor" val="tx"/>
                    </a:ext>
                  </a:extLst>
                </a:hlinkClick>
              </a:rPr>
              <a:t>Conference Presentations</a:t>
            </a:r>
            <a:endParaRPr lang="en-US" sz="2800" b="1" dirty="0">
              <a:solidFill>
                <a:schemeClr val="bg1"/>
              </a:solidFill>
              <a:latin typeface="Franklin Gothic Book" panose="020B0503020102020204" pitchFamily="34" charset="0"/>
            </a:endParaRPr>
          </a:p>
        </p:txBody>
      </p:sp>
      <p:sp>
        <p:nvSpPr>
          <p:cNvPr id="17" name="TextBox 16">
            <a:extLst>
              <a:ext uri="{FF2B5EF4-FFF2-40B4-BE49-F238E27FC236}">
                <a16:creationId xmlns:a16="http://schemas.microsoft.com/office/drawing/2014/main" id="{2C8D7033-B802-1C36-FEDE-9CADF2246950}"/>
              </a:ext>
            </a:extLst>
          </p:cNvPr>
          <p:cNvSpPr txBox="1"/>
          <p:nvPr/>
        </p:nvSpPr>
        <p:spPr>
          <a:xfrm>
            <a:off x="8898730" y="2596973"/>
            <a:ext cx="2381249" cy="954107"/>
          </a:xfrm>
          <a:prstGeom prst="rect">
            <a:avLst/>
          </a:prstGeom>
          <a:noFill/>
        </p:spPr>
        <p:txBody>
          <a:bodyPr wrap="square" rtlCol="0">
            <a:spAutoFit/>
          </a:bodyPr>
          <a:lstStyle/>
          <a:p>
            <a:pPr algn="ctr"/>
            <a:r>
              <a:rPr lang="en-US" sz="2800" b="1" dirty="0">
                <a:solidFill>
                  <a:schemeClr val="bg1"/>
                </a:solidFill>
                <a:latin typeface="Franklin Gothic Book" panose="020B0503020102020204" pitchFamily="34" charset="0"/>
                <a:hlinkClick r:id="rId13">
                  <a:extLst>
                    <a:ext uri="{A12FA001-AC4F-418D-AE19-62706E023703}">
                      <ahyp:hlinkClr xmlns:ahyp="http://schemas.microsoft.com/office/drawing/2018/hyperlinkcolor" val="tx"/>
                    </a:ext>
                  </a:extLst>
                </a:hlinkClick>
              </a:rPr>
              <a:t>TSO Spotlight Newsletter</a:t>
            </a:r>
            <a:endParaRPr lang="en-US" sz="2800" b="1" dirty="0">
              <a:solidFill>
                <a:schemeClr val="bg1"/>
              </a:solidFill>
              <a:latin typeface="Franklin Gothic Book" panose="020B0503020102020204" pitchFamily="34" charset="0"/>
            </a:endParaRPr>
          </a:p>
        </p:txBody>
      </p:sp>
      <p:cxnSp>
        <p:nvCxnSpPr>
          <p:cNvPr id="19" name="Straight Connector 18">
            <a:extLst>
              <a:ext uri="{FF2B5EF4-FFF2-40B4-BE49-F238E27FC236}">
                <a16:creationId xmlns:a16="http://schemas.microsoft.com/office/drawing/2014/main" id="{376B8881-A3E4-8F85-819A-08262FB7D50C}"/>
              </a:ext>
            </a:extLst>
          </p:cNvPr>
          <p:cNvCxnSpPr/>
          <p:nvPr/>
        </p:nvCxnSpPr>
        <p:spPr>
          <a:xfrm flipV="1">
            <a:off x="1120389" y="2571749"/>
            <a:ext cx="2619375" cy="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284ACC-3C8C-E8DB-1108-6D135E2AEDE4}"/>
              </a:ext>
            </a:extLst>
          </p:cNvPr>
          <p:cNvCxnSpPr/>
          <p:nvPr/>
        </p:nvCxnSpPr>
        <p:spPr>
          <a:xfrm flipV="1">
            <a:off x="4922527" y="2543173"/>
            <a:ext cx="2619375" cy="1"/>
          </a:xfrm>
          <a:prstGeom prst="line">
            <a:avLst/>
          </a:prstGeom>
          <a:ln w="12700">
            <a:solidFill>
              <a:schemeClr val="bg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F28E04EF-C669-5994-2D08-CC9E8A06187F}"/>
              </a:ext>
            </a:extLst>
          </p:cNvPr>
          <p:cNvCxnSpPr/>
          <p:nvPr/>
        </p:nvCxnSpPr>
        <p:spPr>
          <a:xfrm flipV="1">
            <a:off x="8720136" y="2543172"/>
            <a:ext cx="2619375" cy="1"/>
          </a:xfrm>
          <a:prstGeom prst="line">
            <a:avLst/>
          </a:prstGeom>
          <a:ln w="12700">
            <a:solidFill>
              <a:schemeClr val="bg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23" name="Picture 22" descr="Qr code&#10;&#10;Description automatically generated">
            <a:extLst>
              <a:ext uri="{FF2B5EF4-FFF2-40B4-BE49-F238E27FC236}">
                <a16:creationId xmlns:a16="http://schemas.microsoft.com/office/drawing/2014/main" id="{A4FF8EB7-EF13-DAD2-2194-C9647E424AAB}"/>
              </a:ext>
            </a:extLst>
          </p:cNvPr>
          <p:cNvPicPr>
            <a:picLocks noChangeAspect="1"/>
          </p:cNvPicPr>
          <p:nvPr/>
        </p:nvPicPr>
        <p:blipFill>
          <a:blip r:embed="rId14"/>
          <a:stretch>
            <a:fillRect/>
          </a:stretch>
        </p:blipFill>
        <p:spPr>
          <a:xfrm>
            <a:off x="8839200" y="3557589"/>
            <a:ext cx="2500311" cy="2500311"/>
          </a:xfrm>
          <a:prstGeom prst="rect">
            <a:avLst/>
          </a:prstGeom>
          <a:ln w="19050">
            <a:noFill/>
          </a:ln>
        </p:spPr>
      </p:pic>
      <p:pic>
        <p:nvPicPr>
          <p:cNvPr id="25" name="Picture 24" descr="Qr code&#10;&#10;Description automatically generated">
            <a:extLst>
              <a:ext uri="{FF2B5EF4-FFF2-40B4-BE49-F238E27FC236}">
                <a16:creationId xmlns:a16="http://schemas.microsoft.com/office/drawing/2014/main" id="{A500E333-E592-2F4E-3030-95D81D179647}"/>
              </a:ext>
            </a:extLst>
          </p:cNvPr>
          <p:cNvPicPr>
            <a:picLocks noChangeAspect="1"/>
          </p:cNvPicPr>
          <p:nvPr/>
        </p:nvPicPr>
        <p:blipFill>
          <a:blip r:embed="rId15"/>
          <a:stretch>
            <a:fillRect/>
          </a:stretch>
        </p:blipFill>
        <p:spPr>
          <a:xfrm>
            <a:off x="4979677" y="3557589"/>
            <a:ext cx="2505076" cy="2505076"/>
          </a:xfrm>
          <a:prstGeom prst="rect">
            <a:avLst/>
          </a:prstGeom>
          <a:ln w="19050">
            <a:noFill/>
          </a:ln>
        </p:spPr>
      </p:pic>
      <p:pic>
        <p:nvPicPr>
          <p:cNvPr id="27" name="Picture 26" descr="Qr code&#10;&#10;Description automatically generated">
            <a:extLst>
              <a:ext uri="{FF2B5EF4-FFF2-40B4-BE49-F238E27FC236}">
                <a16:creationId xmlns:a16="http://schemas.microsoft.com/office/drawing/2014/main" id="{521C2F5D-FE36-0F6D-29FA-7F8C4FD4A23B}"/>
              </a:ext>
            </a:extLst>
          </p:cNvPr>
          <p:cNvPicPr>
            <a:picLocks noChangeAspect="1"/>
          </p:cNvPicPr>
          <p:nvPr/>
        </p:nvPicPr>
        <p:blipFill>
          <a:blip r:embed="rId16"/>
          <a:stretch>
            <a:fillRect/>
          </a:stretch>
        </p:blipFill>
        <p:spPr>
          <a:xfrm>
            <a:off x="1181100" y="3560203"/>
            <a:ext cx="2502462" cy="2502462"/>
          </a:xfrm>
          <a:prstGeom prst="rect">
            <a:avLst/>
          </a:prstGeom>
          <a:ln w="19050">
            <a:noFill/>
          </a:ln>
        </p:spPr>
      </p:pic>
    </p:spTree>
    <p:extLst>
      <p:ext uri="{BB962C8B-B14F-4D97-AF65-F5344CB8AC3E}">
        <p14:creationId xmlns:p14="http://schemas.microsoft.com/office/powerpoint/2010/main" val="58315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0655B10-963F-B5B2-8A0D-37A72263313D}"/>
              </a:ext>
            </a:extLst>
          </p:cNvPr>
          <p:cNvSpPr txBox="1">
            <a:spLocks/>
          </p:cNvSpPr>
          <p:nvPr/>
        </p:nvSpPr>
        <p:spPr>
          <a:xfrm>
            <a:off x="0" y="264900"/>
            <a:ext cx="12192000" cy="953031"/>
          </a:xfrm>
          <a:prstGeom prst="rect">
            <a:avLst/>
          </a:prstGeom>
        </p:spPr>
        <p:txBody>
          <a:bodyPr/>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lgn="ctr"/>
            <a:r>
              <a:rPr lang="en-US" sz="4000" dirty="0">
                <a:solidFill>
                  <a:srgbClr val="0070C0"/>
                </a:solidFill>
              </a:rPr>
              <a:t>Transit Advisory Committee for Safety (TRACS) New Member Solicitation</a:t>
            </a:r>
          </a:p>
        </p:txBody>
      </p:sp>
      <p:sp>
        <p:nvSpPr>
          <p:cNvPr id="5" name="Text Placeholder 1">
            <a:extLst>
              <a:ext uri="{FF2B5EF4-FFF2-40B4-BE49-F238E27FC236}">
                <a16:creationId xmlns:a16="http://schemas.microsoft.com/office/drawing/2014/main" id="{A2EDB68A-B5E4-AF8D-ADA3-CA29F9CACB3D}"/>
              </a:ext>
            </a:extLst>
          </p:cNvPr>
          <p:cNvSpPr txBox="1">
            <a:spLocks/>
          </p:cNvSpPr>
          <p:nvPr/>
        </p:nvSpPr>
        <p:spPr>
          <a:xfrm>
            <a:off x="0" y="1045579"/>
            <a:ext cx="6474930" cy="53720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endParaRPr lang="en-US" sz="2800" dirty="0"/>
          </a:p>
          <a:p>
            <a:pPr lvl="1">
              <a:spcBef>
                <a:spcPts val="0"/>
              </a:spcBef>
              <a:spcAft>
                <a:spcPts val="1200"/>
              </a:spcAft>
              <a:buFont typeface="Arial" panose="020B0604020202020204" pitchFamily="34" charset="0"/>
              <a:buChar char="•"/>
            </a:pPr>
            <a:r>
              <a:rPr lang="en-US" sz="2800" dirty="0"/>
              <a:t>Federal Register notice for new Member Solicitations</a:t>
            </a:r>
          </a:p>
          <a:p>
            <a:pPr lvl="1">
              <a:spcBef>
                <a:spcPts val="0"/>
              </a:spcBef>
              <a:spcAft>
                <a:spcPts val="1200"/>
              </a:spcAft>
              <a:buFont typeface="Arial" panose="020B0604020202020204" pitchFamily="34" charset="0"/>
              <a:buChar char="•"/>
            </a:pPr>
            <a:r>
              <a:rPr lang="en-US" sz="2800" dirty="0"/>
              <a:t>Seeking applicants to serve two-year terms</a:t>
            </a:r>
          </a:p>
          <a:p>
            <a:pPr lvl="1">
              <a:spcBef>
                <a:spcPts val="0"/>
              </a:spcBef>
              <a:spcAft>
                <a:spcPts val="1200"/>
              </a:spcAft>
              <a:buFont typeface="Arial" panose="020B0604020202020204" pitchFamily="34" charset="0"/>
              <a:buChar char="•"/>
            </a:pPr>
            <a:r>
              <a:rPr lang="en-US" sz="2800" dirty="0"/>
              <a:t>Provides information, advice and recommendations to the US Secretary of Transportation and FTA were hybrid (on-site/virtual)</a:t>
            </a:r>
          </a:p>
          <a:p>
            <a:pPr lvl="1">
              <a:spcBef>
                <a:spcPts val="0"/>
              </a:spcBef>
              <a:spcAft>
                <a:spcPts val="1200"/>
              </a:spcAft>
              <a:buFont typeface="Arial" panose="020B0604020202020204" pitchFamily="34" charset="0"/>
              <a:buChar char="•"/>
            </a:pPr>
            <a:r>
              <a:rPr lang="en-US" sz="2400" dirty="0">
                <a:hlinkClick r:id="rId3"/>
              </a:rPr>
              <a:t>Federal Register :: Transit Advisory Committee for Safety; Solicitation of Nominations</a:t>
            </a:r>
            <a:endParaRPr lang="en-US" sz="2800" dirty="0"/>
          </a:p>
          <a:p>
            <a:pPr marL="457200" lvl="1" indent="0">
              <a:buNone/>
            </a:pPr>
            <a:endParaRPr lang="en-US" sz="2400" dirty="0"/>
          </a:p>
          <a:p>
            <a:pPr lvl="1"/>
            <a:endParaRPr lang="en-US" sz="2400" dirty="0"/>
          </a:p>
          <a:p>
            <a:endParaRPr lang="en-US" sz="2400" dirty="0"/>
          </a:p>
        </p:txBody>
      </p:sp>
      <p:pic>
        <p:nvPicPr>
          <p:cNvPr id="6" name="Picture 5" descr="picture of the TRACS landing page from the FTA website">
            <a:extLst>
              <a:ext uri="{FF2B5EF4-FFF2-40B4-BE49-F238E27FC236}">
                <a16:creationId xmlns:a16="http://schemas.microsoft.com/office/drawing/2014/main" id="{DD8BE6E9-BF24-EC37-E565-981E5869029E}"/>
              </a:ext>
            </a:extLst>
          </p:cNvPr>
          <p:cNvPicPr>
            <a:picLocks noChangeAspect="1"/>
          </p:cNvPicPr>
          <p:nvPr/>
        </p:nvPicPr>
        <p:blipFill>
          <a:blip r:embed="rId4"/>
          <a:stretch>
            <a:fillRect/>
          </a:stretch>
        </p:blipFill>
        <p:spPr>
          <a:xfrm>
            <a:off x="6990079" y="1714500"/>
            <a:ext cx="4210741"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ABE05848-5140-F357-54F8-9BD27FD7476B}"/>
              </a:ext>
            </a:extLst>
          </p:cNvPr>
          <p:cNvSpPr txBox="1"/>
          <p:nvPr/>
        </p:nvSpPr>
        <p:spPr>
          <a:xfrm>
            <a:off x="6990079" y="5378459"/>
            <a:ext cx="4448234" cy="523220"/>
          </a:xfrm>
          <a:prstGeom prst="rect">
            <a:avLst/>
          </a:prstGeom>
          <a:noFill/>
        </p:spPr>
        <p:txBody>
          <a:bodyPr wrap="square">
            <a:spAutoFit/>
          </a:bodyPr>
          <a:lstStyle/>
          <a:p>
            <a:r>
              <a:rPr lang="en-US" sz="1400" dirty="0"/>
              <a:t>https://www.transit.dot.gov/regulations-and-guidance/safety/transit-advisory-committee-safety-tracs</a:t>
            </a:r>
          </a:p>
        </p:txBody>
      </p:sp>
    </p:spTree>
    <p:extLst>
      <p:ext uri="{BB962C8B-B14F-4D97-AF65-F5344CB8AC3E}">
        <p14:creationId xmlns:p14="http://schemas.microsoft.com/office/powerpoint/2010/main" val="156431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7929F-EF4B-EA8C-DE16-8C40D01175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33D665-94A8-DD94-CEE3-FB63AB37CF38}"/>
              </a:ext>
            </a:extLst>
          </p:cNvPr>
          <p:cNvSpPr>
            <a:spLocks noGrp="1"/>
          </p:cNvSpPr>
          <p:nvPr>
            <p:ph type="title"/>
          </p:nvPr>
        </p:nvSpPr>
        <p:spPr>
          <a:xfrm>
            <a:off x="767734" y="205448"/>
            <a:ext cx="10700365" cy="953031"/>
          </a:xfrm>
        </p:spPr>
        <p:txBody>
          <a:bodyPr/>
          <a:lstStyle/>
          <a:p>
            <a:pPr algn="ctr"/>
            <a:r>
              <a:rPr lang="en-US" sz="4400">
                <a:solidFill>
                  <a:srgbClr val="0070C0"/>
                </a:solidFill>
              </a:rPr>
              <a:t>Regional Reminders</a:t>
            </a:r>
          </a:p>
        </p:txBody>
      </p:sp>
      <p:sp>
        <p:nvSpPr>
          <p:cNvPr id="10" name="Content Placeholder 9">
            <a:extLst>
              <a:ext uri="{FF2B5EF4-FFF2-40B4-BE49-F238E27FC236}">
                <a16:creationId xmlns:a16="http://schemas.microsoft.com/office/drawing/2014/main" id="{5269EE47-159F-19D9-5CC7-432F96EE1AD3}"/>
              </a:ext>
            </a:extLst>
          </p:cNvPr>
          <p:cNvSpPr>
            <a:spLocks noGrp="1"/>
          </p:cNvSpPr>
          <p:nvPr>
            <p:ph sz="quarter" idx="4294967295"/>
          </p:nvPr>
        </p:nvSpPr>
        <p:spPr>
          <a:xfrm>
            <a:off x="599782" y="1441580"/>
            <a:ext cx="6566127" cy="4482530"/>
          </a:xfrm>
          <a:prstGeom prst="rect">
            <a:avLst/>
          </a:prstGeom>
        </p:spPr>
        <p:txBody>
          <a:bodyPr/>
          <a:lstStyle/>
          <a:p>
            <a:pPr>
              <a:lnSpc>
                <a:spcPct val="100000"/>
              </a:lnSpc>
              <a:spcBef>
                <a:spcPts val="0"/>
              </a:spcBef>
              <a:spcAft>
                <a:spcPts val="1200"/>
              </a:spcAft>
            </a:pPr>
            <a:r>
              <a:rPr lang="en-US" dirty="0">
                <a:latin typeface="Franklin Gothic Book" panose="020B0503020102020204" pitchFamily="34" charset="0"/>
              </a:rPr>
              <a:t>Winding down for Fiscal Year</a:t>
            </a:r>
            <a:endParaRPr lang="en-US" b="1" dirty="0">
              <a:solidFill>
                <a:srgbClr val="FF0000"/>
              </a:solidFill>
              <a:latin typeface="Franklin Gothic Book" panose="020B0503020102020204" pitchFamily="34" charset="0"/>
            </a:endParaRPr>
          </a:p>
          <a:p>
            <a:pPr>
              <a:lnSpc>
                <a:spcPct val="100000"/>
              </a:lnSpc>
              <a:spcBef>
                <a:spcPts val="0"/>
              </a:spcBef>
              <a:spcAft>
                <a:spcPts val="1200"/>
              </a:spcAft>
            </a:pPr>
            <a:r>
              <a:rPr lang="en-US" dirty="0">
                <a:latin typeface="Franklin Gothic Book" panose="020B0503020102020204" pitchFamily="34" charset="0"/>
              </a:rPr>
              <a:t>Funds must be programmed in the TIP/STIP in the current Fiscal Year </a:t>
            </a:r>
          </a:p>
          <a:p>
            <a:pPr>
              <a:lnSpc>
                <a:spcPct val="100000"/>
              </a:lnSpc>
              <a:spcBef>
                <a:spcPts val="0"/>
              </a:spcBef>
            </a:pPr>
            <a:r>
              <a:rPr lang="en-US" dirty="0">
                <a:latin typeface="Franklin Gothic Book" panose="020B0503020102020204" pitchFamily="34" charset="0"/>
              </a:rPr>
              <a:t>Complete Certifications and Assurances</a:t>
            </a:r>
          </a:p>
          <a:p>
            <a:pPr>
              <a:lnSpc>
                <a:spcPct val="100000"/>
              </a:lnSpc>
              <a:spcBef>
                <a:spcPts val="0"/>
              </a:spcBef>
            </a:pPr>
            <a:endParaRPr lang="en-US" dirty="0">
              <a:latin typeface="Franklin Gothic Book" panose="020B0503020102020204" pitchFamily="34" charset="0"/>
            </a:endParaRPr>
          </a:p>
          <a:p>
            <a:pPr>
              <a:lnSpc>
                <a:spcPct val="100000"/>
              </a:lnSpc>
              <a:spcBef>
                <a:spcPts val="0"/>
              </a:spcBef>
            </a:pPr>
            <a:r>
              <a:rPr lang="en-US" dirty="0">
                <a:latin typeface="Franklin Gothic Book" panose="020B0503020102020204" pitchFamily="34" charset="0"/>
              </a:rPr>
              <a:t>Look on FTA website and at existing circulars</a:t>
            </a:r>
            <a:br>
              <a:rPr lang="en-US" dirty="0">
                <a:latin typeface="Franklin Gothic Book" panose="020B0503020102020204" pitchFamily="34" charset="0"/>
              </a:rPr>
            </a:br>
            <a:endParaRPr lang="en-US" dirty="0">
              <a:latin typeface="Franklin Gothic Book" panose="020B0503020102020204" pitchFamily="34" charset="0"/>
            </a:endParaRPr>
          </a:p>
          <a:p>
            <a:pPr>
              <a:lnSpc>
                <a:spcPct val="100000"/>
              </a:lnSpc>
              <a:spcBef>
                <a:spcPts val="0"/>
              </a:spcBef>
            </a:pPr>
            <a:r>
              <a:rPr lang="en-US" dirty="0">
                <a:latin typeface="Franklin Gothic Book" panose="020B0503020102020204" pitchFamily="34" charset="0"/>
              </a:rPr>
              <a:t>Keep using  </a:t>
            </a:r>
            <a:r>
              <a:rPr lang="en-US" dirty="0">
                <a:latin typeface="Franklin Gothic Book" panose="020B0503020102020204" pitchFamily="34" charset="0"/>
                <a:hlinkClick r:id="rId3">
                  <a:extLst>
                    <a:ext uri="{A12FA001-AC4F-418D-AE19-62706E023703}">
                      <ahyp:hlinkClr xmlns:ahyp="http://schemas.microsoft.com/office/drawing/2018/hyperlinkcolor" val="tx"/>
                    </a:ext>
                  </a:extLst>
                </a:hlinkClick>
              </a:rPr>
              <a:t>FTARegion7@dot.gov</a:t>
            </a:r>
            <a:endParaRPr lang="en-US" dirty="0">
              <a:latin typeface="Franklin Gothic Book" panose="020B0503020102020204" pitchFamily="34" charset="0"/>
            </a:endParaRPr>
          </a:p>
          <a:p>
            <a:pPr>
              <a:lnSpc>
                <a:spcPct val="100000"/>
              </a:lnSpc>
              <a:spcBef>
                <a:spcPts val="0"/>
              </a:spcBef>
            </a:pPr>
            <a:endParaRPr lang="en-US" sz="3200" dirty="0">
              <a:latin typeface="Franklin Gothic Book" panose="020B0503020102020204" pitchFamily="34" charset="0"/>
            </a:endParaRPr>
          </a:p>
          <a:p>
            <a:pPr>
              <a:lnSpc>
                <a:spcPct val="100000"/>
              </a:lnSpc>
              <a:spcBef>
                <a:spcPts val="0"/>
              </a:spcBef>
            </a:pPr>
            <a:endParaRPr lang="en-US" sz="2000" dirty="0">
              <a:latin typeface="Franklin Gothic Book" panose="020B0503020102020204" pitchFamily="34" charset="0"/>
            </a:endParaRPr>
          </a:p>
          <a:p>
            <a:pPr>
              <a:lnSpc>
                <a:spcPct val="100000"/>
              </a:lnSpc>
              <a:spcBef>
                <a:spcPts val="0"/>
              </a:spcBef>
            </a:pPr>
            <a:endParaRPr lang="en-US" sz="2000" dirty="0">
              <a:latin typeface="Franklin Gothic Book" panose="020B0503020102020204" pitchFamily="34" charset="0"/>
            </a:endParaRPr>
          </a:p>
        </p:txBody>
      </p:sp>
      <p:pic>
        <p:nvPicPr>
          <p:cNvPr id="3" name="Picture 2" descr="Close up of checklist">
            <a:extLst>
              <a:ext uri="{FF2B5EF4-FFF2-40B4-BE49-F238E27FC236}">
                <a16:creationId xmlns:a16="http://schemas.microsoft.com/office/drawing/2014/main" id="{D7C344BC-5513-4042-8556-075140512D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92"/>
          <a:stretch/>
        </p:blipFill>
        <p:spPr>
          <a:xfrm>
            <a:off x="7333860" y="1832052"/>
            <a:ext cx="4504019" cy="3470987"/>
          </a:xfrm>
          <a:prstGeom prst="rect">
            <a:avLst/>
          </a:prstGeom>
        </p:spPr>
      </p:pic>
    </p:spTree>
    <p:extLst>
      <p:ext uri="{BB962C8B-B14F-4D97-AF65-F5344CB8AC3E}">
        <p14:creationId xmlns:p14="http://schemas.microsoft.com/office/powerpoint/2010/main" val="11033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C3C2D-DBB0-BA43-D20C-AB415683796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6B5D4EE-5101-F4E6-74AE-5C532E8F6BEE}"/>
              </a:ext>
            </a:extLst>
          </p:cNvPr>
          <p:cNvSpPr>
            <a:spLocks noGrp="1"/>
          </p:cNvSpPr>
          <p:nvPr>
            <p:ph type="title"/>
          </p:nvPr>
        </p:nvSpPr>
        <p:spPr>
          <a:xfrm>
            <a:off x="767734" y="367452"/>
            <a:ext cx="10700365" cy="953031"/>
          </a:xfrm>
        </p:spPr>
        <p:txBody>
          <a:bodyPr lIns="91440" tIns="45720" rIns="91440" bIns="45720" anchor="t"/>
          <a:lstStyle/>
          <a:p>
            <a:r>
              <a:rPr lang="en-US" dirty="0">
                <a:solidFill>
                  <a:schemeClr val="accent1">
                    <a:lumMod val="50000"/>
                  </a:schemeClr>
                </a:solidFill>
                <a:latin typeface="Franklin Gothic Heavy"/>
              </a:rPr>
              <a:t>FTA Regional Offices </a:t>
            </a:r>
          </a:p>
        </p:txBody>
      </p:sp>
      <p:pic>
        <p:nvPicPr>
          <p:cNvPr id="2" name="Picture 1" descr="A map of the united states&#10;&#10;AI-generated content may be incorrect.">
            <a:extLst>
              <a:ext uri="{FF2B5EF4-FFF2-40B4-BE49-F238E27FC236}">
                <a16:creationId xmlns:a16="http://schemas.microsoft.com/office/drawing/2014/main" id="{FB70B07C-E354-F908-7693-889616687FFF}"/>
              </a:ext>
            </a:extLst>
          </p:cNvPr>
          <p:cNvPicPr>
            <a:picLocks noChangeAspect="1"/>
          </p:cNvPicPr>
          <p:nvPr/>
        </p:nvPicPr>
        <p:blipFill>
          <a:blip r:embed="rId3"/>
          <a:stretch>
            <a:fillRect/>
          </a:stretch>
        </p:blipFill>
        <p:spPr>
          <a:xfrm>
            <a:off x="720246" y="973142"/>
            <a:ext cx="10166960" cy="5412757"/>
          </a:xfrm>
          <a:prstGeom prst="rect">
            <a:avLst/>
          </a:prstGeom>
        </p:spPr>
      </p:pic>
    </p:spTree>
    <p:extLst>
      <p:ext uri="{BB962C8B-B14F-4D97-AF65-F5344CB8AC3E}">
        <p14:creationId xmlns:p14="http://schemas.microsoft.com/office/powerpoint/2010/main" val="335365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0F423-0E2C-3854-CB4E-B2090F90D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D8292-F2A4-B9F7-7D9C-AF33293BFDBB}"/>
              </a:ext>
            </a:extLst>
          </p:cNvPr>
          <p:cNvSpPr>
            <a:spLocks noGrp="1"/>
          </p:cNvSpPr>
          <p:nvPr>
            <p:ph type="title"/>
          </p:nvPr>
        </p:nvSpPr>
        <p:spPr/>
        <p:txBody>
          <a:bodyPr/>
          <a:lstStyle/>
          <a:p>
            <a:r>
              <a:rPr lang="en-US"/>
              <a:t>Regional Office Highlight</a:t>
            </a:r>
          </a:p>
        </p:txBody>
      </p:sp>
    </p:spTree>
    <p:extLst>
      <p:ext uri="{BB962C8B-B14F-4D97-AF65-F5344CB8AC3E}">
        <p14:creationId xmlns:p14="http://schemas.microsoft.com/office/powerpoint/2010/main" val="187093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7929F-EF4B-EA8C-DE16-8C40D01175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33D665-94A8-DD94-CEE3-FB63AB37CF38}"/>
              </a:ext>
            </a:extLst>
          </p:cNvPr>
          <p:cNvSpPr>
            <a:spLocks noGrp="1"/>
          </p:cNvSpPr>
          <p:nvPr>
            <p:ph type="title"/>
          </p:nvPr>
        </p:nvSpPr>
        <p:spPr>
          <a:xfrm>
            <a:off x="0" y="367452"/>
            <a:ext cx="12192000" cy="953031"/>
          </a:xfrm>
        </p:spPr>
        <p:txBody>
          <a:bodyPr/>
          <a:lstStyle/>
          <a:p>
            <a:pPr algn="ctr"/>
            <a:r>
              <a:rPr lang="en-US" dirty="0"/>
              <a:t>Regional Office Highlights </a:t>
            </a:r>
          </a:p>
        </p:txBody>
      </p:sp>
      <p:sp>
        <p:nvSpPr>
          <p:cNvPr id="10" name="Content Placeholder 9">
            <a:extLst>
              <a:ext uri="{FF2B5EF4-FFF2-40B4-BE49-F238E27FC236}">
                <a16:creationId xmlns:a16="http://schemas.microsoft.com/office/drawing/2014/main" id="{5269EE47-159F-19D9-5CC7-432F96EE1AD3}"/>
              </a:ext>
            </a:extLst>
          </p:cNvPr>
          <p:cNvSpPr>
            <a:spLocks noGrp="1"/>
          </p:cNvSpPr>
          <p:nvPr>
            <p:ph sz="quarter" idx="4294967295"/>
          </p:nvPr>
        </p:nvSpPr>
        <p:spPr>
          <a:xfrm>
            <a:off x="767735" y="1456488"/>
            <a:ext cx="6007969" cy="4719547"/>
          </a:xfrm>
          <a:prstGeom prst="rect">
            <a:avLst/>
          </a:prstGeom>
        </p:spPr>
        <p:txBody>
          <a:bodyPr/>
          <a:lstStyle/>
          <a:p>
            <a:pPr marL="342900" indent="-342900">
              <a:lnSpc>
                <a:spcPct val="100000"/>
              </a:lnSpc>
              <a:spcBef>
                <a:spcPts val="0"/>
              </a:spcBef>
            </a:pPr>
            <a:r>
              <a:rPr lang="en-US" sz="2400" dirty="0">
                <a:latin typeface="Franklin Gothic Book"/>
              </a:rPr>
              <a:t>Congratulations and well wishes to Mark Bechtel, Cathy Monroe and Shannon Graves on their retirement! </a:t>
            </a:r>
          </a:p>
          <a:p>
            <a:pPr marL="342900" indent="-342900">
              <a:lnSpc>
                <a:spcPct val="100000"/>
              </a:lnSpc>
              <a:spcBef>
                <a:spcPts val="0"/>
              </a:spcBef>
            </a:pPr>
            <a:endParaRPr lang="en-US" sz="2400" dirty="0">
              <a:latin typeface="Franklin Gothic Book"/>
            </a:endParaRPr>
          </a:p>
          <a:p>
            <a:pPr marL="342900" indent="-342900">
              <a:lnSpc>
                <a:spcPct val="100000"/>
              </a:lnSpc>
              <a:spcBef>
                <a:spcPts val="0"/>
              </a:spcBef>
            </a:pPr>
            <a:r>
              <a:rPr lang="en-US" sz="2400" dirty="0">
                <a:latin typeface="Franklin Gothic Book"/>
              </a:rPr>
              <a:t>Our office along with the National Grant Cadre Team worked to award lapsing funds.</a:t>
            </a:r>
          </a:p>
          <a:p>
            <a:pPr marL="0" indent="0">
              <a:lnSpc>
                <a:spcPct val="100000"/>
              </a:lnSpc>
              <a:spcBef>
                <a:spcPts val="0"/>
              </a:spcBef>
              <a:buNone/>
            </a:pPr>
            <a:endParaRPr lang="en-US" sz="2400" dirty="0">
              <a:latin typeface="Franklin Gothic Book"/>
            </a:endParaRPr>
          </a:p>
          <a:p>
            <a:pPr marL="342900" indent="-342900">
              <a:lnSpc>
                <a:spcPct val="100000"/>
              </a:lnSpc>
              <a:spcBef>
                <a:spcPts val="0"/>
              </a:spcBef>
            </a:pPr>
            <a:r>
              <a:rPr lang="en-US" sz="2400" dirty="0">
                <a:latin typeface="Franklin Gothic Book"/>
              </a:rPr>
              <a:t>TrAMS closing September 25.</a:t>
            </a:r>
          </a:p>
          <a:p>
            <a:pPr marL="342900" indent="-342900">
              <a:lnSpc>
                <a:spcPct val="100000"/>
              </a:lnSpc>
              <a:spcBef>
                <a:spcPts val="0"/>
              </a:spcBef>
            </a:pPr>
            <a:endParaRPr lang="en-US" sz="2400" dirty="0">
              <a:latin typeface="Franklin Gothic Book"/>
            </a:endParaRPr>
          </a:p>
          <a:p>
            <a:pPr marL="342900" indent="-342900">
              <a:lnSpc>
                <a:spcPct val="100000"/>
              </a:lnSpc>
              <a:spcBef>
                <a:spcPts val="0"/>
              </a:spcBef>
            </a:pPr>
            <a:r>
              <a:rPr lang="en-US" sz="2400" dirty="0">
                <a:latin typeface="Franklin Gothic Book"/>
              </a:rPr>
              <a:t>Stay tuned for </a:t>
            </a:r>
            <a:r>
              <a:rPr lang="en-US" sz="2400" dirty="0" err="1">
                <a:latin typeface="Franklin Gothic Book"/>
              </a:rPr>
              <a:t>TrAMS</a:t>
            </a:r>
            <a:r>
              <a:rPr lang="en-US" sz="2400" dirty="0">
                <a:latin typeface="Franklin Gothic Book"/>
              </a:rPr>
              <a:t> re-open dates.</a:t>
            </a:r>
          </a:p>
          <a:p>
            <a:pPr marL="800100" lvl="1" indent="-342900">
              <a:lnSpc>
                <a:spcPct val="100000"/>
              </a:lnSpc>
              <a:spcBef>
                <a:spcPts val="0"/>
              </a:spcBef>
            </a:pPr>
            <a:endParaRPr lang="en-US" dirty="0">
              <a:latin typeface="Franklin Gothic Book"/>
            </a:endParaRPr>
          </a:p>
          <a:p>
            <a:pPr marL="342900" indent="-342900">
              <a:lnSpc>
                <a:spcPct val="100000"/>
              </a:lnSpc>
              <a:spcBef>
                <a:spcPts val="0"/>
              </a:spcBef>
            </a:pPr>
            <a:r>
              <a:rPr lang="en-US" sz="2400" dirty="0">
                <a:latin typeface="Franklin Gothic Book"/>
              </a:rPr>
              <a:t>The Regional office is moving in 2026.</a:t>
            </a:r>
          </a:p>
        </p:txBody>
      </p:sp>
      <p:pic>
        <p:nvPicPr>
          <p:cNvPr id="3" name="Picture 2" descr="A picture of a multistory office building in downtown kansas city with other office buildings around it">
            <a:extLst>
              <a:ext uri="{FF2B5EF4-FFF2-40B4-BE49-F238E27FC236}">
                <a16:creationId xmlns:a16="http://schemas.microsoft.com/office/drawing/2014/main" id="{7FEA2253-FB73-EF87-BE26-D2A2220D85E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521" y="1656183"/>
            <a:ext cx="5324479" cy="3545633"/>
          </a:xfrm>
          <a:prstGeom prst="rect">
            <a:avLst/>
          </a:prstGeom>
        </p:spPr>
      </p:pic>
    </p:spTree>
    <p:extLst>
      <p:ext uri="{BB962C8B-B14F-4D97-AF65-F5344CB8AC3E}">
        <p14:creationId xmlns:p14="http://schemas.microsoft.com/office/powerpoint/2010/main" val="320726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5335-F2C1-7129-76D5-C71CD366E3F8}"/>
              </a:ext>
            </a:extLst>
          </p:cNvPr>
          <p:cNvSpPr>
            <a:spLocks noGrp="1"/>
          </p:cNvSpPr>
          <p:nvPr>
            <p:ph type="title"/>
          </p:nvPr>
        </p:nvSpPr>
        <p:spPr/>
        <p:txBody>
          <a:bodyPr/>
          <a:lstStyle/>
          <a:p>
            <a:r>
              <a:rPr lang="en-US"/>
              <a:t>National FTA News</a:t>
            </a:r>
          </a:p>
        </p:txBody>
      </p:sp>
    </p:spTree>
    <p:extLst>
      <p:ext uri="{BB962C8B-B14F-4D97-AF65-F5344CB8AC3E}">
        <p14:creationId xmlns:p14="http://schemas.microsoft.com/office/powerpoint/2010/main" val="55755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descr="Timelines shows the six major sporting events happening in the United States between 2025 and 2034">
            <a:extLst>
              <a:ext uri="{FF2B5EF4-FFF2-40B4-BE49-F238E27FC236}">
                <a16:creationId xmlns:a16="http://schemas.microsoft.com/office/drawing/2014/main" id="{70B88D89-8ECE-6D59-9F80-D419DF4550F8}"/>
              </a:ext>
            </a:extLst>
          </p:cNvPr>
          <p:cNvGrpSpPr/>
          <p:nvPr/>
        </p:nvGrpSpPr>
        <p:grpSpPr>
          <a:xfrm>
            <a:off x="342531" y="2611944"/>
            <a:ext cx="11651314" cy="3805868"/>
            <a:chOff x="342531" y="2307724"/>
            <a:chExt cx="11651314" cy="3415310"/>
          </a:xfrm>
        </p:grpSpPr>
        <p:sp>
          <p:nvSpPr>
            <p:cNvPr id="59" name="Rectangle 58" descr="Timeline between 2025 and 2034 showing six major sporting events in the United States">
              <a:extLst>
                <a:ext uri="{FF2B5EF4-FFF2-40B4-BE49-F238E27FC236}">
                  <a16:creationId xmlns:a16="http://schemas.microsoft.com/office/drawing/2014/main" id="{76495CB1-A3DB-C32A-BAA8-72BAB48C3CAD}"/>
                </a:ext>
              </a:extLst>
            </p:cNvPr>
            <p:cNvSpPr/>
            <p:nvPr/>
          </p:nvSpPr>
          <p:spPr>
            <a:xfrm>
              <a:off x="342531" y="2307724"/>
              <a:ext cx="11503600" cy="31214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C8D2AD65-C65E-62EE-1125-274D4FD46410}"/>
                </a:ext>
              </a:extLst>
            </p:cNvPr>
            <p:cNvGrpSpPr/>
            <p:nvPr/>
          </p:nvGrpSpPr>
          <p:grpSpPr>
            <a:xfrm>
              <a:off x="342531" y="2333064"/>
              <a:ext cx="11651314" cy="3389970"/>
              <a:chOff x="338756" y="2007511"/>
              <a:chExt cx="11651314" cy="3389970"/>
            </a:xfrm>
          </p:grpSpPr>
          <p:sp>
            <p:nvSpPr>
              <p:cNvPr id="61" name="Oval 60">
                <a:extLst>
                  <a:ext uri="{FF2B5EF4-FFF2-40B4-BE49-F238E27FC236}">
                    <a16:creationId xmlns:a16="http://schemas.microsoft.com/office/drawing/2014/main" id="{685D994E-6CE6-BE2F-F140-048B197F322F}"/>
                  </a:ext>
                </a:extLst>
              </p:cNvPr>
              <p:cNvSpPr/>
              <p:nvPr/>
            </p:nvSpPr>
            <p:spPr>
              <a:xfrm>
                <a:off x="5532527" y="2441730"/>
                <a:ext cx="427701" cy="39592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D85CCB6-8931-A5FB-9A00-D2290A699A67}"/>
                  </a:ext>
                </a:extLst>
              </p:cNvPr>
              <p:cNvSpPr txBox="1"/>
              <p:nvPr/>
            </p:nvSpPr>
            <p:spPr>
              <a:xfrm>
                <a:off x="2051673" y="3019013"/>
                <a:ext cx="1844637" cy="2378468"/>
              </a:xfrm>
              <a:prstGeom prst="rect">
                <a:avLst/>
              </a:prstGeom>
              <a:noFill/>
            </p:spPr>
            <p:txBody>
              <a:bodyPr wrap="square">
                <a:spAutoFit/>
              </a:bodyPr>
              <a:lstStyle/>
              <a:p>
                <a:pPr algn="ctr"/>
                <a:r>
                  <a:rPr lang="en-US" b="1">
                    <a:highlight>
                      <a:srgbClr val="FFFF00"/>
                    </a:highlight>
                  </a:rPr>
                  <a:t>WC26 </a:t>
                </a:r>
                <a:r>
                  <a:rPr lang="en-US" sz="1800" b="1">
                    <a:highlight>
                      <a:srgbClr val="FFFF00"/>
                    </a:highlight>
                  </a:rPr>
                  <a:t>FIFA Men's World Cup</a:t>
                </a:r>
              </a:p>
              <a:p>
                <a:pPr algn="ctr"/>
                <a:r>
                  <a:rPr lang="en-US" sz="1400">
                    <a:highlight>
                      <a:srgbClr val="FFFF00"/>
                    </a:highlight>
                  </a:rPr>
                  <a:t>Jun 11-Jul 19</a:t>
                </a:r>
                <a:r>
                  <a:rPr lang="en-US" sz="1400"/>
                  <a:t> </a:t>
                </a:r>
              </a:p>
              <a:p>
                <a:pPr marL="0" indent="0" algn="ctr">
                  <a:buFont typeface="Arial" panose="020B0604020202020204" pitchFamily="34" charset="0"/>
                  <a:buNone/>
                </a:pPr>
                <a:endParaRPr lang="en-US" sz="1400"/>
              </a:p>
              <a:p>
                <a:pPr marL="0" indent="0" algn="ctr">
                  <a:buFont typeface="Arial" panose="020B0604020202020204" pitchFamily="34" charset="0"/>
                  <a:buNone/>
                </a:pPr>
                <a:r>
                  <a:rPr lang="en-US" sz="1600" b="1">
                    <a:solidFill>
                      <a:srgbClr val="3649E8"/>
                    </a:solidFill>
                  </a:rPr>
                  <a:t>US 250</a:t>
                </a:r>
                <a:r>
                  <a:rPr lang="en-US" sz="1600" b="1" baseline="30000">
                    <a:solidFill>
                      <a:srgbClr val="3649E8"/>
                    </a:solidFill>
                  </a:rPr>
                  <a:t>th</a:t>
                </a:r>
                <a:r>
                  <a:rPr lang="en-US" sz="1600" b="1">
                    <a:solidFill>
                      <a:srgbClr val="3649E8"/>
                    </a:solidFill>
                  </a:rPr>
                  <a:t> Anniversary</a:t>
                </a:r>
              </a:p>
              <a:p>
                <a:pPr marL="0" indent="0" algn="ctr">
                  <a:buFont typeface="Arial" panose="020B0604020202020204" pitchFamily="34" charset="0"/>
                  <a:buNone/>
                </a:pPr>
                <a:r>
                  <a:rPr lang="en-US" sz="1600" b="1">
                    <a:solidFill>
                      <a:srgbClr val="3649E8"/>
                    </a:solidFill>
                  </a:rPr>
                  <a:t>“America 250” </a:t>
                </a:r>
              </a:p>
              <a:p>
                <a:pPr marL="0" indent="0" algn="ctr">
                  <a:buFont typeface="Arial" panose="020B0604020202020204" pitchFamily="34" charset="0"/>
                  <a:buNone/>
                </a:pPr>
                <a:r>
                  <a:rPr lang="en-US" sz="1400">
                    <a:solidFill>
                      <a:srgbClr val="3649E8"/>
                    </a:solidFill>
                  </a:rPr>
                  <a:t>July 4</a:t>
                </a:r>
              </a:p>
            </p:txBody>
          </p:sp>
          <p:sp>
            <p:nvSpPr>
              <p:cNvPr id="63" name="TextBox 62">
                <a:extLst>
                  <a:ext uri="{FF2B5EF4-FFF2-40B4-BE49-F238E27FC236}">
                    <a16:creationId xmlns:a16="http://schemas.microsoft.com/office/drawing/2014/main" id="{F303D411-3367-9323-548D-7709D18E28EE}"/>
                  </a:ext>
                </a:extLst>
              </p:cNvPr>
              <p:cNvSpPr txBox="1"/>
              <p:nvPr/>
            </p:nvSpPr>
            <p:spPr>
              <a:xfrm>
                <a:off x="2145002" y="2007511"/>
                <a:ext cx="1496475" cy="400110"/>
              </a:xfrm>
              <a:prstGeom prst="rect">
                <a:avLst/>
              </a:prstGeom>
              <a:noFill/>
            </p:spPr>
            <p:txBody>
              <a:bodyPr wrap="square">
                <a:spAutoFit/>
              </a:bodyPr>
              <a:lstStyle/>
              <a:p>
                <a:pPr algn="ctr"/>
                <a:r>
                  <a:rPr lang="en-US" sz="2000" b="1">
                    <a:solidFill>
                      <a:schemeClr val="tx2"/>
                    </a:solidFill>
                  </a:rPr>
                  <a:t>2026</a:t>
                </a:r>
              </a:p>
            </p:txBody>
          </p:sp>
          <p:sp>
            <p:nvSpPr>
              <p:cNvPr id="64" name="TextBox 63">
                <a:extLst>
                  <a:ext uri="{FF2B5EF4-FFF2-40B4-BE49-F238E27FC236}">
                    <a16:creationId xmlns:a16="http://schemas.microsoft.com/office/drawing/2014/main" id="{300CE3AB-9CBC-AB04-EC6A-7DF2BB044058}"/>
                  </a:ext>
                </a:extLst>
              </p:cNvPr>
              <p:cNvSpPr txBox="1"/>
              <p:nvPr/>
            </p:nvSpPr>
            <p:spPr>
              <a:xfrm>
                <a:off x="338756" y="2991498"/>
                <a:ext cx="158578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FIFA Club World Cup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Jun 15 – Jul 13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CONCACAF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Gold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Jun 14 – Jul 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p:txBody>
          </p:sp>
          <p:sp>
            <p:nvSpPr>
              <p:cNvPr id="65" name="TextBox 64">
                <a:extLst>
                  <a:ext uri="{FF2B5EF4-FFF2-40B4-BE49-F238E27FC236}">
                    <a16:creationId xmlns:a16="http://schemas.microsoft.com/office/drawing/2014/main" id="{4491779F-6BAA-829F-4A65-ABF94159ECAC}"/>
                  </a:ext>
                </a:extLst>
              </p:cNvPr>
              <p:cNvSpPr txBox="1"/>
              <p:nvPr/>
            </p:nvSpPr>
            <p:spPr>
              <a:xfrm>
                <a:off x="503169" y="2019924"/>
                <a:ext cx="1390578" cy="400110"/>
              </a:xfrm>
              <a:prstGeom prst="rect">
                <a:avLst/>
              </a:prstGeom>
              <a:noFill/>
            </p:spPr>
            <p:txBody>
              <a:bodyPr wrap="square">
                <a:spAutoFit/>
              </a:bodyPr>
              <a:lstStyle/>
              <a:p>
                <a:pPr algn="ctr"/>
                <a:r>
                  <a:rPr lang="en-US" sz="2000" b="1">
                    <a:solidFill>
                      <a:schemeClr val="bg1">
                        <a:lumMod val="50000"/>
                      </a:schemeClr>
                    </a:solidFill>
                  </a:rPr>
                  <a:t>2025</a:t>
                </a:r>
              </a:p>
            </p:txBody>
          </p:sp>
          <p:sp>
            <p:nvSpPr>
              <p:cNvPr id="66" name="Oval 65">
                <a:extLst>
                  <a:ext uri="{FF2B5EF4-FFF2-40B4-BE49-F238E27FC236}">
                    <a16:creationId xmlns:a16="http://schemas.microsoft.com/office/drawing/2014/main" id="{105B60F1-0BAF-4B39-8F46-E5E45893C71A}"/>
                  </a:ext>
                </a:extLst>
              </p:cNvPr>
              <p:cNvSpPr/>
              <p:nvPr/>
            </p:nvSpPr>
            <p:spPr>
              <a:xfrm>
                <a:off x="2706537" y="2442132"/>
                <a:ext cx="427701" cy="39592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525A7373-8A38-997C-917A-27CB587216A5}"/>
                  </a:ext>
                </a:extLst>
              </p:cNvPr>
              <p:cNvCxnSpPr>
                <a:cxnSpLocks/>
              </p:cNvCxnSpPr>
              <p:nvPr/>
            </p:nvCxnSpPr>
            <p:spPr>
              <a:xfrm>
                <a:off x="338756" y="2636940"/>
                <a:ext cx="1770221" cy="0"/>
              </a:xfrm>
              <a:prstGeom prst="line">
                <a:avLst/>
              </a:prstGeom>
              <a:solidFill>
                <a:schemeClr val="bg1">
                  <a:lumMod val="50000"/>
                </a:schemeClr>
              </a:solidFill>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6A9AAB8-13C0-2609-E99F-329D4C17A44E}"/>
                  </a:ext>
                </a:extLst>
              </p:cNvPr>
              <p:cNvCxnSpPr>
                <a:cxnSpLocks/>
              </p:cNvCxnSpPr>
              <p:nvPr/>
            </p:nvCxnSpPr>
            <p:spPr>
              <a:xfrm>
                <a:off x="3590474" y="2635446"/>
                <a:ext cx="1316736" cy="0"/>
              </a:xfrm>
              <a:prstGeom prst="line">
                <a:avLst/>
              </a:prstGeom>
              <a:solidFill>
                <a:schemeClr val="bg1">
                  <a:lumMod val="50000"/>
                </a:schemeClr>
              </a:solidFill>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DE662FAB-7CA3-B305-DA8B-7ECB8486CC62}"/>
                  </a:ext>
                </a:extLst>
              </p:cNvPr>
              <p:cNvSpPr/>
              <p:nvPr/>
            </p:nvSpPr>
            <p:spPr>
              <a:xfrm>
                <a:off x="1061140" y="2511105"/>
                <a:ext cx="274637" cy="24743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6A784BA8-A26F-3500-E45E-FF6C47330EE6}"/>
                  </a:ext>
                </a:extLst>
              </p:cNvPr>
              <p:cNvSpPr txBox="1"/>
              <p:nvPr/>
            </p:nvSpPr>
            <p:spPr>
              <a:xfrm>
                <a:off x="4531243" y="2991498"/>
                <a:ext cx="2599802" cy="1723549"/>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1200"/>
                  </a:spcAft>
                  <a:buClrTx/>
                  <a:buSzTx/>
                  <a:buNone/>
                  <a:tabLst/>
                  <a:defRPr/>
                </a:pPr>
                <a:r>
                  <a:rPr lang="en-US" sz="1800" b="1">
                    <a:solidFill>
                      <a:srgbClr val="C00000"/>
                    </a:solidFill>
                    <a:cs typeface="Arial" panose="020B0604020202020204" pitchFamily="34" charset="0"/>
                  </a:rPr>
                  <a:t>LA28 </a:t>
                </a:r>
                <a:r>
                  <a:rPr lang="en-US" b="1">
                    <a:solidFill>
                      <a:srgbClr val="C00000"/>
                    </a:solidFill>
                    <a:cs typeface="Arial" panose="020B0604020202020204" pitchFamily="34" charset="0"/>
                  </a:rPr>
                  <a:t>Summer </a:t>
                </a:r>
                <a:r>
                  <a:rPr lang="en-US" sz="1800" b="1">
                    <a:solidFill>
                      <a:srgbClr val="C00000"/>
                    </a:solidFill>
                    <a:cs typeface="Arial" panose="020B0604020202020204" pitchFamily="34" charset="0"/>
                  </a:rPr>
                  <a:t>Games</a:t>
                </a:r>
              </a:p>
              <a:p>
                <a:pPr marL="0" marR="0" lvl="1" indent="0" algn="ctr" defTabSz="914400" rtl="0" eaLnBrk="1" fontAlgn="auto" latinLnBrk="0" hangingPunct="1">
                  <a:lnSpc>
                    <a:spcPct val="100000"/>
                  </a:lnSpc>
                  <a:spcBef>
                    <a:spcPts val="0"/>
                  </a:spcBef>
                  <a:buClrTx/>
                  <a:buSzTx/>
                  <a:buNone/>
                  <a:tabLst/>
                  <a:defRPr/>
                </a:pPr>
                <a:r>
                  <a:rPr lang="en-US" b="1">
                    <a:solidFill>
                      <a:srgbClr val="C00000"/>
                    </a:solidFill>
                    <a:cs typeface="Arial" panose="020B0604020202020204" pitchFamily="34" charset="0"/>
                  </a:rPr>
                  <a:t>Olympics</a:t>
                </a:r>
              </a:p>
              <a:p>
                <a:pPr marL="0" marR="0" lvl="1" indent="0" algn="ctr" defTabSz="914400" rtl="0" eaLnBrk="1" fontAlgn="auto" latinLnBrk="0" hangingPunct="1">
                  <a:lnSpc>
                    <a:spcPct val="100000"/>
                  </a:lnSpc>
                  <a:spcBef>
                    <a:spcPts val="0"/>
                  </a:spcBef>
                  <a:buClrTx/>
                  <a:buSzTx/>
                  <a:buNone/>
                  <a:tabLst/>
                  <a:defRPr/>
                </a:pPr>
                <a:r>
                  <a:rPr lang="en-US" sz="1400">
                    <a:solidFill>
                      <a:srgbClr val="C00000"/>
                    </a:solidFill>
                    <a:cs typeface="Arial" panose="020B0604020202020204" pitchFamily="34" charset="0"/>
                  </a:rPr>
                  <a:t>Jul 14-30</a:t>
                </a:r>
              </a:p>
              <a:p>
                <a:pPr marL="0" marR="0" lvl="1" indent="0" algn="ctr" defTabSz="914400" rtl="0" eaLnBrk="1" fontAlgn="auto" latinLnBrk="0" hangingPunct="1">
                  <a:lnSpc>
                    <a:spcPct val="100000"/>
                  </a:lnSpc>
                  <a:spcBef>
                    <a:spcPts val="0"/>
                  </a:spcBef>
                  <a:buClrTx/>
                  <a:buSzTx/>
                  <a:buNone/>
                  <a:tabLst/>
                  <a:defRPr/>
                </a:pPr>
                <a:endParaRPr lang="en-US" sz="1400">
                  <a:solidFill>
                    <a:srgbClr val="C00000"/>
                  </a:solidFill>
                  <a:cs typeface="Arial" panose="020B0604020202020204" pitchFamily="34" charset="0"/>
                </a:endParaRPr>
              </a:p>
              <a:p>
                <a:pPr marL="0" marR="0" lvl="1" indent="0" algn="ctr" defTabSz="914400" rtl="0" eaLnBrk="1" fontAlgn="auto" latinLnBrk="0" hangingPunct="1">
                  <a:lnSpc>
                    <a:spcPct val="100000"/>
                  </a:lnSpc>
                  <a:spcBef>
                    <a:spcPts val="0"/>
                  </a:spcBef>
                  <a:buClrTx/>
                  <a:buSzTx/>
                  <a:buNone/>
                  <a:tabLst/>
                  <a:defRPr/>
                </a:pPr>
                <a:r>
                  <a:rPr lang="en-US" b="1">
                    <a:solidFill>
                      <a:srgbClr val="C00000"/>
                    </a:solidFill>
                    <a:cs typeface="Arial" panose="020B0604020202020204" pitchFamily="34" charset="0"/>
                  </a:rPr>
                  <a:t>Paralympics</a:t>
                </a:r>
              </a:p>
              <a:p>
                <a:pPr marL="0" marR="0" lvl="1" indent="0" algn="ctr" defTabSz="914400" rtl="0" eaLnBrk="1" fontAlgn="auto" latinLnBrk="0" hangingPunct="1">
                  <a:lnSpc>
                    <a:spcPct val="100000"/>
                  </a:lnSpc>
                  <a:spcBef>
                    <a:spcPts val="0"/>
                  </a:spcBef>
                  <a:buClrTx/>
                  <a:buSzTx/>
                  <a:buNone/>
                  <a:tabLst/>
                  <a:defRPr/>
                </a:pPr>
                <a:r>
                  <a:rPr lang="en-US" sz="1400">
                    <a:solidFill>
                      <a:srgbClr val="C00000"/>
                    </a:solidFill>
                    <a:cs typeface="Arial" panose="020B0604020202020204" pitchFamily="34" charset="0"/>
                  </a:rPr>
                  <a:t>Aug 15-27</a:t>
                </a:r>
                <a:endParaRPr lang="en-US" b="1" u="sng">
                  <a:cs typeface="Arial" panose="020B0604020202020204" pitchFamily="34" charset="0"/>
                </a:endParaRPr>
              </a:p>
            </p:txBody>
          </p:sp>
          <p:sp>
            <p:nvSpPr>
              <p:cNvPr id="71" name="TextBox 70">
                <a:extLst>
                  <a:ext uri="{FF2B5EF4-FFF2-40B4-BE49-F238E27FC236}">
                    <a16:creationId xmlns:a16="http://schemas.microsoft.com/office/drawing/2014/main" id="{FC410D23-4CB9-AA14-59AA-529519161FAB}"/>
                  </a:ext>
                </a:extLst>
              </p:cNvPr>
              <p:cNvSpPr txBox="1"/>
              <p:nvPr/>
            </p:nvSpPr>
            <p:spPr>
              <a:xfrm>
                <a:off x="5190297" y="2019924"/>
                <a:ext cx="1085421" cy="400110"/>
              </a:xfrm>
              <a:prstGeom prst="rect">
                <a:avLst/>
              </a:prstGeom>
              <a:noFill/>
            </p:spPr>
            <p:txBody>
              <a:bodyPr wrap="square">
                <a:spAutoFit/>
              </a:bodyPr>
              <a:lstStyle/>
              <a:p>
                <a:pPr algn="ctr"/>
                <a:r>
                  <a:rPr lang="en-US" sz="2000" b="1">
                    <a:solidFill>
                      <a:srgbClr val="C00000"/>
                    </a:solidFill>
                  </a:rPr>
                  <a:t>2028</a:t>
                </a:r>
                <a:endParaRPr lang="en-US" sz="2000">
                  <a:solidFill>
                    <a:srgbClr val="C00000"/>
                  </a:solidFill>
                </a:endParaRPr>
              </a:p>
            </p:txBody>
          </p:sp>
          <p:cxnSp>
            <p:nvCxnSpPr>
              <p:cNvPr id="72" name="Straight Connector 71">
                <a:extLst>
                  <a:ext uri="{FF2B5EF4-FFF2-40B4-BE49-F238E27FC236}">
                    <a16:creationId xmlns:a16="http://schemas.microsoft.com/office/drawing/2014/main" id="{2F3206C5-B626-E7B1-5275-B8B637880304}"/>
                  </a:ext>
                </a:extLst>
              </p:cNvPr>
              <p:cNvCxnSpPr>
                <a:cxnSpLocks/>
              </p:cNvCxnSpPr>
              <p:nvPr/>
            </p:nvCxnSpPr>
            <p:spPr>
              <a:xfrm>
                <a:off x="2000327" y="2635440"/>
                <a:ext cx="1877670" cy="0"/>
              </a:xfrm>
              <a:prstGeom prst="line">
                <a:avLst/>
              </a:prstGeom>
              <a:solidFill>
                <a:srgbClr val="002060"/>
              </a:solidFill>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81859BF-A7B6-F4DF-E304-39D5F4C7325E}"/>
                  </a:ext>
                </a:extLst>
              </p:cNvPr>
              <p:cNvCxnSpPr>
                <a:cxnSpLocks/>
              </p:cNvCxnSpPr>
              <p:nvPr/>
            </p:nvCxnSpPr>
            <p:spPr>
              <a:xfrm>
                <a:off x="6561740" y="2635446"/>
                <a:ext cx="3662538" cy="0"/>
              </a:xfrm>
              <a:prstGeom prst="line">
                <a:avLst/>
              </a:prstGeom>
              <a:solidFill>
                <a:srgbClr val="C00000"/>
              </a:solidFill>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C1BE763-C3F6-E74D-917D-97C41F351F75}"/>
                  </a:ext>
                </a:extLst>
              </p:cNvPr>
              <p:cNvSpPr txBox="1"/>
              <p:nvPr/>
            </p:nvSpPr>
            <p:spPr>
              <a:xfrm>
                <a:off x="10338647" y="2027245"/>
                <a:ext cx="1085421" cy="400110"/>
              </a:xfrm>
              <a:prstGeom prst="rect">
                <a:avLst/>
              </a:prstGeom>
              <a:noFill/>
            </p:spPr>
            <p:txBody>
              <a:bodyPr wrap="square">
                <a:spAutoFit/>
              </a:bodyPr>
              <a:lstStyle/>
              <a:p>
                <a:pPr algn="ctr"/>
                <a:r>
                  <a:rPr lang="en-US" sz="2000" b="1">
                    <a:solidFill>
                      <a:srgbClr val="C00000"/>
                    </a:solidFill>
                  </a:rPr>
                  <a:t>2034</a:t>
                </a:r>
                <a:endParaRPr lang="en-US" sz="2000">
                  <a:solidFill>
                    <a:srgbClr val="C00000"/>
                  </a:solidFill>
                </a:endParaRPr>
              </a:p>
            </p:txBody>
          </p:sp>
          <p:sp>
            <p:nvSpPr>
              <p:cNvPr id="75" name="Oval 74">
                <a:extLst>
                  <a:ext uri="{FF2B5EF4-FFF2-40B4-BE49-F238E27FC236}">
                    <a16:creationId xmlns:a16="http://schemas.microsoft.com/office/drawing/2014/main" id="{A4D3EB4E-DED2-074D-84A3-2663B2687F0A}"/>
                  </a:ext>
                </a:extLst>
              </p:cNvPr>
              <p:cNvSpPr/>
              <p:nvPr/>
            </p:nvSpPr>
            <p:spPr>
              <a:xfrm>
                <a:off x="10667509" y="2437483"/>
                <a:ext cx="427701" cy="39592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D504C8C-40E2-94E2-44E3-0886235E176A}"/>
                  </a:ext>
                </a:extLst>
              </p:cNvPr>
              <p:cNvSpPr txBox="1"/>
              <p:nvPr/>
            </p:nvSpPr>
            <p:spPr>
              <a:xfrm>
                <a:off x="9772650" y="2991498"/>
                <a:ext cx="2217420" cy="66597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1200"/>
                  </a:spcAft>
                  <a:buClrTx/>
                  <a:buSzTx/>
                  <a:buNone/>
                  <a:tabLst/>
                  <a:defRPr/>
                </a:pPr>
                <a:r>
                  <a:rPr lang="en-US" sz="1800" b="1">
                    <a:solidFill>
                      <a:srgbClr val="C00000"/>
                    </a:solidFill>
                    <a:cs typeface="Arial" panose="020B0604020202020204" pitchFamily="34" charset="0"/>
                  </a:rPr>
                  <a:t>Salt </a:t>
                </a:r>
                <a:r>
                  <a:rPr lang="en-US" b="1">
                    <a:solidFill>
                      <a:srgbClr val="C00000"/>
                    </a:solidFill>
                    <a:cs typeface="Arial" panose="020B0604020202020204" pitchFamily="34" charset="0"/>
                  </a:rPr>
                  <a:t>Lake Winter Olympics</a:t>
                </a:r>
                <a:endParaRPr lang="en-US" sz="1800" b="1">
                  <a:solidFill>
                    <a:srgbClr val="C00000"/>
                  </a:solidFill>
                  <a:cs typeface="Arial" panose="020B0604020202020204" pitchFamily="34" charset="0"/>
                </a:endParaRPr>
              </a:p>
            </p:txBody>
          </p:sp>
          <p:cxnSp>
            <p:nvCxnSpPr>
              <p:cNvPr id="77" name="Straight Connector 76">
                <a:extLst>
                  <a:ext uri="{FF2B5EF4-FFF2-40B4-BE49-F238E27FC236}">
                    <a16:creationId xmlns:a16="http://schemas.microsoft.com/office/drawing/2014/main" id="{97AF8447-77BD-74D1-1C0F-1497EA7FE6EC}"/>
                  </a:ext>
                </a:extLst>
              </p:cNvPr>
              <p:cNvCxnSpPr>
                <a:cxnSpLocks/>
              </p:cNvCxnSpPr>
              <p:nvPr/>
            </p:nvCxnSpPr>
            <p:spPr>
              <a:xfrm>
                <a:off x="4721620" y="2635446"/>
                <a:ext cx="2007940" cy="0"/>
              </a:xfrm>
              <a:prstGeom prst="line">
                <a:avLst/>
              </a:prstGeom>
              <a:solidFill>
                <a:srgbClr val="C00000"/>
              </a:solidFill>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7CA32AF-265C-7826-FE5C-54EE2A646DB0}"/>
                  </a:ext>
                </a:extLst>
              </p:cNvPr>
              <p:cNvCxnSpPr>
                <a:cxnSpLocks/>
              </p:cNvCxnSpPr>
              <p:nvPr/>
            </p:nvCxnSpPr>
            <p:spPr>
              <a:xfrm>
                <a:off x="9884805" y="2638089"/>
                <a:ext cx="1957551" cy="0"/>
              </a:xfrm>
              <a:prstGeom prst="line">
                <a:avLst/>
              </a:prstGeom>
              <a:solidFill>
                <a:srgbClr val="C00000"/>
              </a:solidFill>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44D3ED4-A5E0-8CE9-244C-CC08D1E1EFFF}"/>
                  </a:ext>
                </a:extLst>
              </p:cNvPr>
              <p:cNvSpPr txBox="1"/>
              <p:nvPr/>
            </p:nvSpPr>
            <p:spPr>
              <a:xfrm>
                <a:off x="6729560" y="2048932"/>
                <a:ext cx="1866507" cy="400110"/>
              </a:xfrm>
              <a:prstGeom prst="rect">
                <a:avLst/>
              </a:prstGeom>
              <a:noFill/>
            </p:spPr>
            <p:txBody>
              <a:bodyPr wrap="square">
                <a:spAutoFit/>
              </a:bodyPr>
              <a:lstStyle/>
              <a:p>
                <a:pPr algn="ctr"/>
                <a:r>
                  <a:rPr lang="en-US" sz="2000" b="1">
                    <a:solidFill>
                      <a:schemeClr val="bg1">
                        <a:lumMod val="50000"/>
                      </a:schemeClr>
                    </a:solidFill>
                  </a:rPr>
                  <a:t>2031</a:t>
                </a:r>
              </a:p>
            </p:txBody>
          </p:sp>
          <p:sp>
            <p:nvSpPr>
              <p:cNvPr id="80" name="TextBox 79">
                <a:extLst>
                  <a:ext uri="{FF2B5EF4-FFF2-40B4-BE49-F238E27FC236}">
                    <a16:creationId xmlns:a16="http://schemas.microsoft.com/office/drawing/2014/main" id="{6D3E887A-8857-D66B-7B48-4084AF0A04F2}"/>
                  </a:ext>
                </a:extLst>
              </p:cNvPr>
              <p:cNvSpPr txBox="1"/>
              <p:nvPr/>
            </p:nvSpPr>
            <p:spPr>
              <a:xfrm>
                <a:off x="8018298" y="2041143"/>
                <a:ext cx="1866507" cy="400110"/>
              </a:xfrm>
              <a:prstGeom prst="rect">
                <a:avLst/>
              </a:prstGeom>
              <a:noFill/>
            </p:spPr>
            <p:txBody>
              <a:bodyPr wrap="square">
                <a:spAutoFit/>
              </a:bodyPr>
              <a:lstStyle/>
              <a:p>
                <a:pPr algn="ctr"/>
                <a:r>
                  <a:rPr lang="en-US" sz="2000" b="1">
                    <a:solidFill>
                      <a:schemeClr val="bg1">
                        <a:lumMod val="50000"/>
                      </a:schemeClr>
                    </a:solidFill>
                  </a:rPr>
                  <a:t>2033</a:t>
                </a:r>
              </a:p>
            </p:txBody>
          </p:sp>
          <p:sp>
            <p:nvSpPr>
              <p:cNvPr id="81" name="TextBox 80">
                <a:extLst>
                  <a:ext uri="{FF2B5EF4-FFF2-40B4-BE49-F238E27FC236}">
                    <a16:creationId xmlns:a16="http://schemas.microsoft.com/office/drawing/2014/main" id="{E2B3457C-0FA2-78E3-A409-01FDD08B02F9}"/>
                  </a:ext>
                </a:extLst>
              </p:cNvPr>
              <p:cNvSpPr txBox="1"/>
              <p:nvPr/>
            </p:nvSpPr>
            <p:spPr>
              <a:xfrm>
                <a:off x="7131045" y="3080569"/>
                <a:ext cx="107308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Men’s Rugby World Cup</a:t>
                </a:r>
                <a:endParaRPr lang="en-US" sz="140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p:txBody>
          </p:sp>
          <p:sp>
            <p:nvSpPr>
              <p:cNvPr id="82" name="TextBox 81">
                <a:extLst>
                  <a:ext uri="{FF2B5EF4-FFF2-40B4-BE49-F238E27FC236}">
                    <a16:creationId xmlns:a16="http://schemas.microsoft.com/office/drawing/2014/main" id="{755C3EEB-34FA-3C7B-56A3-D0F5D96DEF28}"/>
                  </a:ext>
                </a:extLst>
              </p:cNvPr>
              <p:cNvSpPr txBox="1"/>
              <p:nvPr/>
            </p:nvSpPr>
            <p:spPr>
              <a:xfrm>
                <a:off x="8393009" y="3081585"/>
                <a:ext cx="115576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Women’s Rugby   World Cup</a:t>
                </a:r>
                <a:endParaRPr lang="en-US" sz="140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p:txBody>
          </p:sp>
          <p:sp>
            <p:nvSpPr>
              <p:cNvPr id="83" name="Oval 82">
                <a:extLst>
                  <a:ext uri="{FF2B5EF4-FFF2-40B4-BE49-F238E27FC236}">
                    <a16:creationId xmlns:a16="http://schemas.microsoft.com/office/drawing/2014/main" id="{8E155A1D-C9C7-4AB8-DA0C-652BE083D9D9}"/>
                  </a:ext>
                </a:extLst>
              </p:cNvPr>
              <p:cNvSpPr/>
              <p:nvPr/>
            </p:nvSpPr>
            <p:spPr>
              <a:xfrm>
                <a:off x="7532974" y="2516612"/>
                <a:ext cx="274637" cy="24743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89E87F0B-24AF-C7D2-1C91-C59949DCBECE}"/>
                  </a:ext>
                </a:extLst>
              </p:cNvPr>
              <p:cNvSpPr/>
              <p:nvPr/>
            </p:nvSpPr>
            <p:spPr>
              <a:xfrm>
                <a:off x="8860629" y="2513486"/>
                <a:ext cx="274637" cy="24743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TextBox 85">
            <a:extLst>
              <a:ext uri="{FF2B5EF4-FFF2-40B4-BE49-F238E27FC236}">
                <a16:creationId xmlns:a16="http://schemas.microsoft.com/office/drawing/2014/main" id="{B3E147C8-1F86-C20B-9A7C-F3F505DCC8D8}"/>
              </a:ext>
            </a:extLst>
          </p:cNvPr>
          <p:cNvSpPr txBox="1"/>
          <p:nvPr/>
        </p:nvSpPr>
        <p:spPr>
          <a:xfrm>
            <a:off x="342530" y="1237624"/>
            <a:ext cx="11503599" cy="1200329"/>
          </a:xfrm>
          <a:prstGeom prst="rect">
            <a:avLst/>
          </a:prstGeom>
          <a:solidFill>
            <a:schemeClr val="accent5">
              <a:lumMod val="90000"/>
            </a:schemeClr>
          </a:solidFill>
          <a:ln w="28575">
            <a:solidFill>
              <a:srgbClr val="0070C0"/>
            </a:solidFill>
          </a:ln>
        </p:spPr>
        <p:txBody>
          <a:bodyPr wrap="square">
            <a:spAutoFit/>
          </a:bodyPr>
          <a:lstStyle/>
          <a:p>
            <a:pPr algn="ctr"/>
            <a:r>
              <a:rPr lang="en-US" sz="2400">
                <a:solidFill>
                  <a:schemeClr val="tx2">
                    <a:lumMod val="90000"/>
                    <a:lumOff val="10000"/>
                  </a:schemeClr>
                </a:solidFill>
                <a:latin typeface="Corbel" panose="020B0503020204020204" pitchFamily="34" charset="0"/>
              </a:rPr>
              <a:t>Over a </a:t>
            </a:r>
            <a:r>
              <a:rPr lang="en-US" sz="2400" b="1" i="1">
                <a:solidFill>
                  <a:schemeClr val="tx2">
                    <a:lumMod val="90000"/>
                    <a:lumOff val="10000"/>
                  </a:schemeClr>
                </a:solidFill>
                <a:latin typeface="Corbel" panose="020B0503020204020204" pitchFamily="34" charset="0"/>
              </a:rPr>
              <a:t>10-year period, beginning in 2025</a:t>
            </a:r>
            <a:r>
              <a:rPr lang="en-US" sz="2400">
                <a:solidFill>
                  <a:schemeClr val="tx2">
                    <a:lumMod val="90000"/>
                    <a:lumOff val="10000"/>
                  </a:schemeClr>
                </a:solidFill>
                <a:latin typeface="Corbel" panose="020B0503020204020204" pitchFamily="34" charset="0"/>
              </a:rPr>
              <a:t>, the US will host at least seven global sporting events and a celebration of the Nation’s 250</a:t>
            </a:r>
            <a:r>
              <a:rPr lang="en-US" sz="2400" baseline="30000">
                <a:solidFill>
                  <a:schemeClr val="tx2">
                    <a:lumMod val="90000"/>
                    <a:lumOff val="10000"/>
                  </a:schemeClr>
                </a:solidFill>
                <a:latin typeface="Corbel" panose="020B0503020204020204" pitchFamily="34" charset="0"/>
              </a:rPr>
              <a:t>th</a:t>
            </a:r>
            <a:r>
              <a:rPr lang="en-US" sz="2400">
                <a:solidFill>
                  <a:schemeClr val="tx2">
                    <a:lumMod val="90000"/>
                    <a:lumOff val="10000"/>
                  </a:schemeClr>
                </a:solidFill>
                <a:latin typeface="Corbel" panose="020B0503020204020204" pitchFamily="34" charset="0"/>
              </a:rPr>
              <a:t> Anniversary, providing many opportunities to showcase America’s values and stature. </a:t>
            </a:r>
            <a:r>
              <a:rPr lang="en-US" sz="2400" strike="sngStrike">
                <a:solidFill>
                  <a:schemeClr val="tx2">
                    <a:lumMod val="90000"/>
                    <a:lumOff val="10000"/>
                  </a:schemeClr>
                </a:solidFill>
                <a:latin typeface="Corbel" panose="020B0503020204020204" pitchFamily="34" charset="0"/>
              </a:rPr>
              <a:t> </a:t>
            </a:r>
          </a:p>
        </p:txBody>
      </p:sp>
      <p:sp>
        <p:nvSpPr>
          <p:cNvPr id="3" name="Title 2">
            <a:extLst>
              <a:ext uri="{FF2B5EF4-FFF2-40B4-BE49-F238E27FC236}">
                <a16:creationId xmlns:a16="http://schemas.microsoft.com/office/drawing/2014/main" id="{A6BB6F87-12E6-4B32-3442-20705D93EDA2}"/>
              </a:ext>
            </a:extLst>
          </p:cNvPr>
          <p:cNvSpPr>
            <a:spLocks noGrp="1"/>
          </p:cNvSpPr>
          <p:nvPr>
            <p:ph type="title"/>
          </p:nvPr>
        </p:nvSpPr>
        <p:spPr>
          <a:xfrm>
            <a:off x="363918" y="395804"/>
            <a:ext cx="11460821" cy="938249"/>
          </a:xfrm>
        </p:spPr>
        <p:txBody>
          <a:bodyPr/>
          <a:lstStyle/>
          <a:p>
            <a:r>
              <a:rPr lang="en-US" dirty="0"/>
              <a:t>Investing in America – Global Sports / Major Events</a:t>
            </a:r>
          </a:p>
        </p:txBody>
      </p:sp>
    </p:spTree>
    <p:extLst>
      <p:ext uri="{BB962C8B-B14F-4D97-AF65-F5344CB8AC3E}">
        <p14:creationId xmlns:p14="http://schemas.microsoft.com/office/powerpoint/2010/main" val="281888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27E6-33C6-717C-9433-449518282082}"/>
              </a:ext>
            </a:extLst>
          </p:cNvPr>
          <p:cNvSpPr>
            <a:spLocks noGrp="1"/>
          </p:cNvSpPr>
          <p:nvPr>
            <p:ph type="title"/>
          </p:nvPr>
        </p:nvSpPr>
        <p:spPr>
          <a:xfrm>
            <a:off x="767735" y="367452"/>
            <a:ext cx="10071887" cy="953031"/>
          </a:xfrm>
        </p:spPr>
        <p:txBody>
          <a:bodyPr lIns="91440" tIns="45720" rIns="91440" bIns="45720" anchor="t"/>
          <a:lstStyle/>
          <a:p>
            <a:r>
              <a:rPr lang="en-US">
                <a:latin typeface="Franklin Gothic Heavy"/>
              </a:rPr>
              <a:t>World Cup 2026 – Multiple Cities and Events</a:t>
            </a:r>
          </a:p>
          <a:p>
            <a:endParaRPr lang="en-US"/>
          </a:p>
        </p:txBody>
      </p:sp>
      <p:sp>
        <p:nvSpPr>
          <p:cNvPr id="3" name="Text Placeholder 2">
            <a:extLst>
              <a:ext uri="{FF2B5EF4-FFF2-40B4-BE49-F238E27FC236}">
                <a16:creationId xmlns:a16="http://schemas.microsoft.com/office/drawing/2014/main" id="{EBA608F0-2B7B-44AF-611B-101F37898604}"/>
              </a:ext>
            </a:extLst>
          </p:cNvPr>
          <p:cNvSpPr>
            <a:spLocks noGrp="1"/>
          </p:cNvSpPr>
          <p:nvPr>
            <p:ph type="body" sz="quarter" idx="14"/>
          </p:nvPr>
        </p:nvSpPr>
        <p:spPr>
          <a:xfrm>
            <a:off x="767735" y="1143191"/>
            <a:ext cx="6281109" cy="4866085"/>
          </a:xfrm>
        </p:spPr>
        <p:txBody>
          <a:bodyPr lIns="91440" tIns="45720" rIns="91440" bIns="45720" anchor="t"/>
          <a:lstStyle/>
          <a:p>
            <a:pPr marL="0" indent="0">
              <a:buNone/>
            </a:pPr>
            <a:r>
              <a:rPr lang="en-US" b="1" dirty="0">
                <a:solidFill>
                  <a:srgbClr val="000000"/>
                </a:solidFill>
                <a:latin typeface="Franklin Gothic Book"/>
              </a:rPr>
              <a:t>DOT/FTA Role &amp; Support</a:t>
            </a:r>
          </a:p>
          <a:p>
            <a:r>
              <a:rPr lang="en-US" dirty="0">
                <a:latin typeface="Franklin Gothic Book"/>
              </a:rPr>
              <a:t>DOT is a member of White House Task Force</a:t>
            </a:r>
          </a:p>
          <a:p>
            <a:r>
              <a:rPr lang="en-US" dirty="0">
                <a:latin typeface="Franklin Gothic Book"/>
              </a:rPr>
              <a:t>FTA providing technical assistance and support for recipients</a:t>
            </a:r>
            <a:endParaRPr lang="en-US" dirty="0"/>
          </a:p>
          <a:p>
            <a:r>
              <a:rPr lang="en-US" dirty="0">
                <a:latin typeface="Franklin Gothic Book"/>
              </a:rPr>
              <a:t>Ensuring appropriate use of funds</a:t>
            </a:r>
          </a:p>
          <a:p>
            <a:pPr marL="0" indent="0">
              <a:buNone/>
            </a:pPr>
            <a:endParaRPr lang="en-US" dirty="0">
              <a:latin typeface="Franklin Gothic Book"/>
            </a:endParaRPr>
          </a:p>
          <a:p>
            <a:pPr marL="0" indent="0">
              <a:buNone/>
            </a:pPr>
            <a:r>
              <a:rPr lang="en-US" b="1" dirty="0">
                <a:latin typeface="Franklin Gothic Book"/>
              </a:rPr>
              <a:t>Resources</a:t>
            </a:r>
            <a:endParaRPr lang="en-US" dirty="0">
              <a:latin typeface="Franklin Gothic Book"/>
            </a:endParaRPr>
          </a:p>
          <a:p>
            <a:r>
              <a:rPr lang="en-US" dirty="0">
                <a:latin typeface="Franklin Gothic Book"/>
                <a:hlinkClick r:id="rId3"/>
              </a:rPr>
              <a:t>Major Events Dear Colleague Letter (June 2024)</a:t>
            </a:r>
            <a:endParaRPr lang="en-US" dirty="0">
              <a:latin typeface="Franklin Gothic Book"/>
            </a:endParaRPr>
          </a:p>
          <a:p>
            <a:pPr lvl="1"/>
            <a:r>
              <a:rPr lang="en-US" sz="2100" dirty="0">
                <a:latin typeface="Franklin Gothic Book"/>
              </a:rPr>
              <a:t>Topics include: Charter service, borrowing/loaning buses, spare ratio, accessibility, safety, and other considerations</a:t>
            </a:r>
          </a:p>
          <a:p>
            <a:pPr marL="0" indent="0">
              <a:buNone/>
            </a:pPr>
            <a:r>
              <a:rPr lang="en-US" sz="2100" b="1" dirty="0">
                <a:latin typeface="Franklin Gothic Book"/>
              </a:rPr>
              <a:t>Contact</a:t>
            </a:r>
          </a:p>
          <a:p>
            <a:r>
              <a:rPr lang="en-US" sz="2100" dirty="0">
                <a:latin typeface="Franklin Gothic Book"/>
                <a:hlinkClick r:id="rId4"/>
              </a:rPr>
              <a:t>FTA_GlobalSports@dot.gov</a:t>
            </a:r>
            <a:r>
              <a:rPr lang="en-US" sz="2100" dirty="0">
                <a:latin typeface="Franklin Gothic Book"/>
              </a:rPr>
              <a:t>  </a:t>
            </a:r>
          </a:p>
          <a:p>
            <a:r>
              <a:rPr lang="en-US" sz="2100" dirty="0">
                <a:latin typeface="Franklin Gothic Book"/>
              </a:rPr>
              <a:t>Regional Office</a:t>
            </a:r>
            <a:endParaRPr lang="en-US" dirty="0"/>
          </a:p>
        </p:txBody>
      </p:sp>
      <p:pic>
        <p:nvPicPr>
          <p:cNvPr id="5" name="Picture 4">
            <a:extLst>
              <a:ext uri="{FF2B5EF4-FFF2-40B4-BE49-F238E27FC236}">
                <a16:creationId xmlns:a16="http://schemas.microsoft.com/office/drawing/2014/main" id="{46A6CB5B-9CD7-CE17-04CF-65EBE55CE587}"/>
              </a:ext>
            </a:extLst>
          </p:cNvPr>
          <p:cNvPicPr>
            <a:picLocks noChangeAspect="1"/>
          </p:cNvPicPr>
          <p:nvPr/>
        </p:nvPicPr>
        <p:blipFill>
          <a:blip r:embed="rId5"/>
          <a:srcRect l="44367" t="1506" r="2891" b="121"/>
          <a:stretch>
            <a:fillRect/>
          </a:stretch>
        </p:blipFill>
        <p:spPr>
          <a:xfrm>
            <a:off x="7070639" y="1287804"/>
            <a:ext cx="4889601" cy="4872893"/>
          </a:xfrm>
          <a:prstGeom prst="rect">
            <a:avLst/>
          </a:prstGeom>
        </p:spPr>
      </p:pic>
    </p:spTree>
    <p:extLst>
      <p:ext uri="{BB962C8B-B14F-4D97-AF65-F5344CB8AC3E}">
        <p14:creationId xmlns:p14="http://schemas.microsoft.com/office/powerpoint/2010/main" val="5525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a:xfrm>
            <a:off x="310534" y="133988"/>
            <a:ext cx="10700365" cy="953031"/>
          </a:xfrm>
        </p:spPr>
        <p:txBody>
          <a:bodyPr/>
          <a:lstStyle/>
          <a:p>
            <a:pPr algn="ctr"/>
            <a:r>
              <a:rPr lang="en-US">
                <a:solidFill>
                  <a:srgbClr val="0070C0"/>
                </a:solidFill>
              </a:rPr>
              <a:t>Upcoming NOFOs</a:t>
            </a:r>
          </a:p>
        </p:txBody>
      </p:sp>
      <p:graphicFrame>
        <p:nvGraphicFramePr>
          <p:cNvPr id="2" name="Table 1">
            <a:extLst>
              <a:ext uri="{FF2B5EF4-FFF2-40B4-BE49-F238E27FC236}">
                <a16:creationId xmlns:a16="http://schemas.microsoft.com/office/drawing/2014/main" id="{AA73DFEC-C53A-047F-CAA7-05E3DC919AC8}"/>
              </a:ext>
            </a:extLst>
          </p:cNvPr>
          <p:cNvGraphicFramePr>
            <a:graphicFrameLocks noGrp="1"/>
          </p:cNvGraphicFramePr>
          <p:nvPr>
            <p:extLst>
              <p:ext uri="{D42A27DB-BD31-4B8C-83A1-F6EECF244321}">
                <p14:modId xmlns:p14="http://schemas.microsoft.com/office/powerpoint/2010/main" val="40648001"/>
              </p:ext>
            </p:extLst>
          </p:nvPr>
        </p:nvGraphicFramePr>
        <p:xfrm>
          <a:off x="87549" y="843967"/>
          <a:ext cx="12013660" cy="4963102"/>
        </p:xfrm>
        <a:graphic>
          <a:graphicData uri="http://schemas.openxmlformats.org/drawingml/2006/table">
            <a:tbl>
              <a:tblPr firstRow="1" bandRow="1">
                <a:tableStyleId>{5C22544A-7EE6-4342-B048-85BDC9FD1C3A}</a:tableStyleId>
              </a:tblPr>
              <a:tblGrid>
                <a:gridCol w="2474302">
                  <a:extLst>
                    <a:ext uri="{9D8B030D-6E8A-4147-A177-3AD203B41FA5}">
                      <a16:colId xmlns:a16="http://schemas.microsoft.com/office/drawing/2014/main" val="1955537888"/>
                    </a:ext>
                  </a:extLst>
                </a:gridCol>
                <a:gridCol w="4247767">
                  <a:extLst>
                    <a:ext uri="{9D8B030D-6E8A-4147-A177-3AD203B41FA5}">
                      <a16:colId xmlns:a16="http://schemas.microsoft.com/office/drawing/2014/main" val="3942568226"/>
                    </a:ext>
                  </a:extLst>
                </a:gridCol>
                <a:gridCol w="3023768">
                  <a:extLst>
                    <a:ext uri="{9D8B030D-6E8A-4147-A177-3AD203B41FA5}">
                      <a16:colId xmlns:a16="http://schemas.microsoft.com/office/drawing/2014/main" val="159773415"/>
                    </a:ext>
                  </a:extLst>
                </a:gridCol>
                <a:gridCol w="2267823">
                  <a:extLst>
                    <a:ext uri="{9D8B030D-6E8A-4147-A177-3AD203B41FA5}">
                      <a16:colId xmlns:a16="http://schemas.microsoft.com/office/drawing/2014/main" val="2815996133"/>
                    </a:ext>
                  </a:extLst>
                </a:gridCol>
              </a:tblGrid>
              <a:tr h="500488">
                <a:tc gridSpan="4">
                  <a:txBody>
                    <a:bodyPr/>
                    <a:lstStyle/>
                    <a:p>
                      <a:pPr algn="l" fontAlgn="t"/>
                      <a:r>
                        <a:rPr lang="en-US" dirty="0">
                          <a:effectLst/>
                          <a:latin typeface="Source Sans Pro"/>
                        </a:rPr>
                        <a:t>(as of September 2, 2025)</a:t>
                      </a:r>
                    </a:p>
                  </a:txBody>
                  <a:tcPr marL="0" marR="0" marT="0" marB="0" anchor="ctr"/>
                </a:tc>
                <a:tc hMerge="1">
                  <a:txBody>
                    <a:bodyPr/>
                    <a:lstStyle/>
                    <a:p>
                      <a:pPr algn="ctr" fontAlgn="t"/>
                      <a:endParaRPr lang="en-US">
                        <a:effectLst/>
                        <a:latin typeface="Source Sans Pro" panose="020B0503030403020204" pitchFamily="34" charset="0"/>
                      </a:endParaRPr>
                    </a:p>
                  </a:txBody>
                  <a:tcPr marL="0" marR="0" marT="0" marB="0" anchor="ctr"/>
                </a:tc>
                <a:tc hMerge="1">
                  <a:txBody>
                    <a:bodyPr/>
                    <a:lstStyle/>
                    <a:p>
                      <a:pPr algn="ctr" fontAlgn="t"/>
                      <a:endParaRPr lang="en-US">
                        <a:effectLst/>
                        <a:latin typeface="Source Sans Pro" panose="020B0503030403020204" pitchFamily="34" charset="0"/>
                      </a:endParaRPr>
                    </a:p>
                  </a:txBody>
                  <a:tcPr marL="0" marR="0" marT="0" marB="0" anchor="ctr"/>
                </a:tc>
                <a:tc hMerge="1">
                  <a:txBody>
                    <a:bodyPr/>
                    <a:lstStyle/>
                    <a:p>
                      <a:pPr algn="ctr" fontAlgn="t"/>
                      <a:endParaRPr lang="en-US">
                        <a:effectLst/>
                        <a:latin typeface="Source Sans Pro" panose="020B0503030403020204" pitchFamily="34" charset="0"/>
                      </a:endParaRPr>
                    </a:p>
                  </a:txBody>
                  <a:tcPr marL="0" marR="0" marT="0" marB="0" anchor="ctr"/>
                </a:tc>
                <a:extLst>
                  <a:ext uri="{0D108BD9-81ED-4DB2-BD59-A6C34878D82A}">
                    <a16:rowId xmlns:a16="http://schemas.microsoft.com/office/drawing/2014/main" val="1499467032"/>
                  </a:ext>
                </a:extLst>
              </a:tr>
              <a:tr h="515422">
                <a:tc>
                  <a:txBody>
                    <a:bodyPr/>
                    <a:lstStyle/>
                    <a:p>
                      <a:pPr algn="ctr" fontAlgn="t"/>
                      <a:r>
                        <a:rPr lang="en-US" b="1">
                          <a:effectLst/>
                          <a:latin typeface="Source Sans Pro"/>
                        </a:rPr>
                        <a:t>Opening Date</a:t>
                      </a:r>
                      <a:endParaRPr lang="en-US">
                        <a:effectLst/>
                        <a:latin typeface="Source Sans Pro"/>
                      </a:endParaRPr>
                    </a:p>
                  </a:txBody>
                  <a:tcPr marL="0" marR="0" marT="0" marB="0" anchor="ctr"/>
                </a:tc>
                <a:tc>
                  <a:txBody>
                    <a:bodyPr/>
                    <a:lstStyle/>
                    <a:p>
                      <a:pPr algn="ctr" fontAlgn="t"/>
                      <a:r>
                        <a:rPr lang="en-US" b="1">
                          <a:effectLst/>
                          <a:latin typeface="Source Sans Pro"/>
                        </a:rPr>
                        <a:t>NOFO</a:t>
                      </a:r>
                      <a:endParaRPr lang="en-US">
                        <a:effectLst/>
                        <a:latin typeface="Source Sans Pro"/>
                      </a:endParaRPr>
                    </a:p>
                  </a:txBody>
                  <a:tcPr marL="0" marR="0" marT="0" marB="0" anchor="ctr"/>
                </a:tc>
                <a:tc>
                  <a:txBody>
                    <a:bodyPr/>
                    <a:lstStyle/>
                    <a:p>
                      <a:pPr algn="ctr" fontAlgn="t"/>
                      <a:r>
                        <a:rPr lang="en-US" b="1">
                          <a:effectLst/>
                          <a:latin typeface="Source Sans Pro"/>
                        </a:rPr>
                        <a:t>Operating Administration/Office</a:t>
                      </a:r>
                      <a:endParaRPr lang="en-US">
                        <a:effectLst/>
                        <a:latin typeface="Source Sans Pro"/>
                      </a:endParaRPr>
                    </a:p>
                  </a:txBody>
                  <a:tcPr marL="0" marR="0" marT="0" marB="0" anchor="ctr"/>
                </a:tc>
                <a:tc>
                  <a:txBody>
                    <a:bodyPr/>
                    <a:lstStyle/>
                    <a:p>
                      <a:pPr algn="ctr" fontAlgn="t"/>
                      <a:r>
                        <a:rPr lang="en-US" b="1">
                          <a:effectLst/>
                          <a:latin typeface="Source Sans Pro"/>
                        </a:rPr>
                        <a:t>Closing Date</a:t>
                      </a:r>
                      <a:endParaRPr lang="en-US">
                        <a:effectLst/>
                        <a:latin typeface="Source Sans Pro"/>
                      </a:endParaRPr>
                    </a:p>
                  </a:txBody>
                  <a:tcPr marL="0" marR="0" marT="0" marB="0" anchor="ctr"/>
                </a:tc>
                <a:extLst>
                  <a:ext uri="{0D108BD9-81ED-4DB2-BD59-A6C34878D82A}">
                    <a16:rowId xmlns:a16="http://schemas.microsoft.com/office/drawing/2014/main" val="3784313139"/>
                  </a:ext>
                </a:extLst>
              </a:tr>
              <a:tr h="294047">
                <a:tc>
                  <a:txBody>
                    <a:bodyPr/>
                    <a:lstStyle/>
                    <a:p>
                      <a:pPr algn="ctr" fontAlgn="t"/>
                      <a:r>
                        <a:rPr lang="en-US" dirty="0">
                          <a:effectLst/>
                        </a:rPr>
                        <a:t>3/28/2025</a:t>
                      </a:r>
                    </a:p>
                  </a:txBody>
                  <a:tcPr marL="0" marR="0" marT="0" marB="0" anchor="ctr">
                    <a:solidFill>
                      <a:schemeClr val="bg1">
                        <a:lumMod val="50000"/>
                      </a:schemeClr>
                    </a:solidFill>
                  </a:tcPr>
                </a:tc>
                <a:tc>
                  <a:txBody>
                    <a:bodyPr/>
                    <a:lstStyle/>
                    <a:p>
                      <a:pPr algn="ctr" fontAlgn="t"/>
                      <a:r>
                        <a:rPr lang="en-US" u="sng">
                          <a:solidFill>
                            <a:srgbClr val="005EA2"/>
                          </a:solidFill>
                          <a:effectLst/>
                          <a:latin typeface="Source Sans Pro"/>
                          <a:hlinkClick r:id="rId3"/>
                        </a:rPr>
                        <a:t>Safe Streets and Roads for All </a:t>
                      </a:r>
                      <a:endParaRPr lang="en-US">
                        <a:effectLst/>
                        <a:latin typeface="Source Sans Pro"/>
                      </a:endParaRPr>
                    </a:p>
                  </a:txBody>
                  <a:tcPr marL="0" marR="0" marT="0" marB="0" anchor="ctr">
                    <a:solidFill>
                      <a:schemeClr val="bg1">
                        <a:lumMod val="50000"/>
                      </a:schemeClr>
                    </a:solidFill>
                  </a:tcPr>
                </a:tc>
                <a:tc>
                  <a:txBody>
                    <a:bodyPr/>
                    <a:lstStyle/>
                    <a:p>
                      <a:pPr algn="ctr" fontAlgn="t"/>
                      <a:r>
                        <a:rPr lang="en-US">
                          <a:effectLst/>
                        </a:rPr>
                        <a:t>Office of the Secretary</a:t>
                      </a:r>
                    </a:p>
                  </a:txBody>
                  <a:tcPr marL="0" marR="0" marT="0" marB="0" anchor="ctr">
                    <a:solidFill>
                      <a:schemeClr val="bg1">
                        <a:lumMod val="50000"/>
                      </a:schemeClr>
                    </a:solidFill>
                  </a:tcPr>
                </a:tc>
                <a:tc>
                  <a:txBody>
                    <a:bodyPr/>
                    <a:lstStyle/>
                    <a:p>
                      <a:pPr algn="ctr" fontAlgn="t"/>
                      <a:r>
                        <a:rPr lang="en-US">
                          <a:effectLst/>
                        </a:rPr>
                        <a:t>06/26/2025</a:t>
                      </a:r>
                    </a:p>
                  </a:txBody>
                  <a:tcPr marL="0" marR="0" marT="0" marB="0" anchor="ctr">
                    <a:solidFill>
                      <a:schemeClr val="bg1">
                        <a:lumMod val="50000"/>
                      </a:schemeClr>
                    </a:solidFill>
                  </a:tcPr>
                </a:tc>
                <a:extLst>
                  <a:ext uri="{0D108BD9-81ED-4DB2-BD59-A6C34878D82A}">
                    <a16:rowId xmlns:a16="http://schemas.microsoft.com/office/drawing/2014/main" val="2038581956"/>
                  </a:ext>
                </a:extLst>
              </a:tr>
              <a:tr h="901865">
                <a:tc>
                  <a:txBody>
                    <a:bodyPr/>
                    <a:lstStyle/>
                    <a:p>
                      <a:pPr lvl="0" algn="ctr">
                        <a:buNone/>
                      </a:pPr>
                      <a:r>
                        <a:rPr lang="en-US" dirty="0">
                          <a:effectLst/>
                        </a:rPr>
                        <a:t>05/14/2025</a:t>
                      </a:r>
                    </a:p>
                  </a:txBody>
                  <a:tcPr marL="0" marR="0" marT="0" marB="0" anchor="ctr">
                    <a:solidFill>
                      <a:schemeClr val="bg1">
                        <a:lumMod val="50000"/>
                      </a:schemeClr>
                    </a:solidFill>
                  </a:tcPr>
                </a:tc>
                <a:tc>
                  <a:txBody>
                    <a:bodyPr/>
                    <a:lstStyle/>
                    <a:p>
                      <a:pPr algn="ctr" fontAlgn="t"/>
                      <a:r>
                        <a:rPr lang="en-US" dirty="0">
                          <a:effectLst/>
                          <a:hlinkClick r:id="rId4"/>
                        </a:rPr>
                        <a:t>Bus Programs: Buses and Bus Facilities Competitive Grants; Low- or No-Emission Bus Grants</a:t>
                      </a:r>
                      <a:endParaRPr lang="en-US" dirty="0">
                        <a:effectLst/>
                      </a:endParaRPr>
                    </a:p>
                  </a:txBody>
                  <a:tcPr marL="0" marR="0" marT="0" marB="0" anchor="ctr">
                    <a:solidFill>
                      <a:schemeClr val="bg1">
                        <a:lumMod val="50000"/>
                      </a:schemeClr>
                    </a:solidFill>
                  </a:tcPr>
                </a:tc>
                <a:tc>
                  <a:txBody>
                    <a:bodyPr/>
                    <a:lstStyle/>
                    <a:p>
                      <a:pPr algn="ctr" fontAlgn="t"/>
                      <a:r>
                        <a:rPr lang="en-US" dirty="0">
                          <a:effectLst/>
                        </a:rPr>
                        <a:t>Federal Transit Administration</a:t>
                      </a:r>
                    </a:p>
                  </a:txBody>
                  <a:tcPr marL="0" marR="0" marT="0" marB="0" anchor="ctr">
                    <a:solidFill>
                      <a:schemeClr val="bg1">
                        <a:lumMod val="50000"/>
                      </a:schemeClr>
                    </a:solidFill>
                  </a:tcPr>
                </a:tc>
                <a:tc>
                  <a:txBody>
                    <a:bodyPr/>
                    <a:lstStyle/>
                    <a:p>
                      <a:pPr algn="ctr" fontAlgn="t"/>
                      <a:r>
                        <a:rPr lang="en-US" dirty="0">
                          <a:effectLst/>
                          <a:latin typeface="Source Sans Pro"/>
                        </a:rPr>
                        <a:t>07/14/2025</a:t>
                      </a:r>
                    </a:p>
                  </a:txBody>
                  <a:tcPr marL="0" marR="0" marT="0" marB="0" anchor="ctr">
                    <a:solidFill>
                      <a:schemeClr val="bg1">
                        <a:lumMod val="50000"/>
                      </a:schemeClr>
                    </a:solidFill>
                  </a:tcPr>
                </a:tc>
                <a:extLst>
                  <a:ext uri="{0D108BD9-81ED-4DB2-BD59-A6C34878D82A}">
                    <a16:rowId xmlns:a16="http://schemas.microsoft.com/office/drawing/2014/main" val="3083357552"/>
                  </a:ext>
                </a:extLst>
              </a:tr>
              <a:tr h="450933">
                <a:tc>
                  <a:txBody>
                    <a:bodyPr/>
                    <a:lstStyle/>
                    <a:p>
                      <a:pPr algn="ctr" fontAlgn="t"/>
                      <a:r>
                        <a:rPr lang="en-US" dirty="0">
                          <a:effectLst/>
                        </a:rPr>
                        <a:t>Fall 2025</a:t>
                      </a:r>
                    </a:p>
                  </a:txBody>
                  <a:tcPr marL="0" marR="0" marT="0" marB="0" anchor="ctr"/>
                </a:tc>
                <a:tc>
                  <a:txBody>
                    <a:bodyPr/>
                    <a:lstStyle/>
                    <a:p>
                      <a:pPr algn="ctr" fontAlgn="t"/>
                      <a:r>
                        <a:rPr lang="en-US" dirty="0">
                          <a:effectLst/>
                        </a:rPr>
                        <a:t>All Stations Accessibility Program</a:t>
                      </a:r>
                    </a:p>
                  </a:txBody>
                  <a:tcPr marL="0" marR="0" marT="0" marB="0" anchor="ctr"/>
                </a:tc>
                <a:tc>
                  <a:txBody>
                    <a:bodyPr/>
                    <a:lstStyle/>
                    <a:p>
                      <a:pPr algn="ctr" fontAlgn="t"/>
                      <a:r>
                        <a:rPr lang="en-US" dirty="0">
                          <a:effectLst/>
                        </a:rPr>
                        <a:t>Federal Transit Administration</a:t>
                      </a:r>
                    </a:p>
                  </a:txBody>
                  <a:tcPr marL="0" marR="0" marT="0" marB="0" anchor="ctr"/>
                </a:tc>
                <a:tc>
                  <a:txBody>
                    <a:bodyPr/>
                    <a:lstStyle/>
                    <a:p>
                      <a:pPr algn="ctr" fontAlgn="t"/>
                      <a:r>
                        <a:rPr lang="en-US" dirty="0">
                          <a:effectLst/>
                          <a:latin typeface="Source Sans Pro"/>
                        </a:rPr>
                        <a:t>TBA</a:t>
                      </a:r>
                    </a:p>
                  </a:txBody>
                  <a:tcPr marL="0" marR="0" marT="0" marB="0" anchor="ctr"/>
                </a:tc>
                <a:extLst>
                  <a:ext uri="{0D108BD9-81ED-4DB2-BD59-A6C34878D82A}">
                    <a16:rowId xmlns:a16="http://schemas.microsoft.com/office/drawing/2014/main" val="1921355766"/>
                  </a:ext>
                </a:extLst>
              </a:tr>
              <a:tr h="1000975">
                <a:tc>
                  <a:txBody>
                    <a:bodyPr/>
                    <a:lstStyle/>
                    <a:p>
                      <a:pPr algn="ctr" fontAlgn="t"/>
                      <a:r>
                        <a:rPr lang="en-US" dirty="0">
                          <a:effectLst/>
                        </a:rPr>
                        <a:t>Fall 2025</a:t>
                      </a:r>
                    </a:p>
                  </a:txBody>
                  <a:tcPr marL="0" marR="0" marT="0" marB="0" anchor="ctr"/>
                </a:tc>
                <a:tc>
                  <a:txBody>
                    <a:bodyPr/>
                    <a:lstStyle/>
                    <a:p>
                      <a:pPr algn="ctr" fontAlgn="t"/>
                      <a:r>
                        <a:rPr lang="en-US">
                          <a:effectLst/>
                        </a:rPr>
                        <a:t>Ferry Programs: Electric or Low Emitting Ferry; Ferry Service for Rural Communities; Passenger Ferry Boat Program</a:t>
                      </a:r>
                    </a:p>
                  </a:txBody>
                  <a:tcPr marL="0" marR="0" marT="0" marB="0" anchor="ctr"/>
                </a:tc>
                <a:tc>
                  <a:txBody>
                    <a:bodyPr/>
                    <a:lstStyle/>
                    <a:p>
                      <a:pPr algn="ctr" fontAlgn="t"/>
                      <a:r>
                        <a:rPr lang="en-US">
                          <a:effectLst/>
                        </a:rPr>
                        <a:t>Federal Transit Administration</a:t>
                      </a:r>
                    </a:p>
                  </a:txBody>
                  <a:tcPr marL="0" marR="0" marT="0" marB="0" anchor="ctr"/>
                </a:tc>
                <a:tc>
                  <a:txBody>
                    <a:bodyPr/>
                    <a:lstStyle/>
                    <a:p>
                      <a:pPr algn="ctr" fontAlgn="t"/>
                      <a:r>
                        <a:rPr lang="en-US">
                          <a:effectLst/>
                          <a:latin typeface="Source Sans Pro"/>
                        </a:rPr>
                        <a:t>TBA</a:t>
                      </a:r>
                    </a:p>
                  </a:txBody>
                  <a:tcPr marL="0" marR="0" marT="0" marB="0" anchor="ctr"/>
                </a:tc>
                <a:extLst>
                  <a:ext uri="{0D108BD9-81ED-4DB2-BD59-A6C34878D82A}">
                    <a16:rowId xmlns:a16="http://schemas.microsoft.com/office/drawing/2014/main" val="1069222073"/>
                  </a:ext>
                </a:extLst>
              </a:tr>
              <a:tr h="515422">
                <a:tc>
                  <a:txBody>
                    <a:bodyPr/>
                    <a:lstStyle/>
                    <a:p>
                      <a:pPr algn="ctr" fontAlgn="t"/>
                      <a:r>
                        <a:rPr lang="en-US" dirty="0">
                          <a:effectLst/>
                        </a:rPr>
                        <a:t>Fall 2025</a:t>
                      </a:r>
                    </a:p>
                  </a:txBody>
                  <a:tcPr marL="0" marR="0" marT="0" marB="0" anchor="ctr"/>
                </a:tc>
                <a:tc>
                  <a:txBody>
                    <a:bodyPr/>
                    <a:lstStyle/>
                    <a:p>
                      <a:pPr algn="ctr" fontAlgn="t"/>
                      <a:r>
                        <a:rPr lang="en-US">
                          <a:effectLst/>
                        </a:rPr>
                        <a:t>Transit Oriented Development Planning</a:t>
                      </a:r>
                    </a:p>
                  </a:txBody>
                  <a:tcPr marL="0" marR="0" marT="0" marB="0" anchor="ctr"/>
                </a:tc>
                <a:tc>
                  <a:txBody>
                    <a:bodyPr/>
                    <a:lstStyle/>
                    <a:p>
                      <a:pPr algn="ctr" fontAlgn="t"/>
                      <a:r>
                        <a:rPr lang="en-US">
                          <a:effectLst/>
                        </a:rPr>
                        <a:t>Federal Transit Administration</a:t>
                      </a:r>
                    </a:p>
                  </a:txBody>
                  <a:tcPr marL="0" marR="0" marT="0" marB="0" anchor="ctr"/>
                </a:tc>
                <a:tc>
                  <a:txBody>
                    <a:bodyPr/>
                    <a:lstStyle/>
                    <a:p>
                      <a:pPr algn="ctr" fontAlgn="t"/>
                      <a:r>
                        <a:rPr lang="en-US">
                          <a:effectLst/>
                          <a:latin typeface="Source Sans Pro"/>
                        </a:rPr>
                        <a:t>TBA</a:t>
                      </a:r>
                    </a:p>
                  </a:txBody>
                  <a:tcPr marL="0" marR="0" marT="0" marB="0" anchor="ctr"/>
                </a:tc>
                <a:extLst>
                  <a:ext uri="{0D108BD9-81ED-4DB2-BD59-A6C34878D82A}">
                    <a16:rowId xmlns:a16="http://schemas.microsoft.com/office/drawing/2014/main" val="238102910"/>
                  </a:ext>
                </a:extLst>
              </a:tr>
              <a:tr h="750732">
                <a:tc>
                  <a:txBody>
                    <a:bodyPr/>
                    <a:lstStyle/>
                    <a:p>
                      <a:pPr algn="ctr" fontAlgn="t"/>
                      <a:r>
                        <a:rPr lang="en-US">
                          <a:effectLst/>
                        </a:rPr>
                        <a:t>Fall </a:t>
                      </a:r>
                      <a:r>
                        <a:rPr lang="en-US" dirty="0">
                          <a:effectLst/>
                        </a:rPr>
                        <a:t>2025</a:t>
                      </a:r>
                    </a:p>
                  </a:txBody>
                  <a:tcPr marL="0" marR="0" marT="0" marB="0" anchor="ctr"/>
                </a:tc>
                <a:tc>
                  <a:txBody>
                    <a:bodyPr/>
                    <a:lstStyle/>
                    <a:p>
                      <a:pPr algn="ctr" fontAlgn="t"/>
                      <a:r>
                        <a:rPr lang="en-US">
                          <a:effectLst/>
                        </a:rPr>
                        <a:t>Strengthening Mobility &amp; Revolutionizing Transportation (SMART)</a:t>
                      </a:r>
                    </a:p>
                  </a:txBody>
                  <a:tcPr marL="0" marR="0" marT="0" marB="0" anchor="ctr"/>
                </a:tc>
                <a:tc>
                  <a:txBody>
                    <a:bodyPr/>
                    <a:lstStyle/>
                    <a:p>
                      <a:pPr algn="ctr" fontAlgn="t"/>
                      <a:r>
                        <a:rPr lang="en-US">
                          <a:effectLst/>
                        </a:rPr>
                        <a:t>Office of the Secretary</a:t>
                      </a:r>
                    </a:p>
                  </a:txBody>
                  <a:tcPr marL="0" marR="0" marT="0" marB="0" anchor="ctr"/>
                </a:tc>
                <a:tc>
                  <a:txBody>
                    <a:bodyPr/>
                    <a:lstStyle/>
                    <a:p>
                      <a:pPr algn="ctr" fontAlgn="t"/>
                      <a:r>
                        <a:rPr lang="en-US" dirty="0">
                          <a:effectLst/>
                          <a:latin typeface="Source Sans Pro"/>
                        </a:rPr>
                        <a:t>TBA</a:t>
                      </a:r>
                    </a:p>
                  </a:txBody>
                  <a:tcPr marL="0" marR="0" marT="0" marB="0" anchor="ctr"/>
                </a:tc>
                <a:extLst>
                  <a:ext uri="{0D108BD9-81ED-4DB2-BD59-A6C34878D82A}">
                    <a16:rowId xmlns:a16="http://schemas.microsoft.com/office/drawing/2014/main" val="3940756960"/>
                  </a:ext>
                </a:extLst>
              </a:tr>
            </a:tbl>
          </a:graphicData>
        </a:graphic>
      </p:graphicFrame>
    </p:spTree>
    <p:extLst>
      <p:ext uri="{BB962C8B-B14F-4D97-AF65-F5344CB8AC3E}">
        <p14:creationId xmlns:p14="http://schemas.microsoft.com/office/powerpoint/2010/main" val="18186255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FTA Brand Colors">
      <a:dk1>
        <a:sysClr val="windowText" lastClr="000000"/>
      </a:dk1>
      <a:lt1>
        <a:sysClr val="window" lastClr="FFFFFF"/>
      </a:lt1>
      <a:dk2>
        <a:srgbClr val="00205C"/>
      </a:dk2>
      <a:lt2>
        <a:srgbClr val="D9D9D9"/>
      </a:lt2>
      <a:accent1>
        <a:srgbClr val="FFC000"/>
      </a:accent1>
      <a:accent2>
        <a:srgbClr val="ED7D31"/>
      </a:accent2>
      <a:accent3>
        <a:srgbClr val="0B6FAD"/>
      </a:accent3>
      <a:accent4>
        <a:srgbClr val="003E7E"/>
      </a:accent4>
      <a:accent5>
        <a:srgbClr val="F2F2F2"/>
      </a:accent5>
      <a:accent6>
        <a:srgbClr val="00205C"/>
      </a:accent6>
      <a:hlink>
        <a:srgbClr val="0F9AEF"/>
      </a:hlink>
      <a:folHlink>
        <a:srgbClr val="0B6F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00997a-41c0-4126-b570-bd7e5631b6e7">
      <Terms xmlns="http://schemas.microsoft.com/office/infopath/2007/PartnerControls"/>
    </lcf76f155ced4ddcb4097134ff3c332f>
    <TaxCatchAll xmlns="22d735cb-e89e-45f6-bf63-22e72e213e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4F5B1B9795044BD1022EC60DC5FB8" ma:contentTypeVersion="15" ma:contentTypeDescription="Create a new document." ma:contentTypeScope="" ma:versionID="2d340672cc6897b8bf544f2147a5e9c4">
  <xsd:schema xmlns:xsd="http://www.w3.org/2001/XMLSchema" xmlns:xs="http://www.w3.org/2001/XMLSchema" xmlns:p="http://schemas.microsoft.com/office/2006/metadata/properties" xmlns:ns2="1200997a-41c0-4126-b570-bd7e5631b6e7" xmlns:ns3="22d735cb-e89e-45f6-bf63-22e72e213e03" targetNamespace="http://schemas.microsoft.com/office/2006/metadata/properties" ma:root="true" ma:fieldsID="a32f5dec5d172d662399ecd354fc8693" ns2:_="" ns3:_="">
    <xsd:import namespace="1200997a-41c0-4126-b570-bd7e5631b6e7"/>
    <xsd:import namespace="22d735cb-e89e-45f6-bf63-22e72e213e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0997a-41c0-4126-b570-bd7e5631b6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d735cb-e89e-45f6-bf63-22e72e213e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3fa0233-a4a1-423c-96fc-746625cdcb60}" ma:internalName="TaxCatchAll" ma:showField="CatchAllData" ma:web="22d735cb-e89e-45f6-bf63-22e72e213e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E88776-98BF-4480-8E29-48D747E97596}">
  <ds:schemaRefs>
    <ds:schemaRef ds:uri="http://schemas.microsoft.com/sharepoint/v3/contenttype/forms"/>
  </ds:schemaRefs>
</ds:datastoreItem>
</file>

<file path=customXml/itemProps2.xml><?xml version="1.0" encoding="utf-8"?>
<ds:datastoreItem xmlns:ds="http://schemas.openxmlformats.org/officeDocument/2006/customXml" ds:itemID="{15BAFB66-AE09-4A79-A6CD-2A9FF557A88A}">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22d735cb-e89e-45f6-bf63-22e72e213e03"/>
    <ds:schemaRef ds:uri="1200997a-41c0-4126-b570-bd7e5631b6e7"/>
    <ds:schemaRef ds:uri="http://www.w3.org/XML/1998/namespace"/>
  </ds:schemaRefs>
</ds:datastoreItem>
</file>

<file path=customXml/itemProps3.xml><?xml version="1.0" encoding="utf-8"?>
<ds:datastoreItem xmlns:ds="http://schemas.openxmlformats.org/officeDocument/2006/customXml" ds:itemID="{D59AC3A7-34CE-445B-952E-19A4211420C2}">
  <ds:schemaRefs>
    <ds:schemaRef ds:uri="1200997a-41c0-4126-b570-bd7e5631b6e7"/>
    <ds:schemaRef ds:uri="22d735cb-e89e-45f6-bf63-22e72e213e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3133</TotalTime>
  <Words>3918</Words>
  <Application>Microsoft Office PowerPoint</Application>
  <PresentationFormat>Widescreen</PresentationFormat>
  <Paragraphs>446</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Aptos</vt:lpstr>
      <vt:lpstr>Arial</vt:lpstr>
      <vt:lpstr>Calibri</vt:lpstr>
      <vt:lpstr>Corbel</vt:lpstr>
      <vt:lpstr>Courier New</vt:lpstr>
      <vt:lpstr>Franklin Gothic Book</vt:lpstr>
      <vt:lpstr>Franklin Gothic Demi</vt:lpstr>
      <vt:lpstr>Franklin Gothic Heavy</vt:lpstr>
      <vt:lpstr>Source Sans Pro</vt:lpstr>
      <vt:lpstr>Wingdings</vt:lpstr>
      <vt:lpstr>Custom Design</vt:lpstr>
      <vt:lpstr>Custom Design</vt:lpstr>
      <vt:lpstr>Region 7 - Federal Transit Administration</vt:lpstr>
      <vt:lpstr>PowerPoint Presentation</vt:lpstr>
      <vt:lpstr>FTA Regional Offices </vt:lpstr>
      <vt:lpstr>Regional Office Highlight</vt:lpstr>
      <vt:lpstr>Regional Office Highlights </vt:lpstr>
      <vt:lpstr>National FTA News</vt:lpstr>
      <vt:lpstr>Investing in America – Global Sports / Major Events</vt:lpstr>
      <vt:lpstr>World Cup 2026 – Multiple Cities and Events </vt:lpstr>
      <vt:lpstr>Upcoming NOFOs</vt:lpstr>
      <vt:lpstr>Notices of Funding Opportunities (NOFOs)</vt:lpstr>
      <vt:lpstr>Recipient Tools Highlight</vt:lpstr>
      <vt:lpstr>Recipient Tools Highlight: Grant Programs</vt:lpstr>
      <vt:lpstr>Recipient Tools Highlight: Recipient Toolkit</vt:lpstr>
      <vt:lpstr>Recipient Tools Highlight: Transit Award Management System or TrAMS</vt:lpstr>
      <vt:lpstr>Circular Updates</vt:lpstr>
      <vt:lpstr>Circular 5010.1F and  2 CFR Part 200 Update</vt:lpstr>
      <vt:lpstr>PowerPoint Presentation</vt:lpstr>
      <vt:lpstr>Safety News and Data – Annual Trends</vt:lpstr>
      <vt:lpstr>Background</vt:lpstr>
      <vt:lpstr>Sources of Bus Transit Fatalities and Injuries</vt:lpstr>
      <vt:lpstr>Sources of Rail Transit Fatalities and Injuries</vt:lpstr>
      <vt:lpstr>Major Assaults on Transit Workers:  FY 2020–25</vt:lpstr>
      <vt:lpstr>All Assaults on Transit Workers by Severity: April 2023–April 2025</vt:lpstr>
      <vt:lpstr>Mitigation Status</vt:lpstr>
      <vt:lpstr>Mitigation Effectiveness Evaluation – Rail/Multi-modal Agencies</vt:lpstr>
      <vt:lpstr>General Directive Resources</vt:lpstr>
      <vt:lpstr>Safety Resources</vt:lpstr>
      <vt:lpstr>PowerPoint Presentation</vt:lpstr>
      <vt:lpstr>Regional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Presentation Template</dc:title>
  <dc:creator>Butler, Carrie (FTA)</dc:creator>
  <cp:lastModifiedBy>Kalt, William (FTA)</cp:lastModifiedBy>
  <cp:revision>37</cp:revision>
  <cp:lastPrinted>2025-09-03T19:18:14Z</cp:lastPrinted>
  <dcterms:created xsi:type="dcterms:W3CDTF">2025-04-03T14:12:15Z</dcterms:created>
  <dcterms:modified xsi:type="dcterms:W3CDTF">2025-09-03T19:44:01Z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0x0101005B84F5B1B9795044BD1022EC60DC5FB8</vt:lpwstr>
  </property>
  <property fmtid="{D5CDD505-2E9C-101B-9397-08002B2CF9AE}" pid="3" name="MediaServiceImageTags">
    <vt:lpwstr/>
  </property>
</Properties>
</file>