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modernComment_102_3AA862F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50E26A-9145-E8AD-1675-2D3E36C74EE8}" name="Karen Troxell" initials="KT" userId="S::ktroxell@MOpublictransit.org::3c5800ce-a4b0-4692-a578-766fe088bc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D"/>
    <a:srgbClr val="D42328"/>
    <a:srgbClr val="E51B24"/>
    <a:srgbClr val="C0CF7E"/>
    <a:srgbClr val="32B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modernComment_102_3AA862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221EE1-342D-4654-A400-AA9821E04E26}" authorId="{CE50E26A-9145-E8AD-1675-2D3E36C74EE8}" created="2025-08-14T18:56:21.7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84113916" sldId="258"/>
      <ac:picMk id="6" creationId="{5327F63F-B085-73F5-A6ED-91CF35F3A48E}"/>
    </ac:deMkLst>
    <p188:txBody>
      <a:bodyPr/>
      <a:lstStyle/>
      <a:p>
        <a:r>
          <a:rPr lang="en-US"/>
          <a:t>Do we want to include this graph? Asking because it does show a loss.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A8E-D42B-4C4C-B3F8-B9FE6C5296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C86A-2955-43CD-B14B-00ACE37D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CA8E-D42B-4C4C-B3F8-B9FE6C5296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C86A-2955-43CD-B14B-00ACE37D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2_3AA862FC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CD3E7D-CC16-CE5C-045C-6F13D7BFAD12}"/>
              </a:ext>
            </a:extLst>
          </p:cNvPr>
          <p:cNvSpPr/>
          <p:nvPr/>
        </p:nvSpPr>
        <p:spPr>
          <a:xfrm>
            <a:off x="0" y="5158384"/>
            <a:ext cx="12192000" cy="1699616"/>
          </a:xfrm>
          <a:prstGeom prst="rect">
            <a:avLst/>
          </a:prstGeom>
          <a:solidFill>
            <a:srgbClr val="004F7D"/>
          </a:solidFill>
          <a:ln>
            <a:solidFill>
              <a:srgbClr val="004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CB8E1-152B-3151-2666-B32A7033A828}"/>
              </a:ext>
            </a:extLst>
          </p:cNvPr>
          <p:cNvSpPr txBox="1"/>
          <p:nvPr/>
        </p:nvSpPr>
        <p:spPr>
          <a:xfrm>
            <a:off x="5947873" y="1956987"/>
            <a:ext cx="553960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Numbers Matter: </a:t>
            </a:r>
            <a:br>
              <a:rPr lang="en-US" sz="3500" b="1" dirty="0">
                <a:solidFill>
                  <a:srgbClr val="FF0000"/>
                </a:solidFill>
              </a:rPr>
            </a:br>
            <a:r>
              <a:rPr lang="en-US" sz="3500" b="1" dirty="0">
                <a:solidFill>
                  <a:srgbClr val="FF0000"/>
                </a:solidFill>
              </a:rPr>
              <a:t>Value of Research in Transit Advocacy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329778-C69F-AEA7-2065-186729886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59" y="5178535"/>
            <a:ext cx="2214841" cy="16794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11EC923-17CF-94A9-8293-0E1F5D2F4302}"/>
              </a:ext>
            </a:extLst>
          </p:cNvPr>
          <p:cNvSpPr/>
          <p:nvPr/>
        </p:nvSpPr>
        <p:spPr>
          <a:xfrm>
            <a:off x="0" y="1243021"/>
            <a:ext cx="12192000" cy="205888"/>
          </a:xfrm>
          <a:prstGeom prst="rect">
            <a:avLst/>
          </a:prstGeom>
          <a:solidFill>
            <a:srgbClr val="D42328"/>
          </a:solidFill>
          <a:ln>
            <a:solidFill>
              <a:srgbClr val="D42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rectangular sign with red and blue text&#10;&#10;AI-generated content may be incorrect.">
            <a:extLst>
              <a:ext uri="{FF2B5EF4-FFF2-40B4-BE49-F238E27FC236}">
                <a16:creationId xmlns:a16="http://schemas.microsoft.com/office/drawing/2014/main" id="{76F4F80B-06BA-D334-BE98-25984DA03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1" y="-106858"/>
            <a:ext cx="2326033" cy="1699616"/>
          </a:xfrm>
          <a:prstGeom prst="rect">
            <a:avLst/>
          </a:prstGeom>
        </p:spPr>
      </p:pic>
      <p:pic>
        <p:nvPicPr>
          <p:cNvPr id="11" name="Picture 10" descr="A poster with images of people on a bus&#10;&#10;AI-generated content may be incorrect.">
            <a:extLst>
              <a:ext uri="{FF2B5EF4-FFF2-40B4-BE49-F238E27FC236}">
                <a16:creationId xmlns:a16="http://schemas.microsoft.com/office/drawing/2014/main" id="{1072A047-78E5-DA6D-7302-9AF6D753F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09"/>
            <a:ext cx="5377727" cy="4666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F20880-8A8B-F493-1676-ACB9870AB855}"/>
              </a:ext>
            </a:extLst>
          </p:cNvPr>
          <p:cNvSpPr txBox="1"/>
          <p:nvPr/>
        </p:nvSpPr>
        <p:spPr>
          <a:xfrm>
            <a:off x="1136930" y="6301858"/>
            <a:ext cx="318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WWW.MOPUBLICTRANSIT.ORG</a:t>
            </a:r>
          </a:p>
        </p:txBody>
      </p:sp>
    </p:spTree>
    <p:extLst>
      <p:ext uri="{BB962C8B-B14F-4D97-AF65-F5344CB8AC3E}">
        <p14:creationId xmlns:p14="http://schemas.microsoft.com/office/powerpoint/2010/main" val="81679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9084F1-51A7-960D-5CB8-665342E6CCA3}"/>
              </a:ext>
            </a:extLst>
          </p:cNvPr>
          <p:cNvSpPr/>
          <p:nvPr/>
        </p:nvSpPr>
        <p:spPr>
          <a:xfrm>
            <a:off x="0" y="0"/>
            <a:ext cx="12192000" cy="1452657"/>
          </a:xfrm>
          <a:prstGeom prst="rect">
            <a:avLst/>
          </a:prstGeom>
          <a:solidFill>
            <a:srgbClr val="1F275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64FFD-0387-7C9E-034D-3F346D5E0A1D}"/>
              </a:ext>
            </a:extLst>
          </p:cNvPr>
          <p:cNvSpPr txBox="1"/>
          <p:nvPr/>
        </p:nvSpPr>
        <p:spPr>
          <a:xfrm>
            <a:off x="0" y="0"/>
            <a:ext cx="12192000" cy="1448909"/>
          </a:xfrm>
          <a:prstGeom prst="rect">
            <a:avLst/>
          </a:prstGeom>
          <a:solidFill>
            <a:srgbClr val="004F7D"/>
          </a:solidFill>
          <a:ln>
            <a:solidFill>
              <a:srgbClr val="004F7D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a typeface="+mj-ea"/>
                <a:cs typeface="Aharoni" panose="02010803020104030203" pitchFamily="2" charset="-79"/>
              </a:rPr>
              <a:t>Why Numbers Matter </a:t>
            </a:r>
            <a:endParaRPr lang="en-US" sz="3200" dirty="0">
              <a:solidFill>
                <a:schemeClr val="bg1"/>
              </a:solidFill>
              <a:ea typeface="+mj-ea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21E8F-E535-8C95-3557-2704F712DA8E}"/>
              </a:ext>
            </a:extLst>
          </p:cNvPr>
          <p:cNvSpPr/>
          <p:nvPr/>
        </p:nvSpPr>
        <p:spPr>
          <a:xfrm>
            <a:off x="0" y="1246770"/>
            <a:ext cx="12192000" cy="205888"/>
          </a:xfrm>
          <a:prstGeom prst="rect">
            <a:avLst/>
          </a:prstGeom>
          <a:solidFill>
            <a:srgbClr val="D42328"/>
          </a:solidFill>
          <a:ln>
            <a:solidFill>
              <a:srgbClr val="D42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55E1C-1B54-6A1D-075E-AA839803F5E5}"/>
              </a:ext>
            </a:extLst>
          </p:cNvPr>
          <p:cNvSpPr/>
          <p:nvPr/>
        </p:nvSpPr>
        <p:spPr>
          <a:xfrm>
            <a:off x="0" y="5614978"/>
            <a:ext cx="12192000" cy="1243021"/>
          </a:xfrm>
          <a:prstGeom prst="rect">
            <a:avLst/>
          </a:prstGeom>
          <a:solidFill>
            <a:srgbClr val="004F7D"/>
          </a:solidFill>
          <a:ln>
            <a:solidFill>
              <a:srgbClr val="004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DEE5B20-4D15-80CD-D82E-343683603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-2739"/>
            <a:ext cx="1647825" cy="1249509"/>
          </a:xfrm>
          <a:prstGeom prst="rect">
            <a:avLst/>
          </a:prstGeom>
        </p:spPr>
      </p:pic>
      <p:pic>
        <p:nvPicPr>
          <p:cNvPr id="9" name="Picture 8" descr="A white rectangular sign with red and blue text&#10;&#10;AI-generated content may be incorrect.">
            <a:extLst>
              <a:ext uri="{FF2B5EF4-FFF2-40B4-BE49-F238E27FC236}">
                <a16:creationId xmlns:a16="http://schemas.microsoft.com/office/drawing/2014/main" id="{D9DADB98-F31E-0930-952D-09913E21A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56" y="5478474"/>
            <a:ext cx="2074780" cy="15160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3C28AA-28B5-F94C-7458-E3EA384999D4}"/>
              </a:ext>
            </a:extLst>
          </p:cNvPr>
          <p:cNvSpPr txBox="1"/>
          <p:nvPr/>
        </p:nvSpPr>
        <p:spPr>
          <a:xfrm>
            <a:off x="619125" y="1924050"/>
            <a:ext cx="6931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Data on economic impact on transit investment – what are we getting for our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Critical coming out pandemic to be able to demonstrate service gaps with operator shortages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Priorities have changes – now need to know jobs, connection to jobs and ROI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 role for associations and partners to help fill the gap </a:t>
            </a:r>
          </a:p>
        </p:txBody>
      </p:sp>
      <p:pic>
        <p:nvPicPr>
          <p:cNvPr id="10" name="Picture 9" descr="A map of the united states with red squares&#10;&#10;AI-generated content may be incorrect.">
            <a:extLst>
              <a:ext uri="{FF2B5EF4-FFF2-40B4-BE49-F238E27FC236}">
                <a16:creationId xmlns:a16="http://schemas.microsoft.com/office/drawing/2014/main" id="{C08C2A90-1923-58A3-ACC9-F9C98D71D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55" y="1585413"/>
            <a:ext cx="4022046" cy="40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139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9084F1-51A7-960D-5CB8-665342E6CCA3}"/>
              </a:ext>
            </a:extLst>
          </p:cNvPr>
          <p:cNvSpPr/>
          <p:nvPr/>
        </p:nvSpPr>
        <p:spPr>
          <a:xfrm>
            <a:off x="0" y="0"/>
            <a:ext cx="12192000" cy="1452657"/>
          </a:xfrm>
          <a:prstGeom prst="rect">
            <a:avLst/>
          </a:prstGeom>
          <a:solidFill>
            <a:srgbClr val="1F275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64FFD-0387-7C9E-034D-3F346D5E0A1D}"/>
              </a:ext>
            </a:extLst>
          </p:cNvPr>
          <p:cNvSpPr txBox="1"/>
          <p:nvPr/>
        </p:nvSpPr>
        <p:spPr>
          <a:xfrm>
            <a:off x="0" y="0"/>
            <a:ext cx="12192000" cy="1448910"/>
          </a:xfrm>
          <a:prstGeom prst="rect">
            <a:avLst/>
          </a:prstGeom>
          <a:solidFill>
            <a:srgbClr val="004F7D"/>
          </a:solidFill>
          <a:ln>
            <a:solidFill>
              <a:srgbClr val="004F7D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a typeface="+mj-ea"/>
                <a:cs typeface="Aharoni" panose="02010803020104030203" pitchFamily="2" charset="-79"/>
              </a:rPr>
              <a:t>Where we are in MO</a:t>
            </a:r>
            <a:endParaRPr lang="en-US" sz="2800" dirty="0">
              <a:solidFill>
                <a:schemeClr val="bg1"/>
              </a:solidFill>
              <a:ea typeface="+mj-ea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21E8F-E535-8C95-3557-2704F712DA8E}"/>
              </a:ext>
            </a:extLst>
          </p:cNvPr>
          <p:cNvSpPr/>
          <p:nvPr/>
        </p:nvSpPr>
        <p:spPr>
          <a:xfrm>
            <a:off x="0" y="1267435"/>
            <a:ext cx="12192000" cy="205888"/>
          </a:xfrm>
          <a:prstGeom prst="rect">
            <a:avLst/>
          </a:prstGeom>
          <a:solidFill>
            <a:srgbClr val="D42328"/>
          </a:solidFill>
          <a:ln>
            <a:solidFill>
              <a:srgbClr val="D42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55E1C-1B54-6A1D-075E-AA839803F5E5}"/>
              </a:ext>
            </a:extLst>
          </p:cNvPr>
          <p:cNvSpPr/>
          <p:nvPr/>
        </p:nvSpPr>
        <p:spPr>
          <a:xfrm>
            <a:off x="0" y="5614978"/>
            <a:ext cx="12192000" cy="1243021"/>
          </a:xfrm>
          <a:prstGeom prst="rect">
            <a:avLst/>
          </a:prstGeom>
          <a:solidFill>
            <a:srgbClr val="004F7D"/>
          </a:solidFill>
          <a:ln>
            <a:solidFill>
              <a:srgbClr val="004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F7D"/>
              </a:solidFill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DEE5B20-4D15-80CD-D82E-343683603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769" y="-3747"/>
            <a:ext cx="1649231" cy="1271182"/>
          </a:xfrm>
          <a:prstGeom prst="rect">
            <a:avLst/>
          </a:prstGeom>
        </p:spPr>
      </p:pic>
      <p:pic>
        <p:nvPicPr>
          <p:cNvPr id="3" name="Picture 2" descr="A white rectangular sign with red and blue text&#10;&#10;AI-generated content may be incorrect.">
            <a:extLst>
              <a:ext uri="{FF2B5EF4-FFF2-40B4-BE49-F238E27FC236}">
                <a16:creationId xmlns:a16="http://schemas.microsoft.com/office/drawing/2014/main" id="{BD9BC540-3F83-BB0B-94F4-48B4714A1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45" y="5483872"/>
            <a:ext cx="2060005" cy="1505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B0830-7250-1B50-88D5-B0A59BE3CAE5}"/>
              </a:ext>
            </a:extLst>
          </p:cNvPr>
          <p:cNvSpPr txBox="1"/>
          <p:nvPr/>
        </p:nvSpPr>
        <p:spPr>
          <a:xfrm>
            <a:off x="273466" y="1631938"/>
            <a:ext cx="89303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Economic Impact Studies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Two Transit Needs Assessment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2025</a:t>
            </a:r>
          </a:p>
          <a:p>
            <a:endParaRPr lang="en-US" dirty="0"/>
          </a:p>
          <a:p>
            <a:r>
              <a:rPr lang="en-US" dirty="0"/>
              <a:t>Possible future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Funding opportunities – what funding mechanisms are available for transit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Continuation of Economic Impact Studies to determine impacts over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Moved the needle on state transit investment </a:t>
            </a:r>
          </a:p>
        </p:txBody>
      </p:sp>
      <p:pic>
        <p:nvPicPr>
          <p:cNvPr id="5" name="Picture 4" descr="A graph of the growth of transit operations&#10;&#10;AI-generated content may be incorrect.">
            <a:extLst>
              <a:ext uri="{FF2B5EF4-FFF2-40B4-BE49-F238E27FC236}">
                <a16:creationId xmlns:a16="http://schemas.microsoft.com/office/drawing/2014/main" id="{8DEF6E11-2098-5556-9F23-16E76BBA1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65" y="1450783"/>
            <a:ext cx="4510135" cy="41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8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9084F1-51A7-960D-5CB8-665342E6CCA3}"/>
              </a:ext>
            </a:extLst>
          </p:cNvPr>
          <p:cNvSpPr/>
          <p:nvPr/>
        </p:nvSpPr>
        <p:spPr>
          <a:xfrm>
            <a:off x="0" y="0"/>
            <a:ext cx="12192000" cy="1452657"/>
          </a:xfrm>
          <a:prstGeom prst="rect">
            <a:avLst/>
          </a:prstGeom>
          <a:solidFill>
            <a:srgbClr val="1F275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64FFD-0387-7C9E-034D-3F346D5E0A1D}"/>
              </a:ext>
            </a:extLst>
          </p:cNvPr>
          <p:cNvSpPr txBox="1"/>
          <p:nvPr/>
        </p:nvSpPr>
        <p:spPr>
          <a:xfrm>
            <a:off x="0" y="0"/>
            <a:ext cx="12192000" cy="1480304"/>
          </a:xfrm>
          <a:prstGeom prst="rect">
            <a:avLst/>
          </a:prstGeom>
          <a:solidFill>
            <a:srgbClr val="004F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a typeface="+mj-ea"/>
                <a:cs typeface="Aharoni" panose="02010803020104030203" pitchFamily="2" charset="-79"/>
              </a:rPr>
              <a:t>2025 Transit Needs Assessment Study Results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4F7D"/>
                </a:solidFill>
                <a:ea typeface="+mj-ea"/>
                <a:cs typeface="Aharoni" panose="02010803020104030203" pitchFamily="2" charset="-79"/>
              </a:rPr>
              <a:t>1-year terms</a:t>
            </a:r>
            <a:endParaRPr lang="en-US" sz="3200" dirty="0">
              <a:solidFill>
                <a:srgbClr val="004F7D"/>
              </a:solidFill>
              <a:ea typeface="+mj-ea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21E8F-E535-8C95-3557-2704F712DA8E}"/>
              </a:ext>
            </a:extLst>
          </p:cNvPr>
          <p:cNvSpPr/>
          <p:nvPr/>
        </p:nvSpPr>
        <p:spPr>
          <a:xfrm>
            <a:off x="0" y="1268819"/>
            <a:ext cx="12192000" cy="205888"/>
          </a:xfrm>
          <a:prstGeom prst="rect">
            <a:avLst/>
          </a:prstGeom>
          <a:solidFill>
            <a:srgbClr val="D42328"/>
          </a:solidFill>
          <a:ln>
            <a:solidFill>
              <a:srgbClr val="D42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55E1C-1B54-6A1D-075E-AA839803F5E5}"/>
              </a:ext>
            </a:extLst>
          </p:cNvPr>
          <p:cNvSpPr/>
          <p:nvPr/>
        </p:nvSpPr>
        <p:spPr>
          <a:xfrm>
            <a:off x="0" y="5614978"/>
            <a:ext cx="12192000" cy="1243021"/>
          </a:xfrm>
          <a:prstGeom prst="rect">
            <a:avLst/>
          </a:prstGeom>
          <a:solidFill>
            <a:srgbClr val="004F7D"/>
          </a:solidFill>
          <a:ln>
            <a:solidFill>
              <a:srgbClr val="004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DEE5B20-4D15-80CD-D82E-343683603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676400" cy="1271177"/>
          </a:xfrm>
          <a:prstGeom prst="rect">
            <a:avLst/>
          </a:prstGeom>
        </p:spPr>
      </p:pic>
      <p:pic>
        <p:nvPicPr>
          <p:cNvPr id="3" name="Picture 2" descr="A white rectangular sign with red and blue text&#10;&#10;AI-generated content may be incorrect.">
            <a:extLst>
              <a:ext uri="{FF2B5EF4-FFF2-40B4-BE49-F238E27FC236}">
                <a16:creationId xmlns:a16="http://schemas.microsoft.com/office/drawing/2014/main" id="{2889F2FF-179E-2611-8AFA-E64A42995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516" y="5472417"/>
            <a:ext cx="2091359" cy="1528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8B5B4-244D-9C58-03EA-6910D321E1E3}"/>
              </a:ext>
            </a:extLst>
          </p:cNvPr>
          <p:cNvSpPr txBox="1"/>
          <p:nvPr/>
        </p:nvSpPr>
        <p:spPr>
          <a:xfrm>
            <a:off x="1692067" y="2721476"/>
            <a:ext cx="7998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Peter Williams, </a:t>
            </a:r>
            <a:br>
              <a:rPr lang="en-US" sz="3000" dirty="0"/>
            </a:br>
            <a:r>
              <a:rPr lang="en-US" sz="3000" dirty="0"/>
              <a:t>Lochmueller Group </a:t>
            </a:r>
          </a:p>
        </p:txBody>
      </p:sp>
      <p:pic>
        <p:nvPicPr>
          <p:cNvPr id="6" name="Picture 5" descr="A group of people on a bus&#10;&#10;AI-generated content may be incorrect.">
            <a:extLst>
              <a:ext uri="{FF2B5EF4-FFF2-40B4-BE49-F238E27FC236}">
                <a16:creationId xmlns:a16="http://schemas.microsoft.com/office/drawing/2014/main" id="{F451E72D-10CB-100D-212C-485D1AD26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87" y="1647428"/>
            <a:ext cx="3982006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1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137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Wood</dc:creator>
  <cp:lastModifiedBy>Kim Cella</cp:lastModifiedBy>
  <cp:revision>19</cp:revision>
  <dcterms:created xsi:type="dcterms:W3CDTF">2023-09-01T18:04:51Z</dcterms:created>
  <dcterms:modified xsi:type="dcterms:W3CDTF">2025-08-18T14:52:35Z</dcterms:modified>
</cp:coreProperties>
</file>