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7" r:id="rId4"/>
    <p:sldMasterId id="2147483881" r:id="rId5"/>
  </p:sldMasterIdLst>
  <p:notesMasterIdLst>
    <p:notesMasterId r:id="rId19"/>
  </p:notesMasterIdLst>
  <p:sldIdLst>
    <p:sldId id="257" r:id="rId6"/>
    <p:sldId id="2141412487" r:id="rId7"/>
    <p:sldId id="2141412484" r:id="rId8"/>
    <p:sldId id="2141412482" r:id="rId9"/>
    <p:sldId id="2141412351" r:id="rId10"/>
    <p:sldId id="2141412307" r:id="rId11"/>
    <p:sldId id="2141412308" r:id="rId12"/>
    <p:sldId id="2141412309" r:id="rId13"/>
    <p:sldId id="2141412296" r:id="rId14"/>
    <p:sldId id="2141412304" r:id="rId15"/>
    <p:sldId id="2147470090" r:id="rId16"/>
    <p:sldId id="2147470091" r:id="rId17"/>
    <p:sldId id="2147470092"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21BE1D-58A9-E4D7-4BBD-D9895FA7A344}" name="Samantha Vasquez" initials="SV" userId="S::svasquez@guidehouse.com::e1a1f249-1d04-4874-b2b1-a0744a89ea31" providerId="AD"/>
  <p188:author id="{25AD85A4-4D77-D847-762B-EED58FA82DBA}" name="Caitlin Segraves" initials="CS" userId="S::cward@guidehouse.com::857439cb-0e2f-4658-b267-10912310452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6F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792" y="10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21E2FA7-9F98-4ACC-9375-D83C6A62A9F7}" type="datetimeFigureOut">
              <a:rPr lang="en-US" smtClean="0"/>
              <a:t>9/3/2025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D6FF0B3-C51B-43CF-8269-1079A27C5D66}" type="slidenum">
              <a:rPr lang="en-US" smtClean="0"/>
              <a:t>‹#›</a:t>
            </a:fld>
            <a:endParaRPr lang="en-US"/>
          </a:p>
        </p:txBody>
      </p:sp>
    </p:spTree>
    <p:extLst>
      <p:ext uri="{BB962C8B-B14F-4D97-AF65-F5344CB8AC3E}">
        <p14:creationId xmlns:p14="http://schemas.microsoft.com/office/powerpoint/2010/main" val="2411788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Franklin Gothic Book" panose="020B0503020102020204" pitchFamily="34" charset="0"/>
              </a:rPr>
              <a:t>The Preferred fonts throughout the template are:</a:t>
            </a:r>
          </a:p>
          <a:p>
            <a:r>
              <a:rPr lang="en-US">
                <a:latin typeface="Franklin Gothic Book" panose="020B0503020102020204" pitchFamily="34" charset="0"/>
              </a:rPr>
              <a:t>Headers: Franklin Gothic Heavy  (48pt or 36Pt)</a:t>
            </a:r>
          </a:p>
          <a:p>
            <a:r>
              <a:rPr lang="en-US">
                <a:latin typeface="Franklin Gothic Book" panose="020B0503020102020204" pitchFamily="34" charset="0"/>
              </a:rPr>
              <a:t>Major Titles: Franklin Gothic Demi (24 </a:t>
            </a:r>
            <a:r>
              <a:rPr lang="en-US" err="1">
                <a:latin typeface="Franklin Gothic Book" panose="020B0503020102020204" pitchFamily="34" charset="0"/>
              </a:rPr>
              <a:t>pt</a:t>
            </a:r>
            <a:r>
              <a:rPr lang="en-US">
                <a:latin typeface="Franklin Gothic Book" panose="020B0503020102020204" pitchFamily="34" charset="0"/>
              </a:rPr>
              <a:t>)</a:t>
            </a:r>
          </a:p>
          <a:p>
            <a:r>
              <a:rPr lang="en-US">
                <a:latin typeface="Franklin Gothic Book" panose="020B0503020102020204" pitchFamily="34" charset="0"/>
              </a:rPr>
              <a:t>Standard Text: Franklin Gothic Book (24 </a:t>
            </a:r>
            <a:r>
              <a:rPr lang="en-US" err="1">
                <a:latin typeface="Franklin Gothic Book" panose="020B0503020102020204" pitchFamily="34" charset="0"/>
              </a:rPr>
              <a:t>pt</a:t>
            </a:r>
            <a:r>
              <a:rPr lang="en-US">
                <a:latin typeface="Franklin Gothic Book" panose="020B0503020102020204" pitchFamily="34" charset="0"/>
              </a:rPr>
              <a:t>)</a:t>
            </a:r>
          </a:p>
          <a:p>
            <a:endParaRPr lang="en-US">
              <a:latin typeface="Franklin Gothic Book" panose="020B0503020102020204" pitchFamily="34" charset="0"/>
            </a:endParaRPr>
          </a:p>
          <a:p>
            <a:r>
              <a:rPr lang="en-US">
                <a:latin typeface="Franklin Gothic Book" panose="020B0503020102020204" pitchFamily="34" charset="0"/>
              </a:rPr>
              <a:t>Accessibility Notes:</a:t>
            </a:r>
          </a:p>
          <a:p>
            <a:pPr marL="174708" indent="-174708">
              <a:buFont typeface="Arial" panose="020B0604020202020204" pitchFamily="34" charset="0"/>
              <a:buChar char="•"/>
            </a:pPr>
            <a:r>
              <a:rPr lang="en-US">
                <a:latin typeface="Franklin Gothic Book" panose="020B0503020102020204" pitchFamily="34" charset="0"/>
              </a:rPr>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a:solidFill>
                  <a:schemeClr val="tx1">
                    <a:lumMod val="65000"/>
                    <a:lumOff val="35000"/>
                  </a:schemeClr>
                </a:solidFill>
                <a:latin typeface="Franklin Gothic Book" panose="020B0503020102020204" pitchFamily="34" charset="0"/>
              </a:rPr>
              <a:t>You can right click on the image and choose ‘View Alt Text”, or go to Review -&gt; Check Accessibility -&gt; Alt Text to add or have PPT generate Alt text</a:t>
            </a:r>
          </a:p>
        </p:txBody>
      </p:sp>
      <p:sp>
        <p:nvSpPr>
          <p:cNvPr id="4" name="Slide Number Placeholder 3"/>
          <p:cNvSpPr>
            <a:spLocks noGrp="1"/>
          </p:cNvSpPr>
          <p:nvPr>
            <p:ph type="sldNum" sz="quarter" idx="5"/>
          </p:nvPr>
        </p:nvSpPr>
        <p:spPr/>
        <p:txBody>
          <a:bodyPr/>
          <a:lstStyle/>
          <a:p>
            <a:fld id="{74FDF521-A8C0-47CF-B688-3383CB252F15}" type="slidenum">
              <a:rPr lang="en-US" smtClean="0"/>
              <a:pPr/>
              <a:t>1</a:t>
            </a:fld>
            <a:endParaRPr lang="en-US"/>
          </a:p>
        </p:txBody>
      </p:sp>
    </p:spTree>
    <p:extLst>
      <p:ext uri="{BB962C8B-B14F-4D97-AF65-F5344CB8AC3E}">
        <p14:creationId xmlns:p14="http://schemas.microsoft.com/office/powerpoint/2010/main" val="3092619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a:p>
          <a:p>
            <a:r>
              <a:rPr lang="en-US"/>
              <a:t>Accessibility Notes:</a:t>
            </a:r>
          </a:p>
          <a:p>
            <a:pPr marL="178027" indent="-178027">
              <a:buFont typeface="Arial" panose="020B0604020202020204" pitchFamily="34" charset="0"/>
              <a:buChar char="•"/>
            </a:pPr>
            <a:r>
              <a:rPr lang="en-US"/>
              <a:t>Remember to add Alt Text/ Captions to photos that are representative of what is happening in the image.</a:t>
            </a:r>
          </a:p>
          <a:p>
            <a:pPr marL="652765" lvl="1" indent="-178027" defTabSz="949478">
              <a:buFont typeface="Arial" panose="020B0604020202020204" pitchFamily="34" charset="0"/>
              <a:buChar char="•"/>
              <a:defRPr/>
            </a:pPr>
            <a:r>
              <a:rPr lang="en-US">
                <a:solidFill>
                  <a:schemeClr val="tx1">
                    <a:lumMod val="65000"/>
                    <a:lumOff val="35000"/>
                  </a:schemeClr>
                </a:solidFill>
              </a:rPr>
              <a:t>You can right click on the image and choose ‘View Alt Text”, or go to Review -&gt; Check Accessibility -&gt; Alt Text to add or have PPT generate Alt text</a:t>
            </a:r>
            <a:endParaRPr lang="en-US"/>
          </a:p>
          <a:p>
            <a:pPr marL="178027" indent="-178027">
              <a:buFont typeface="Arial" panose="020B0604020202020204" pitchFamily="34" charset="0"/>
              <a:buChar char="•"/>
            </a:pPr>
            <a:r>
              <a:rPr lang="en-US"/>
              <a:t>If you add jpgs/images of graphs or tables make sure the captions describe the graph/ table in detail. Include percentages, numbers and comparisons. </a:t>
            </a:r>
          </a:p>
          <a:p>
            <a:pPr marL="652765" lvl="1" indent="-178027">
              <a:buFont typeface="Arial" panose="020B0604020202020204" pitchFamily="34" charset="0"/>
              <a:buChar char="•"/>
            </a:pPr>
            <a:r>
              <a:rPr lang="en-US"/>
              <a:t>Best practice is to copy or import tables and graphs as Excel or Microsoft objects</a:t>
            </a:r>
          </a:p>
          <a:p>
            <a:pPr marL="652765" lvl="1" indent="-178027">
              <a:buFont typeface="Arial" panose="020B0604020202020204" pitchFamily="34" charset="0"/>
              <a:buChar char="•"/>
            </a:pPr>
            <a:r>
              <a:rPr lang="en-US"/>
              <a:t>Avoid using Smart Objects unless necessary, they require alt text just like images and can be difficult to edit</a:t>
            </a:r>
          </a:p>
          <a:p>
            <a:pPr marL="178027" indent="-178027">
              <a:buFont typeface="Arial" panose="020B0604020202020204" pitchFamily="34" charset="0"/>
              <a:buChar char="•"/>
            </a:pPr>
            <a:r>
              <a:rPr lang="en-US"/>
              <a:t>For text, make sure your color contrast passes the WCAG AA and that your text is no smaller than 16pts if possible. A contrast checker can be found at </a:t>
            </a:r>
            <a:r>
              <a:rPr lang="en-US" err="1">
                <a:hlinkClick r:id="rId3"/>
              </a:rPr>
              <a:t>WebAIM</a:t>
            </a:r>
            <a:r>
              <a:rPr lang="en-US">
                <a:hlinkClick r:id="rId3"/>
              </a:rPr>
              <a:t>: Contrast Checker</a:t>
            </a:r>
            <a:endParaRPr lang="en-US"/>
          </a:p>
          <a:p>
            <a:endParaRPr lang="en-US"/>
          </a:p>
        </p:txBody>
      </p:sp>
    </p:spTree>
    <p:extLst>
      <p:ext uri="{BB962C8B-B14F-4D97-AF65-F5344CB8AC3E}">
        <p14:creationId xmlns:p14="http://schemas.microsoft.com/office/powerpoint/2010/main" val="146294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about the metrics in case they are helpful: </a:t>
            </a:r>
          </a:p>
          <a:p>
            <a:pPr marL="171450" indent="-171450">
              <a:buFont typeface="Arial" panose="020B0604020202020204" pitchFamily="34" charset="0"/>
              <a:buChar char="•"/>
            </a:pPr>
            <a:r>
              <a:rPr lang="en-US" dirty="0"/>
              <a:t>The fatality and injury rates shown are per 100 million “vehicle revenue miles” (VRM), which provide a good general estimate of the amount of bus transit service provided by agencies</a:t>
            </a:r>
          </a:p>
          <a:p>
            <a:pPr marL="628650" lvl="1" indent="-171450">
              <a:buFont typeface="Arial" panose="020B0604020202020204" pitchFamily="34" charset="0"/>
              <a:buChar char="•"/>
            </a:pPr>
            <a:r>
              <a:rPr lang="en-US" dirty="0"/>
              <a:t>VRM is actually a measurement of the total number of miles buses travel during revenue service.)</a:t>
            </a:r>
          </a:p>
          <a:p>
            <a:pPr marL="0" indent="0">
              <a:buFont typeface="+mj-lt"/>
              <a:buNone/>
            </a:pPr>
            <a:endParaRPr lang="en-US" dirty="0"/>
          </a:p>
          <a:p>
            <a:pPr marL="0" indent="0">
              <a:buFont typeface="+mj-lt"/>
              <a:buNone/>
            </a:pPr>
            <a:r>
              <a:rPr lang="en-US" dirty="0"/>
              <a:t>Additional information that may be helpful: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Slide produced using NTD data pulled on Aug 1, 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charts on this table are based on NTD events that occurred in fiscal years (FY) 2020 to 2025.</a:t>
            </a:r>
            <a:r>
              <a:rPr lang="en-US" dirty="0">
                <a:solidFill>
                  <a:schemeClr val="tx1"/>
                </a:solidFill>
              </a:rPr>
              <a:t> </a:t>
            </a:r>
            <a:r>
              <a:rPr lang="en-US" dirty="0"/>
              <a:t>Data from </a:t>
            </a:r>
            <a:r>
              <a:rPr lang="en-US" i="0" dirty="0"/>
              <a:t>FY 2024 and 2025 </a:t>
            </a:r>
            <a:r>
              <a:rPr lang="en-US" dirty="0"/>
              <a:t>are still subject to NTD reporter revision. Rates from FY 2023 are subject to minor revision until NTD’s 2024 Annual Reporting validation is completed.</a:t>
            </a:r>
          </a:p>
          <a:p>
            <a:pPr marL="457200" lvl="1" indent="0">
              <a:buFont typeface="+mj-lt"/>
              <a:buNone/>
            </a:pPr>
            <a:endParaRPr lang="en-US" dirty="0"/>
          </a:p>
          <a:p>
            <a:pPr marL="0" lvl="0" indent="0">
              <a:buFont typeface="+mj-lt"/>
              <a:buNone/>
            </a:pPr>
            <a:r>
              <a:rPr lang="en-US" dirty="0"/>
              <a:t>Data analysis notes:</a:t>
            </a:r>
          </a:p>
          <a:p>
            <a:pPr marL="171450" lvl="0" indent="-171450">
              <a:buFont typeface="Arial" panose="020B0604020202020204" pitchFamily="34" charset="0"/>
              <a:buChar char="•"/>
            </a:pPr>
            <a:r>
              <a:rPr lang="en-US" dirty="0"/>
              <a:t>Data include only NTD Full Reporters. Rural bus agencies and urban bus agencies operating 30 or fewer vehicles at maximum service are excluded.</a:t>
            </a:r>
          </a:p>
          <a:p>
            <a:pPr marL="171450" lvl="0" indent="-171450">
              <a:buFont typeface="Arial" panose="020B0604020202020204" pitchFamily="34" charset="0"/>
              <a:buChar char="•"/>
            </a:pPr>
            <a:r>
              <a:rPr lang="en-US" dirty="0"/>
              <a:t>Bus modes include standard Bus, Bus Rapid Transit, Commuter Bus, Demand Response, </a:t>
            </a:r>
            <a:r>
              <a:rPr lang="en-US" dirty="0" err="1"/>
              <a:t>Publico</a:t>
            </a:r>
            <a:r>
              <a:rPr lang="en-US" dirty="0"/>
              <a:t>, Trolleybus, and Vanpool modes.)</a:t>
            </a:r>
          </a:p>
          <a:p>
            <a:endParaRPr lang="en-US" dirty="0"/>
          </a:p>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11</a:t>
            </a:fld>
            <a:endParaRPr lang="en-US" dirty="0"/>
          </a:p>
        </p:txBody>
      </p:sp>
    </p:spTree>
    <p:extLst>
      <p:ext uri="{BB962C8B-B14F-4D97-AF65-F5344CB8AC3E}">
        <p14:creationId xmlns:p14="http://schemas.microsoft.com/office/powerpoint/2010/main" val="4091812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Notes about the metrics in case they are helpful: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We measure the rate as the number of fatalities per 100 million vehicle revenue miles. </a:t>
            </a:r>
          </a:p>
          <a:p>
            <a:pPr marL="628650" lvl="1" indent="-171450">
              <a:buFont typeface="Arial" panose="020B0604020202020204" pitchFamily="34" charset="0"/>
              <a:buChar char="•"/>
            </a:pPr>
            <a:r>
              <a:rPr lang="en-US" dirty="0">
                <a:solidFill>
                  <a:schemeClr val="tx1"/>
                </a:solidFill>
              </a:rPr>
              <a:t>VRM is actually a measurement of the total number of miles railcars travel during revenue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Slide produced using NTD data pulled on Aug 1, 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charts on this table are based on NTD events that occurred in fiscal years (FY) </a:t>
            </a:r>
            <a:r>
              <a:rPr lang="en-US" i="0" dirty="0"/>
              <a:t>2020 </a:t>
            </a:r>
            <a:r>
              <a:rPr lang="en-US" dirty="0"/>
              <a:t>to 2025. Data from FY </a:t>
            </a:r>
            <a:r>
              <a:rPr lang="en-US" i="0" dirty="0"/>
              <a:t>2024 and 2025 </a:t>
            </a:r>
            <a:r>
              <a:rPr lang="en-US" dirty="0"/>
              <a:t>are still subject to NTD reporter revision. Rates from FY 2023 are subject to minor revision until NTD’s 2024 Annual Reporting validation is completed.</a:t>
            </a:r>
          </a:p>
          <a:p>
            <a:pPr marL="0" lvl="0" indent="0">
              <a:buFont typeface="Arial" panose="020B0604020202020204" pitchFamily="34" charset="0"/>
              <a:buNone/>
            </a:pPr>
            <a:endParaRPr lang="en-US" dirty="0">
              <a:solidFill>
                <a:schemeClr val="tx1"/>
              </a:solidFill>
            </a:endParaRPr>
          </a:p>
          <a:p>
            <a:pPr marL="0" lvl="0" indent="0">
              <a:buFont typeface="+mj-lt"/>
              <a:buNone/>
            </a:pPr>
            <a:r>
              <a:rPr lang="en-US" dirty="0">
                <a:solidFill>
                  <a:schemeClr val="tx1"/>
                </a:solidFill>
              </a:rPr>
              <a:t>Data analysis notes:</a:t>
            </a:r>
          </a:p>
          <a:p>
            <a:pPr marL="171450" lvl="0" indent="-171450">
              <a:buFont typeface="Arial" panose="020B0604020202020204" pitchFamily="34" charset="0"/>
              <a:buChar char="•"/>
            </a:pPr>
            <a:r>
              <a:rPr lang="en-US" dirty="0">
                <a:solidFill>
                  <a:schemeClr val="tx1"/>
                </a:solidFill>
              </a:rPr>
              <a:t>Data include only NTD Full Reporters. Rail agencies overseen by FRA are excluded.</a:t>
            </a:r>
          </a:p>
          <a:p>
            <a:pPr marL="171450" lvl="0" indent="-171450">
              <a:buFont typeface="Arial" panose="020B0604020202020204" pitchFamily="34" charset="0"/>
              <a:buChar char="•"/>
            </a:pPr>
            <a:r>
              <a:rPr lang="en-US" dirty="0">
                <a:solidFill>
                  <a:schemeClr val="tx1"/>
                </a:solidFill>
              </a:rPr>
              <a:t>Rail modes include Cable Car, Heavy Rail, Inclined Plane, Light Rail, Monorail/Automated Guideway, Streetcar, and Hybrid Rail modes.)</a:t>
            </a:r>
          </a:p>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12</a:t>
            </a:fld>
            <a:endParaRPr lang="en-US" dirty="0"/>
          </a:p>
        </p:txBody>
      </p:sp>
    </p:spTree>
    <p:extLst>
      <p:ext uri="{BB962C8B-B14F-4D97-AF65-F5344CB8AC3E}">
        <p14:creationId xmlns:p14="http://schemas.microsoft.com/office/powerpoint/2010/main" val="432463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kern="100">
                <a:solidFill>
                  <a:srgbClr val="00205C"/>
                </a:solidFill>
                <a:latin typeface="Franklin Gothic Book"/>
                <a:ea typeface="ＭＳ Ｐゴシック"/>
                <a:cs typeface="Times New Roman"/>
              </a:rPr>
              <a:t>FTA's Mission, Vision, and Values were created to enhance mobility, promote economic growth, and improve the quality of life in communities. As transportation evolved, the FTA has adapted its strategies to address challenges concerning sustainability and technological advancements.</a:t>
            </a:r>
            <a:endParaRPr lang="en-US" sz="900" kern="100">
              <a:solidFill>
                <a:srgbClr val="00205C"/>
              </a:solidFill>
              <a:latin typeface="Franklin Gothic Book"/>
              <a:ea typeface="ＭＳ Ｐゴシック"/>
              <a:cs typeface="Times New Roman"/>
            </a:endParaRPr>
          </a:p>
        </p:txBody>
      </p:sp>
      <p:sp>
        <p:nvSpPr>
          <p:cNvPr id="4" name="Slide Number Placeholder 3"/>
          <p:cNvSpPr>
            <a:spLocks noGrp="1"/>
          </p:cNvSpPr>
          <p:nvPr>
            <p:ph type="sldNum" sz="quarter" idx="5"/>
          </p:nvPr>
        </p:nvSpPr>
        <p:spPr/>
        <p:txBody>
          <a:bodyPr/>
          <a:lstStyle/>
          <a:p>
            <a:fld id="{74FDF521-A8C0-47CF-B688-3383CB252F15}" type="slidenum">
              <a:rPr lang="en-US" smtClean="0"/>
              <a:pPr/>
              <a:t>13</a:t>
            </a:fld>
            <a:endParaRPr lang="en-US"/>
          </a:p>
        </p:txBody>
      </p:sp>
    </p:spTree>
    <p:extLst>
      <p:ext uri="{BB962C8B-B14F-4D97-AF65-F5344CB8AC3E}">
        <p14:creationId xmlns:p14="http://schemas.microsoft.com/office/powerpoint/2010/main" val="2969405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a:p>
          <a:p>
            <a:r>
              <a:rPr lang="en-US"/>
              <a:t>Accessibility Notes:</a:t>
            </a:r>
          </a:p>
          <a:p>
            <a:pPr marL="178027" indent="-178027">
              <a:buFont typeface="Arial" panose="020B0604020202020204" pitchFamily="34" charset="0"/>
              <a:buChar char="•"/>
            </a:pPr>
            <a:r>
              <a:rPr lang="en-US"/>
              <a:t>Remember to add Alt Text/ Captions to photos that are representative of what is happening in the image.</a:t>
            </a:r>
          </a:p>
          <a:p>
            <a:pPr marL="652765" lvl="1" indent="-178027" defTabSz="949478">
              <a:buFont typeface="Arial" panose="020B0604020202020204" pitchFamily="34" charset="0"/>
              <a:buChar char="•"/>
              <a:defRPr/>
            </a:pPr>
            <a:r>
              <a:rPr lang="en-US">
                <a:solidFill>
                  <a:schemeClr val="tx1">
                    <a:lumMod val="65000"/>
                    <a:lumOff val="35000"/>
                  </a:schemeClr>
                </a:solidFill>
              </a:rPr>
              <a:t>You can right click on the image and choose ‘View Alt Text”, or go to Review -&gt; Check Accessibility -&gt; Alt Text to add or have PPT generate Alt text</a:t>
            </a:r>
            <a:endParaRPr lang="en-US"/>
          </a:p>
          <a:p>
            <a:pPr marL="178027" indent="-178027">
              <a:buFont typeface="Arial" panose="020B0604020202020204" pitchFamily="34" charset="0"/>
              <a:buChar char="•"/>
            </a:pPr>
            <a:r>
              <a:rPr lang="en-US"/>
              <a:t>If you add jpgs/images of graphs or tables make sure the captions describe the graph/ table in detail. Include percentages, numbers and comparisons. </a:t>
            </a:r>
          </a:p>
          <a:p>
            <a:pPr marL="652765" lvl="1" indent="-178027">
              <a:buFont typeface="Arial" panose="020B0604020202020204" pitchFamily="34" charset="0"/>
              <a:buChar char="•"/>
            </a:pPr>
            <a:r>
              <a:rPr lang="en-US"/>
              <a:t>Best practice is to copy or import tables and graphs as Excel or Microsoft objects</a:t>
            </a:r>
          </a:p>
          <a:p>
            <a:pPr marL="652765" lvl="1" indent="-178027">
              <a:buFont typeface="Arial" panose="020B0604020202020204" pitchFamily="34" charset="0"/>
              <a:buChar char="•"/>
            </a:pPr>
            <a:r>
              <a:rPr lang="en-US"/>
              <a:t>Avoid using Smart Objects unless necessary, they require alt text just like images and can be difficult to edit</a:t>
            </a:r>
          </a:p>
          <a:p>
            <a:pPr marL="178027" indent="-178027">
              <a:buFont typeface="Arial" panose="020B0604020202020204" pitchFamily="34" charset="0"/>
              <a:buChar char="•"/>
            </a:pPr>
            <a:r>
              <a:rPr lang="en-US"/>
              <a:t>For text, make sure your color contrast passes the WCAG AA and that your text is no smaller than 16pts if possible. A contrast checker can be found at </a:t>
            </a:r>
            <a:r>
              <a:rPr lang="en-US" err="1">
                <a:hlinkClick r:id="rId3"/>
              </a:rPr>
              <a:t>WebAIM</a:t>
            </a:r>
            <a:r>
              <a:rPr lang="en-US">
                <a:hlinkClick r:id="rId3"/>
              </a:rPr>
              <a:t>: Contrast Checker</a:t>
            </a:r>
            <a:endParaRPr lang="en-US"/>
          </a:p>
          <a:p>
            <a:endParaRPr lang="en-US"/>
          </a:p>
        </p:txBody>
      </p:sp>
    </p:spTree>
    <p:extLst>
      <p:ext uri="{BB962C8B-B14F-4D97-AF65-F5344CB8AC3E}">
        <p14:creationId xmlns:p14="http://schemas.microsoft.com/office/powerpoint/2010/main" val="651726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kern="100">
                <a:solidFill>
                  <a:srgbClr val="00205C"/>
                </a:solidFill>
                <a:latin typeface="Franklin Gothic Book"/>
                <a:ea typeface="ＭＳ Ｐゴシック"/>
                <a:cs typeface="Times New Roman"/>
              </a:rPr>
              <a:t>FTA's Mission, Vision, and Values were created to enhance mobility, promote economic growth, and improve the quality of life in communities. As transportation evolved, the FTA has adapted its strategies to address challenges concerning sustainability and technological advancements.</a:t>
            </a:r>
            <a:endParaRPr lang="en-US" sz="900" kern="100">
              <a:solidFill>
                <a:srgbClr val="00205C"/>
              </a:solidFill>
              <a:latin typeface="Franklin Gothic Book"/>
              <a:ea typeface="ＭＳ Ｐゴシック"/>
              <a:cs typeface="Times New Roman"/>
            </a:endParaRPr>
          </a:p>
        </p:txBody>
      </p:sp>
      <p:sp>
        <p:nvSpPr>
          <p:cNvPr id="4" name="Slide Number Placeholder 3"/>
          <p:cNvSpPr>
            <a:spLocks noGrp="1"/>
          </p:cNvSpPr>
          <p:nvPr>
            <p:ph type="sldNum" sz="quarter" idx="5"/>
          </p:nvPr>
        </p:nvSpPr>
        <p:spPr/>
        <p:txBody>
          <a:bodyPr/>
          <a:lstStyle/>
          <a:p>
            <a:fld id="{74FDF521-A8C0-47CF-B688-3383CB252F15}" type="slidenum">
              <a:rPr lang="en-US" smtClean="0"/>
              <a:pPr/>
              <a:t>3</a:t>
            </a:fld>
            <a:endParaRPr lang="en-US"/>
          </a:p>
        </p:txBody>
      </p:sp>
    </p:spTree>
    <p:extLst>
      <p:ext uri="{BB962C8B-B14F-4D97-AF65-F5344CB8AC3E}">
        <p14:creationId xmlns:p14="http://schemas.microsoft.com/office/powerpoint/2010/main" val="2734688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FTA’s Mission, Vision, and Values are embedded into the actions we take and unite our organization towards shared goals. </a:t>
            </a:r>
          </a:p>
          <a:p>
            <a:pPr marL="174708" indent="-174708">
              <a:buFont typeface="Arial" panose="020B0604020202020204" pitchFamily="34" charset="0"/>
              <a:buChar char="•"/>
            </a:pPr>
            <a:r>
              <a:rPr lang="en-US"/>
              <a:t>FTA’s core functions define the roles and responsibilities of the FTA. </a:t>
            </a:r>
          </a:p>
          <a:p>
            <a:pPr marL="174708" indent="-174708">
              <a:buFont typeface="Arial" panose="020B0604020202020204" pitchFamily="34" charset="0"/>
              <a:buChar char="•"/>
            </a:pPr>
            <a:r>
              <a:rPr lang="en-US"/>
              <a:t>FTA’s four lines of business are the fields in which we execute our core functions, guided by our mission, vision, and values.</a:t>
            </a:r>
          </a:p>
        </p:txBody>
      </p:sp>
      <p:sp>
        <p:nvSpPr>
          <p:cNvPr id="4" name="Slide Number Placeholder 3"/>
          <p:cNvSpPr>
            <a:spLocks noGrp="1"/>
          </p:cNvSpPr>
          <p:nvPr>
            <p:ph type="sldNum" sz="quarter" idx="5"/>
          </p:nvPr>
        </p:nvSpPr>
        <p:spPr/>
        <p:txBody>
          <a:bodyPr/>
          <a:lstStyle/>
          <a:p>
            <a:fld id="{74FDF521-A8C0-47CF-B688-3383CB252F15}" type="slidenum">
              <a:rPr lang="en-US" smtClean="0"/>
              <a:pPr/>
              <a:t>4</a:t>
            </a:fld>
            <a:endParaRPr lang="en-US"/>
          </a:p>
        </p:txBody>
      </p:sp>
    </p:spTree>
    <p:extLst>
      <p:ext uri="{BB962C8B-B14F-4D97-AF65-F5344CB8AC3E}">
        <p14:creationId xmlns:p14="http://schemas.microsoft.com/office/powerpoint/2010/main" val="313288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F0B3-C51B-43CF-8269-1079A27C5D66}" type="slidenum">
              <a:rPr lang="en-US" smtClean="0"/>
              <a:t>5</a:t>
            </a:fld>
            <a:endParaRPr lang="en-US"/>
          </a:p>
        </p:txBody>
      </p:sp>
    </p:spTree>
    <p:extLst>
      <p:ext uri="{BB962C8B-B14F-4D97-AF65-F5344CB8AC3E}">
        <p14:creationId xmlns:p14="http://schemas.microsoft.com/office/powerpoint/2010/main" val="774452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FDF521-A8C0-47CF-B688-3383CB252F15}" type="slidenum">
              <a:rPr lang="en-US" smtClean="0"/>
              <a:pPr/>
              <a:t>6</a:t>
            </a:fld>
            <a:endParaRPr lang="en-US"/>
          </a:p>
        </p:txBody>
      </p:sp>
    </p:spTree>
    <p:extLst>
      <p:ext uri="{BB962C8B-B14F-4D97-AF65-F5344CB8AC3E}">
        <p14:creationId xmlns:p14="http://schemas.microsoft.com/office/powerpoint/2010/main" val="2488755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FDF521-A8C0-47CF-B688-3383CB252F15}" type="slidenum">
              <a:rPr lang="en-US" smtClean="0"/>
              <a:pPr/>
              <a:t>7</a:t>
            </a:fld>
            <a:endParaRPr lang="en-US"/>
          </a:p>
        </p:txBody>
      </p:sp>
    </p:spTree>
    <p:extLst>
      <p:ext uri="{BB962C8B-B14F-4D97-AF65-F5344CB8AC3E}">
        <p14:creationId xmlns:p14="http://schemas.microsoft.com/office/powerpoint/2010/main" val="1248337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FDF521-A8C0-47CF-B688-3383CB252F15}" type="slidenum">
              <a:rPr lang="en-US" smtClean="0"/>
              <a:pPr/>
              <a:t>8</a:t>
            </a:fld>
            <a:endParaRPr lang="en-US"/>
          </a:p>
        </p:txBody>
      </p:sp>
    </p:spTree>
    <p:extLst>
      <p:ext uri="{BB962C8B-B14F-4D97-AF65-F5344CB8AC3E}">
        <p14:creationId xmlns:p14="http://schemas.microsoft.com/office/powerpoint/2010/main" val="800454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4547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B2EF-7036-5B04-2BC6-77F65759A1CC}"/>
              </a:ext>
            </a:extLst>
          </p:cNvPr>
          <p:cNvSpPr>
            <a:spLocks noGrp="1"/>
          </p:cNvSpPr>
          <p:nvPr>
            <p:ph type="title" hasCustomPrompt="1"/>
          </p:nvPr>
        </p:nvSpPr>
        <p:spPr>
          <a:xfrm>
            <a:off x="774402" y="374570"/>
            <a:ext cx="9004599" cy="938249"/>
          </a:xfrm>
          <a:prstGeom prst="rect">
            <a:avLst/>
          </a:prstGeom>
        </p:spPr>
        <p:txBody>
          <a:bodyPr/>
          <a:lstStyle>
            <a:lvl1pPr>
              <a:defRPr sz="3600">
                <a:solidFill>
                  <a:srgbClr val="0B6FAD"/>
                </a:solidFill>
                <a:latin typeface="Franklin Gothic Heavy" panose="020B0903020102020204" pitchFamily="34" charset="0"/>
              </a:defRPr>
            </a:lvl1pPr>
          </a:lstStyle>
          <a:p>
            <a:r>
              <a:rPr lang="en-US"/>
              <a:t>Empty Content Title</a:t>
            </a:r>
          </a:p>
        </p:txBody>
      </p:sp>
      <p:sp>
        <p:nvSpPr>
          <p:cNvPr id="6" name="Rectangle 5">
            <a:extLst>
              <a:ext uri="{FF2B5EF4-FFF2-40B4-BE49-F238E27FC236}">
                <a16:creationId xmlns:a16="http://schemas.microsoft.com/office/drawing/2014/main" id="{9244683A-4948-5F51-15A0-E1CA7EDC2F37}"/>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7" name="Straight Connector 6">
            <a:extLst>
              <a:ext uri="{FF2B5EF4-FFF2-40B4-BE49-F238E27FC236}">
                <a16:creationId xmlns:a16="http://schemas.microsoft.com/office/drawing/2014/main" id="{0F85A4DC-BC4A-619D-92C5-0B69C149C82D}"/>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550010-2AC1-0312-BC34-CDDEC78B494D}"/>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F8D4D9D-3326-8D29-3B44-EF05890714F0}"/>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453B52-83C9-FA2F-9DD2-669193C23CC2}"/>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13D8D1-5E93-D356-592C-A13E2021A067}"/>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C6ECB0-8977-534B-66CD-D6DEFCE06C00}"/>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817D65-93A9-E6C6-BB61-5CC0B0550847}"/>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114508-DC4E-6CE0-4ED2-27A26E50054C}"/>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0E4117-D99C-518C-7136-B88D59EAABA1}"/>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0B0F76-4B92-1291-8AFD-14D1AABC2456}"/>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293D09-42DA-0C9F-BE9C-CB69C488CE84}"/>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675161-90D8-60F7-18B9-371D7C4AF683}"/>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59B021-C039-1D0D-1155-784685FFFAA1}"/>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262777-BE87-7BE5-0515-D391A7378783}"/>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3F6101E0-20B5-EBBE-BAA9-21FCF75BADAF}"/>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F7A4D202-A119-A6E9-F4A2-3D381D0927AF}"/>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a:latin typeface="Franklin Gothic Book" panose="020B0503020102020204" pitchFamily="34" charset="0"/>
            </a:endParaRPr>
          </a:p>
        </p:txBody>
      </p:sp>
      <p:pic>
        <p:nvPicPr>
          <p:cNvPr id="5" name="Graphic 4">
            <a:extLst>
              <a:ext uri="{FF2B5EF4-FFF2-40B4-BE49-F238E27FC236}">
                <a16:creationId xmlns:a16="http://schemas.microsoft.com/office/drawing/2014/main" id="{1F9DC919-5705-6E30-BB53-2C5CBEE045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1980" y="6446477"/>
            <a:ext cx="1743175" cy="365125"/>
          </a:xfrm>
          <a:prstGeom prst="rect">
            <a:avLst/>
          </a:prstGeom>
        </p:spPr>
      </p:pic>
    </p:spTree>
    <p:extLst>
      <p:ext uri="{BB962C8B-B14F-4D97-AF65-F5344CB8AC3E}">
        <p14:creationId xmlns:p14="http://schemas.microsoft.com/office/powerpoint/2010/main" val="259300435"/>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35885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B53459-A1B6-FC56-5374-7A2698759C46}"/>
              </a:ext>
            </a:extLst>
          </p:cNvPr>
          <p:cNvSpPr/>
          <p:nvPr userDrawn="1"/>
        </p:nvSpPr>
        <p:spPr>
          <a:xfrm>
            <a:off x="11600121" y="0"/>
            <a:ext cx="59187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356249-FF5D-FE8F-CE92-2FBF1E291FF8}"/>
              </a:ext>
            </a:extLst>
          </p:cNvPr>
          <p:cNvSpPr>
            <a:spLocks noGrp="1"/>
          </p:cNvSpPr>
          <p:nvPr>
            <p:ph type="ctrTitle"/>
          </p:nvPr>
        </p:nvSpPr>
        <p:spPr>
          <a:xfrm>
            <a:off x="764844" y="2127583"/>
            <a:ext cx="6869334" cy="1382379"/>
          </a:xfrm>
          <a:prstGeom prst="rect">
            <a:avLst/>
          </a:prstGeom>
        </p:spPr>
        <p:txBody>
          <a:bodyPr anchor="b"/>
          <a:lstStyle>
            <a:lvl1pPr algn="l">
              <a:defRPr sz="4800">
                <a:solidFill>
                  <a:srgbClr val="00205C"/>
                </a:solidFill>
                <a:latin typeface="Franklin Gothic Heavy" panose="020B09030201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88027C42-EA58-BBBD-126E-1E1E7757DB03}"/>
              </a:ext>
            </a:extLst>
          </p:cNvPr>
          <p:cNvSpPr>
            <a:spLocks noGrp="1"/>
          </p:cNvSpPr>
          <p:nvPr>
            <p:ph type="dt" sz="half" idx="10"/>
          </p:nvPr>
        </p:nvSpPr>
        <p:spPr>
          <a:xfrm>
            <a:off x="759895" y="4764231"/>
            <a:ext cx="5937682" cy="365125"/>
          </a:xfrm>
          <a:prstGeom prst="rect">
            <a:avLst/>
          </a:prstGeom>
        </p:spPr>
        <p:txBody>
          <a:bodyPr/>
          <a:lstStyle>
            <a:lvl1pPr>
              <a:defRPr sz="2400">
                <a:latin typeface="Franklin Gothic Book" panose="020B0503020102020204" pitchFamily="34" charset="0"/>
              </a:defRPr>
            </a:lvl1pPr>
          </a:lstStyle>
          <a:p>
            <a:fld id="{3C2C50DE-B6CC-4F75-8A71-3F9B07355D0F}" type="datetime1">
              <a:rPr lang="en-US" smtClean="0"/>
              <a:pPr/>
              <a:t>9/3/2025</a:t>
            </a:fld>
            <a:endParaRPr lang="en-US"/>
          </a:p>
        </p:txBody>
      </p:sp>
      <p:cxnSp>
        <p:nvCxnSpPr>
          <p:cNvPr id="8" name="Straight Connector 7">
            <a:extLst>
              <a:ext uri="{FF2B5EF4-FFF2-40B4-BE49-F238E27FC236}">
                <a16:creationId xmlns:a16="http://schemas.microsoft.com/office/drawing/2014/main" id="{9C412BF0-F894-FD73-DFD4-95B97E450BD8}"/>
              </a:ext>
              <a:ext uri="{C183D7F6-B498-43B3-948B-1728B52AA6E4}">
                <adec:decorative xmlns:adec="http://schemas.microsoft.com/office/drawing/2017/decorative" val="1"/>
              </a:ext>
            </a:extLst>
          </p:cNvPr>
          <p:cNvCxnSpPr/>
          <p:nvPr userDrawn="1"/>
        </p:nvCxnSpPr>
        <p:spPr>
          <a:xfrm>
            <a:off x="810124" y="4532115"/>
            <a:ext cx="5887452" cy="0"/>
          </a:xfrm>
          <a:prstGeom prst="line">
            <a:avLst/>
          </a:prstGeom>
          <a:ln w="50800" cap="rnd">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a:extLst>
              <a:ext uri="{FF2B5EF4-FFF2-40B4-BE49-F238E27FC236}">
                <a16:creationId xmlns:a16="http://schemas.microsoft.com/office/drawing/2014/main" id="{C7EAC60A-38D9-5F85-38D5-A37B57E3D065}"/>
              </a:ext>
            </a:extLst>
          </p:cNvPr>
          <p:cNvSpPr>
            <a:spLocks noGrp="1"/>
          </p:cNvSpPr>
          <p:nvPr>
            <p:ph type="body" sz="quarter" idx="11" hasCustomPrompt="1"/>
          </p:nvPr>
        </p:nvSpPr>
        <p:spPr>
          <a:xfrm>
            <a:off x="759895" y="3987762"/>
            <a:ext cx="6874283" cy="431536"/>
          </a:xfrm>
          <a:prstGeom prst="rect">
            <a:avLst/>
          </a:prstGeom>
        </p:spPr>
        <p:txBody>
          <a:bodyPr/>
          <a:lstStyle>
            <a:lvl1pPr marL="0" indent="0">
              <a:buNone/>
              <a:defRPr sz="2400">
                <a:latin typeface="Franklin Gothic Book" panose="020B0503020102020204" pitchFamily="34" charset="0"/>
              </a:defRPr>
            </a:lvl1pPr>
          </a:lstStyle>
          <a:p>
            <a:pPr lvl="0"/>
            <a:r>
              <a:rPr lang="en-US"/>
              <a:t>Event name</a:t>
            </a:r>
          </a:p>
        </p:txBody>
      </p:sp>
      <p:sp>
        <p:nvSpPr>
          <p:cNvPr id="12" name="Text Placeholder 11">
            <a:extLst>
              <a:ext uri="{FF2B5EF4-FFF2-40B4-BE49-F238E27FC236}">
                <a16:creationId xmlns:a16="http://schemas.microsoft.com/office/drawing/2014/main" id="{9A64343D-BA56-B661-FC33-2A2AD11A9097}"/>
              </a:ext>
            </a:extLst>
          </p:cNvPr>
          <p:cNvSpPr>
            <a:spLocks noGrp="1"/>
          </p:cNvSpPr>
          <p:nvPr>
            <p:ph type="body" sz="quarter" idx="12" hasCustomPrompt="1"/>
          </p:nvPr>
        </p:nvSpPr>
        <p:spPr>
          <a:xfrm>
            <a:off x="764844" y="3552014"/>
            <a:ext cx="6869334" cy="365125"/>
          </a:xfrm>
          <a:prstGeom prst="rect">
            <a:avLst/>
          </a:prstGeom>
        </p:spPr>
        <p:txBody>
          <a:bodyPr/>
          <a:lstStyle>
            <a:lvl1pPr marL="0" indent="0">
              <a:buNone/>
              <a:defRPr sz="2400">
                <a:solidFill>
                  <a:schemeClr val="tx1">
                    <a:lumMod val="65000"/>
                    <a:lumOff val="35000"/>
                  </a:schemeClr>
                </a:solidFill>
                <a:latin typeface="Franklin Gothic Demi" panose="020B0703020102020204" pitchFamily="34" charset="0"/>
              </a:defRPr>
            </a:lvl1pPr>
          </a:lstStyle>
          <a:p>
            <a:pPr lvl="0"/>
            <a:r>
              <a:rPr lang="en-US"/>
              <a:t>Name, Title</a:t>
            </a:r>
          </a:p>
        </p:txBody>
      </p:sp>
      <p:sp>
        <p:nvSpPr>
          <p:cNvPr id="23" name="Graphic 8">
            <a:extLst>
              <a:ext uri="{FF2B5EF4-FFF2-40B4-BE49-F238E27FC236}">
                <a16:creationId xmlns:a16="http://schemas.microsoft.com/office/drawing/2014/main" id="{3ACCE712-04F8-7343-13FB-DD0B917114DF}"/>
              </a:ext>
              <a:ext uri="{C183D7F6-B498-43B3-948B-1728B52AA6E4}">
                <adec:decorative xmlns:adec="http://schemas.microsoft.com/office/drawing/2017/decorative" val="1"/>
              </a:ext>
            </a:extLst>
          </p:cNvPr>
          <p:cNvSpPr/>
          <p:nvPr userDrawn="1"/>
        </p:nvSpPr>
        <p:spPr>
          <a:xfrm>
            <a:off x="6451751" y="1"/>
            <a:ext cx="5338804" cy="6858000"/>
          </a:xfrm>
          <a:custGeom>
            <a:avLst/>
            <a:gdLst>
              <a:gd name="connsiteX0" fmla="*/ 0 w 5338804"/>
              <a:gd name="connsiteY0" fmla="*/ 0 h 7165803"/>
              <a:gd name="connsiteX1" fmla="*/ 5338804 w 5338804"/>
              <a:gd name="connsiteY1" fmla="*/ 0 h 7165803"/>
              <a:gd name="connsiteX2" fmla="*/ 5338804 w 5338804"/>
              <a:gd name="connsiteY2" fmla="*/ 7165804 h 7165803"/>
              <a:gd name="connsiteX3" fmla="*/ 3085524 w 5338804"/>
              <a:gd name="connsiteY3" fmla="*/ 7165804 h 7165803"/>
              <a:gd name="connsiteX4" fmla="*/ 3085524 w 5338804"/>
              <a:gd name="connsiteY4" fmla="*/ 6922194 h 7165803"/>
              <a:gd name="connsiteX5" fmla="*/ 1451428 w 5338804"/>
              <a:gd name="connsiteY5" fmla="*/ 5988380 h 7165803"/>
              <a:gd name="connsiteX6" fmla="*/ 1451428 w 5338804"/>
              <a:gd name="connsiteY6" fmla="*/ 1258524 h 7165803"/>
              <a:gd name="connsiteX7" fmla="*/ 0 w 5338804"/>
              <a:gd name="connsiteY7" fmla="*/ 426279 h 7165803"/>
              <a:gd name="connsiteX8" fmla="*/ 0 w 5338804"/>
              <a:gd name="connsiteY8" fmla="*/ 0 h 716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8804" h="7165803">
                <a:moveTo>
                  <a:pt x="0" y="0"/>
                </a:moveTo>
                <a:lnTo>
                  <a:pt x="5338804" y="0"/>
                </a:lnTo>
                <a:lnTo>
                  <a:pt x="5338804" y="7165804"/>
                </a:lnTo>
                <a:lnTo>
                  <a:pt x="3085524" y="7165804"/>
                </a:lnTo>
                <a:lnTo>
                  <a:pt x="3085524" y="6922194"/>
                </a:lnTo>
                <a:lnTo>
                  <a:pt x="1451428" y="5988380"/>
                </a:lnTo>
                <a:lnTo>
                  <a:pt x="1451428" y="1258524"/>
                </a:lnTo>
                <a:lnTo>
                  <a:pt x="0" y="426279"/>
                </a:lnTo>
                <a:lnTo>
                  <a:pt x="0" y="0"/>
                </a:lnTo>
                <a:close/>
              </a:path>
            </a:pathLst>
          </a:custGeom>
          <a:solidFill>
            <a:schemeClr val="bg1">
              <a:lumMod val="95000"/>
            </a:schemeClr>
          </a:solidFill>
          <a:ln w="15506" cap="flat">
            <a:noFill/>
            <a:prstDash val="solid"/>
            <a:miter/>
          </a:ln>
        </p:spPr>
        <p:txBody>
          <a:bodyPr rtlCol="0" anchor="ctr"/>
          <a:lstStyle/>
          <a:p>
            <a:endParaRPr lang="en-US"/>
          </a:p>
        </p:txBody>
      </p:sp>
      <p:sp>
        <p:nvSpPr>
          <p:cNvPr id="9" name="Picture Placeholder 8">
            <a:extLst>
              <a:ext uri="{FF2B5EF4-FFF2-40B4-BE49-F238E27FC236}">
                <a16:creationId xmlns:a16="http://schemas.microsoft.com/office/drawing/2014/main" id="{1DB21837-EA61-0D72-8144-76FE075D0CA5}"/>
              </a:ext>
            </a:extLst>
          </p:cNvPr>
          <p:cNvSpPr>
            <a:spLocks noGrp="1"/>
          </p:cNvSpPr>
          <p:nvPr>
            <p:ph type="pic" sz="quarter" idx="13"/>
          </p:nvPr>
        </p:nvSpPr>
        <p:spPr>
          <a:xfrm>
            <a:off x="8208963" y="515938"/>
            <a:ext cx="3581400" cy="5911850"/>
          </a:xfrm>
          <a:prstGeom prst="rect">
            <a:avLst/>
          </a:prstGeom>
        </p:spPr>
        <p:txBody>
          <a:bodyPr/>
          <a:lstStyle/>
          <a:p>
            <a:endParaRPr lang="en-US"/>
          </a:p>
        </p:txBody>
      </p:sp>
      <p:pic>
        <p:nvPicPr>
          <p:cNvPr id="6" name="Graphic 5">
            <a:extLst>
              <a:ext uri="{FF2B5EF4-FFF2-40B4-BE49-F238E27FC236}">
                <a16:creationId xmlns:a16="http://schemas.microsoft.com/office/drawing/2014/main" id="{7F666C4C-3346-1EDB-7318-28E40323AF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9895" y="5923132"/>
            <a:ext cx="2628779" cy="550623"/>
          </a:xfrm>
          <a:prstGeom prst="rect">
            <a:avLst/>
          </a:prstGeom>
        </p:spPr>
      </p:pic>
    </p:spTree>
    <p:extLst>
      <p:ext uri="{BB962C8B-B14F-4D97-AF65-F5344CB8AC3E}">
        <p14:creationId xmlns:p14="http://schemas.microsoft.com/office/powerpoint/2010/main" val="16369424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guide id="3" pos="50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231E3D5-C22D-F341-A69F-E3B87EAC2F7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02220" y="0"/>
            <a:ext cx="4089780" cy="6858638"/>
          </a:xfrm>
          <a:prstGeom prst="rect">
            <a:avLst/>
          </a:prstGeom>
        </p:spPr>
      </p:pic>
      <p:sp>
        <p:nvSpPr>
          <p:cNvPr id="2" name="Title 1">
            <a:extLst>
              <a:ext uri="{FF2B5EF4-FFF2-40B4-BE49-F238E27FC236}">
                <a16:creationId xmlns:a16="http://schemas.microsoft.com/office/drawing/2014/main" id="{86356249-FF5D-FE8F-CE92-2FBF1E291FF8}"/>
              </a:ext>
            </a:extLst>
          </p:cNvPr>
          <p:cNvSpPr>
            <a:spLocks noGrp="1"/>
          </p:cNvSpPr>
          <p:nvPr>
            <p:ph type="ctrTitle"/>
          </p:nvPr>
        </p:nvSpPr>
        <p:spPr>
          <a:xfrm>
            <a:off x="764843" y="2127583"/>
            <a:ext cx="7179749" cy="1382379"/>
          </a:xfrm>
          <a:prstGeom prst="rect">
            <a:avLst/>
          </a:prstGeom>
        </p:spPr>
        <p:txBody>
          <a:bodyPr anchor="b"/>
          <a:lstStyle>
            <a:lvl1pPr algn="l">
              <a:defRPr sz="4800">
                <a:solidFill>
                  <a:srgbClr val="00205C"/>
                </a:solidFill>
                <a:latin typeface="Franklin Gothic Heavy" panose="020B09030201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88027C42-EA58-BBBD-126E-1E1E7757DB03}"/>
              </a:ext>
            </a:extLst>
          </p:cNvPr>
          <p:cNvSpPr>
            <a:spLocks noGrp="1"/>
          </p:cNvSpPr>
          <p:nvPr>
            <p:ph type="dt" sz="half" idx="10"/>
          </p:nvPr>
        </p:nvSpPr>
        <p:spPr>
          <a:xfrm>
            <a:off x="759895" y="4764231"/>
            <a:ext cx="5937682" cy="365125"/>
          </a:xfrm>
          <a:prstGeom prst="rect">
            <a:avLst/>
          </a:prstGeom>
        </p:spPr>
        <p:txBody>
          <a:bodyPr/>
          <a:lstStyle>
            <a:lvl1pPr>
              <a:defRPr sz="2400">
                <a:latin typeface="Franklin Gothic Book" panose="020B0503020102020204" pitchFamily="34" charset="0"/>
              </a:defRPr>
            </a:lvl1pPr>
          </a:lstStyle>
          <a:p>
            <a:fld id="{3C2C50DE-B6CC-4F75-8A71-3F9B07355D0F}" type="datetime1">
              <a:rPr lang="en-US" smtClean="0"/>
              <a:pPr/>
              <a:t>9/3/2025</a:t>
            </a:fld>
            <a:endParaRPr lang="en-US"/>
          </a:p>
        </p:txBody>
      </p:sp>
      <p:cxnSp>
        <p:nvCxnSpPr>
          <p:cNvPr id="8" name="Straight Connector 7">
            <a:extLst>
              <a:ext uri="{FF2B5EF4-FFF2-40B4-BE49-F238E27FC236}">
                <a16:creationId xmlns:a16="http://schemas.microsoft.com/office/drawing/2014/main" id="{9C412BF0-F894-FD73-DFD4-95B97E450BD8}"/>
              </a:ext>
              <a:ext uri="{C183D7F6-B498-43B3-948B-1728B52AA6E4}">
                <adec:decorative xmlns:adec="http://schemas.microsoft.com/office/drawing/2017/decorative" val="1"/>
              </a:ext>
            </a:extLst>
          </p:cNvPr>
          <p:cNvCxnSpPr/>
          <p:nvPr userDrawn="1"/>
        </p:nvCxnSpPr>
        <p:spPr>
          <a:xfrm>
            <a:off x="810124" y="4532115"/>
            <a:ext cx="5887452" cy="0"/>
          </a:xfrm>
          <a:prstGeom prst="line">
            <a:avLst/>
          </a:prstGeom>
          <a:ln w="50800" cap="rnd">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a:extLst>
              <a:ext uri="{FF2B5EF4-FFF2-40B4-BE49-F238E27FC236}">
                <a16:creationId xmlns:a16="http://schemas.microsoft.com/office/drawing/2014/main" id="{C7EAC60A-38D9-5F85-38D5-A37B57E3D065}"/>
              </a:ext>
            </a:extLst>
          </p:cNvPr>
          <p:cNvSpPr>
            <a:spLocks noGrp="1"/>
          </p:cNvSpPr>
          <p:nvPr>
            <p:ph type="body" sz="quarter" idx="11" hasCustomPrompt="1"/>
          </p:nvPr>
        </p:nvSpPr>
        <p:spPr>
          <a:xfrm>
            <a:off x="759895" y="3987762"/>
            <a:ext cx="7184698" cy="453604"/>
          </a:xfrm>
          <a:prstGeom prst="rect">
            <a:avLst/>
          </a:prstGeom>
        </p:spPr>
        <p:txBody>
          <a:bodyPr/>
          <a:lstStyle>
            <a:lvl1pPr marL="0" indent="0">
              <a:buNone/>
              <a:defRPr sz="2400">
                <a:latin typeface="Franklin Gothic Book" panose="020B0503020102020204" pitchFamily="34" charset="0"/>
              </a:defRPr>
            </a:lvl1pPr>
          </a:lstStyle>
          <a:p>
            <a:pPr lvl="0"/>
            <a:r>
              <a:rPr lang="en-US"/>
              <a:t>Event Name</a:t>
            </a:r>
          </a:p>
        </p:txBody>
      </p:sp>
      <p:sp>
        <p:nvSpPr>
          <p:cNvPr id="12" name="Text Placeholder 11">
            <a:extLst>
              <a:ext uri="{FF2B5EF4-FFF2-40B4-BE49-F238E27FC236}">
                <a16:creationId xmlns:a16="http://schemas.microsoft.com/office/drawing/2014/main" id="{9A64343D-BA56-B661-FC33-2A2AD11A9097}"/>
              </a:ext>
            </a:extLst>
          </p:cNvPr>
          <p:cNvSpPr>
            <a:spLocks noGrp="1"/>
          </p:cNvSpPr>
          <p:nvPr>
            <p:ph type="body" sz="quarter" idx="12" hasCustomPrompt="1"/>
          </p:nvPr>
        </p:nvSpPr>
        <p:spPr>
          <a:xfrm>
            <a:off x="764843" y="3552014"/>
            <a:ext cx="7159957" cy="383797"/>
          </a:xfrm>
          <a:prstGeom prst="rect">
            <a:avLst/>
          </a:prstGeom>
        </p:spPr>
        <p:txBody>
          <a:bodyPr/>
          <a:lstStyle>
            <a:lvl1pPr marL="0" indent="0">
              <a:buNone/>
              <a:defRPr sz="2400">
                <a:solidFill>
                  <a:schemeClr val="tx1">
                    <a:lumMod val="65000"/>
                    <a:lumOff val="35000"/>
                  </a:schemeClr>
                </a:solidFill>
                <a:latin typeface="Franklin Gothic Demi" panose="020B0703020102020204" pitchFamily="34" charset="0"/>
              </a:defRPr>
            </a:lvl1pPr>
          </a:lstStyle>
          <a:p>
            <a:pPr lvl="0"/>
            <a:r>
              <a:rPr lang="en-US"/>
              <a:t>Name, Title</a:t>
            </a:r>
          </a:p>
        </p:txBody>
      </p:sp>
      <p:pic>
        <p:nvPicPr>
          <p:cNvPr id="6" name="Graphic 5">
            <a:extLst>
              <a:ext uri="{FF2B5EF4-FFF2-40B4-BE49-F238E27FC236}">
                <a16:creationId xmlns:a16="http://schemas.microsoft.com/office/drawing/2014/main" id="{2B87D8FE-1BD2-60F4-DAE6-E279E3F9BE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9895" y="5923132"/>
            <a:ext cx="2628779" cy="550623"/>
          </a:xfrm>
          <a:prstGeom prst="rect">
            <a:avLst/>
          </a:prstGeom>
        </p:spPr>
      </p:pic>
    </p:spTree>
    <p:extLst>
      <p:ext uri="{BB962C8B-B14F-4D97-AF65-F5344CB8AC3E}">
        <p14:creationId xmlns:p14="http://schemas.microsoft.com/office/powerpoint/2010/main" val="37703280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guide id="3" pos="50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BAEAE-9880-8773-EAF9-05EAC95B063F}"/>
              </a:ext>
            </a:extLst>
          </p:cNvPr>
          <p:cNvSpPr>
            <a:spLocks noGrp="1"/>
          </p:cNvSpPr>
          <p:nvPr>
            <p:ph type="title" hasCustomPrompt="1"/>
          </p:nvPr>
        </p:nvSpPr>
        <p:spPr>
          <a:xfrm>
            <a:off x="773430" y="371114"/>
            <a:ext cx="8987790" cy="941705"/>
          </a:xfrm>
          <a:prstGeom prst="rect">
            <a:avLst/>
          </a:prstGeom>
        </p:spPr>
        <p:txBody>
          <a:bodyPr/>
          <a:lstStyle>
            <a:lvl1pPr>
              <a:defRPr sz="3600">
                <a:solidFill>
                  <a:srgbClr val="0B6FAD"/>
                </a:solidFill>
                <a:latin typeface="Franklin Gothic Heavy" panose="020B0903020102020204" pitchFamily="34" charset="0"/>
              </a:defRPr>
            </a:lvl1pPr>
          </a:lstStyle>
          <a:p>
            <a:r>
              <a:rPr lang="en-US"/>
              <a:t>Agenda Example</a:t>
            </a:r>
          </a:p>
        </p:txBody>
      </p:sp>
      <p:sp>
        <p:nvSpPr>
          <p:cNvPr id="3" name="Picture Placeholder 2">
            <a:extLst>
              <a:ext uri="{FF2B5EF4-FFF2-40B4-BE49-F238E27FC236}">
                <a16:creationId xmlns:a16="http://schemas.microsoft.com/office/drawing/2014/main" id="{AF12F1C4-8994-18FF-5E09-3373904EE917}"/>
              </a:ext>
            </a:extLst>
          </p:cNvPr>
          <p:cNvSpPr>
            <a:spLocks noGrp="1"/>
          </p:cNvSpPr>
          <p:nvPr>
            <p:ph type="pic" idx="1"/>
          </p:nvPr>
        </p:nvSpPr>
        <p:spPr>
          <a:xfrm>
            <a:off x="773430" y="1436348"/>
            <a:ext cx="3880700" cy="4720549"/>
          </a:xfrm>
          <a:prstGeom prst="rect">
            <a:avLst/>
          </a:prstGeo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4">
            <a:extLst>
              <a:ext uri="{FF2B5EF4-FFF2-40B4-BE49-F238E27FC236}">
                <a16:creationId xmlns:a16="http://schemas.microsoft.com/office/drawing/2014/main" id="{59D79EAC-18D0-3E69-0B1F-83D0F64756EE}"/>
              </a:ext>
            </a:extLst>
          </p:cNvPr>
          <p:cNvSpPr>
            <a:spLocks noGrp="1"/>
          </p:cNvSpPr>
          <p:nvPr>
            <p:ph type="body" sz="quarter" idx="10" hasCustomPrompt="1"/>
          </p:nvPr>
        </p:nvSpPr>
        <p:spPr>
          <a:xfrm>
            <a:off x="4869180" y="1436348"/>
            <a:ext cx="4892040" cy="4717090"/>
          </a:xfrm>
          <a:prstGeom prst="rect">
            <a:avLst/>
          </a:prstGeom>
        </p:spPr>
        <p:txBody>
          <a:bodyPr/>
          <a:lstStyle>
            <a:lvl1pPr marL="342900" indent="-342900">
              <a:lnSpc>
                <a:spcPct val="120000"/>
              </a:lnSpc>
              <a:buFont typeface="+mj-lt"/>
              <a:buAutoNum type="arabicPeriod"/>
              <a:defRPr sz="2400">
                <a:latin typeface="Franklin Gothic Book" panose="020B0503020102020204" pitchFamily="34" charset="0"/>
              </a:defRPr>
            </a:lvl1pPr>
          </a:lstStyle>
          <a:p>
            <a:pPr lvl="0"/>
            <a:r>
              <a:rPr lang="en-US"/>
              <a:t>Agenda item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a:t>Agenda item</a:t>
            </a:r>
          </a:p>
          <a:p>
            <a:pPr lvl="0"/>
            <a:endParaRPr lang="en-US"/>
          </a:p>
        </p:txBody>
      </p:sp>
      <p:sp>
        <p:nvSpPr>
          <p:cNvPr id="6" name="Rectangle 5">
            <a:extLst>
              <a:ext uri="{FF2B5EF4-FFF2-40B4-BE49-F238E27FC236}">
                <a16:creationId xmlns:a16="http://schemas.microsoft.com/office/drawing/2014/main" id="{A1BF858A-A361-686E-D77D-90265C7D1E08}"/>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7" name="Straight Connector 6">
            <a:extLst>
              <a:ext uri="{FF2B5EF4-FFF2-40B4-BE49-F238E27FC236}">
                <a16:creationId xmlns:a16="http://schemas.microsoft.com/office/drawing/2014/main" id="{DE7B735F-4D4E-EBC5-A6A7-6EF090D0BE61}"/>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77A1FBA-3EAD-486E-016E-6722DD990B39}"/>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647C01-788E-6364-9D77-110EC237859F}"/>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EFE45E-92D9-03AE-8BD7-3FEE53152CF8}"/>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C303CC-819C-5F8F-DA3F-E115D9F9D3C4}"/>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087715-D417-43EF-C0A5-C489DB37D66A}"/>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5F4CEE-1080-5F58-FB28-7C0EE5D1A40E}"/>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36697E-5467-112A-1E49-2BA7C4B0E2E3}"/>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5C7D88-7FB5-0396-894D-6AFEE4521D84}"/>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776680-6486-4C0E-C152-B0F3A6EC240A}"/>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CE9E4-C368-67A4-58B2-C61B8CF5EA5E}"/>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FA57A1-0914-32CE-4510-02B87EE7699E}"/>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E78F77B-9376-FB24-3395-BF491A01D33A}"/>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FEB705-C36D-D7E5-5173-05ACB9F32668}"/>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0BE603C7-7373-16CB-6931-B4D8310636B6}"/>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6ADCFFFE-4556-DA79-E567-9C3D1CE1CA25}"/>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a:latin typeface="Franklin Gothic Book" panose="020B0503020102020204" pitchFamily="34" charset="0"/>
            </a:endParaRPr>
          </a:p>
        </p:txBody>
      </p:sp>
      <p:pic>
        <p:nvPicPr>
          <p:cNvPr id="26" name="Graphic 25">
            <a:extLst>
              <a:ext uri="{FF2B5EF4-FFF2-40B4-BE49-F238E27FC236}">
                <a16:creationId xmlns:a16="http://schemas.microsoft.com/office/drawing/2014/main" id="{4B737353-3A50-8B6F-5B3B-3666234219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1980" y="6446477"/>
            <a:ext cx="1743175" cy="365125"/>
          </a:xfrm>
          <a:prstGeom prst="rect">
            <a:avLst/>
          </a:prstGeom>
        </p:spPr>
      </p:pic>
    </p:spTree>
    <p:extLst>
      <p:ext uri="{BB962C8B-B14F-4D97-AF65-F5344CB8AC3E}">
        <p14:creationId xmlns:p14="http://schemas.microsoft.com/office/powerpoint/2010/main" val="1113144372"/>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D3E489-F4A6-74BD-0EFC-63887DD8314E}"/>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4" name="Straight Connector 3">
            <a:extLst>
              <a:ext uri="{FF2B5EF4-FFF2-40B4-BE49-F238E27FC236}">
                <a16:creationId xmlns:a16="http://schemas.microsoft.com/office/drawing/2014/main" id="{48E39EFC-3123-8566-1246-64386E0F9B80}"/>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001F944-CC16-A5FD-249A-AB185524EEEB}"/>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F5CB79-D985-873F-BF90-A49A26A59CA4}"/>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2E2A985-4014-47EF-CF74-D0F3D0C2AEA6}"/>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EB107-6537-F1C8-6D19-22C6DFDB94BC}"/>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E92123-04F3-B251-C294-47AA7772E39B}"/>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B34511-4D75-DD42-839B-3C4C9CCF5BA2}"/>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59BEBB-0D82-0B15-C51D-52E62142B936}"/>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3FD82-91FA-6840-6B0C-B0741750C9BE}"/>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C6FF5A-A1AC-D489-7726-9767B21B365E}"/>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FF7F9-33A5-DD59-F90C-921310CB51CA}"/>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03CCC7-9024-B117-F7DC-E9E465EFB7F1}"/>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24EC6B-3E48-113A-D171-CD7FFF16D038}"/>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01D02C-0935-056C-737B-2142267D42B9}"/>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Isosceles Triangle 19">
            <a:extLst>
              <a:ext uri="{FF2B5EF4-FFF2-40B4-BE49-F238E27FC236}">
                <a16:creationId xmlns:a16="http://schemas.microsoft.com/office/drawing/2014/main" id="{2A313B89-2330-CE28-FC77-8BBE0D715E69}"/>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81C984-8A6E-CBF7-C517-82F1FAD7069C}"/>
              </a:ext>
            </a:extLst>
          </p:cNvPr>
          <p:cNvSpPr>
            <a:spLocks noGrp="1"/>
          </p:cNvSpPr>
          <p:nvPr>
            <p:ph type="title" hasCustomPrompt="1"/>
          </p:nvPr>
        </p:nvSpPr>
        <p:spPr>
          <a:xfrm>
            <a:off x="767735" y="367452"/>
            <a:ext cx="9011266" cy="953031"/>
          </a:xfrm>
          <a:prstGeom prst="rect">
            <a:avLst/>
          </a:prstGeom>
        </p:spPr>
        <p:txBody>
          <a:bodyPr/>
          <a:lstStyle>
            <a:lvl1pPr>
              <a:defRPr sz="3600">
                <a:solidFill>
                  <a:srgbClr val="0B6FAD"/>
                </a:solidFill>
                <a:latin typeface="Franklin Gothic Heavy" panose="020B0903020102020204" pitchFamily="34" charset="0"/>
              </a:defRPr>
            </a:lvl1pPr>
          </a:lstStyle>
          <a:p>
            <a:r>
              <a:rPr lang="en-US"/>
              <a:t>Content Title</a:t>
            </a:r>
          </a:p>
        </p:txBody>
      </p:sp>
      <p:sp>
        <p:nvSpPr>
          <p:cNvPr id="23" name="Slide Number Placeholder 5">
            <a:extLst>
              <a:ext uri="{FF2B5EF4-FFF2-40B4-BE49-F238E27FC236}">
                <a16:creationId xmlns:a16="http://schemas.microsoft.com/office/drawing/2014/main" id="{97CB471F-5755-D699-B6D0-05C220466A2D}"/>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a:latin typeface="Franklin Gothic Book" panose="020B0503020102020204" pitchFamily="34" charset="0"/>
            </a:endParaRPr>
          </a:p>
        </p:txBody>
      </p:sp>
      <p:pic>
        <p:nvPicPr>
          <p:cNvPr id="32" name="Graphic 31">
            <a:extLst>
              <a:ext uri="{FF2B5EF4-FFF2-40B4-BE49-F238E27FC236}">
                <a16:creationId xmlns:a16="http://schemas.microsoft.com/office/drawing/2014/main" id="{377C82F4-C2E0-50ED-1EF8-78F4C12773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1980" y="6446477"/>
            <a:ext cx="1743175" cy="365125"/>
          </a:xfrm>
          <a:prstGeom prst="rect">
            <a:avLst/>
          </a:prstGeom>
        </p:spPr>
      </p:pic>
      <p:sp>
        <p:nvSpPr>
          <p:cNvPr id="34" name="Text Placeholder 33">
            <a:extLst>
              <a:ext uri="{FF2B5EF4-FFF2-40B4-BE49-F238E27FC236}">
                <a16:creationId xmlns:a16="http://schemas.microsoft.com/office/drawing/2014/main" id="{20C235F8-5122-C291-5248-5EF25FD7BD48}"/>
              </a:ext>
            </a:extLst>
          </p:cNvPr>
          <p:cNvSpPr>
            <a:spLocks noGrp="1"/>
          </p:cNvSpPr>
          <p:nvPr>
            <p:ph type="body" sz="quarter" idx="14" hasCustomPrompt="1"/>
          </p:nvPr>
        </p:nvSpPr>
        <p:spPr>
          <a:xfrm>
            <a:off x="767735" y="1437350"/>
            <a:ext cx="7157065" cy="4716088"/>
          </a:xfrm>
          <a:prstGeom prst="rect">
            <a:avLst/>
          </a:prstGeom>
        </p:spPr>
        <p:txBody>
          <a:bodyPr/>
          <a:lstStyle>
            <a:lvl1pPr>
              <a:defRPr sz="2000">
                <a:latin typeface="Franklin Gothic Book" panose="020B0503020102020204" pitchFamily="34" charset="0"/>
              </a:defRPr>
            </a:lvl1pPr>
            <a:lvl2pPr marL="685800" indent="-228600">
              <a:buFont typeface="Courier New" panose="02070309020205020404" pitchFamily="49" charset="0"/>
              <a:buChar char="o"/>
              <a:defRPr sz="2000">
                <a:latin typeface="Franklin Gothic Book" panose="020B0503020102020204" pitchFamily="34" charset="0"/>
              </a:defRPr>
            </a:lvl2pPr>
            <a:lvl3pPr marL="1143000" indent="-228600">
              <a:buFont typeface="Wingdings" panose="05000000000000000000" pitchFamily="2" charset="2"/>
              <a:buChar char="Ø"/>
              <a:defRPr sz="20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stStyle>
          <a:p>
            <a:pPr lvl="0"/>
            <a:r>
              <a:rPr lang="en-US"/>
              <a:t>Bullet level 1</a:t>
            </a:r>
          </a:p>
          <a:p>
            <a:pPr lvl="1"/>
            <a:r>
              <a:rPr lang="en-US"/>
              <a:t>Bullet level 2</a:t>
            </a:r>
          </a:p>
          <a:p>
            <a:pPr lvl="2"/>
            <a:r>
              <a:rPr lang="en-US"/>
              <a:t>Bullet level 3</a:t>
            </a:r>
          </a:p>
        </p:txBody>
      </p:sp>
    </p:spTree>
    <p:extLst>
      <p:ext uri="{BB962C8B-B14F-4D97-AF65-F5344CB8AC3E}">
        <p14:creationId xmlns:p14="http://schemas.microsoft.com/office/powerpoint/2010/main" val="3711218298"/>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D4C4E-95E2-69CC-1FE7-AF9797A41F14}"/>
              </a:ext>
              <a:ext uri="{C183D7F6-B498-43B3-948B-1728B52AA6E4}">
                <adec:decorative xmlns:adec="http://schemas.microsoft.com/office/drawing/2017/decorative" val="1"/>
              </a:ext>
            </a:extLst>
          </p:cNvPr>
          <p:cNvSpPr/>
          <p:nvPr userDrawn="1"/>
        </p:nvSpPr>
        <p:spPr>
          <a:xfrm>
            <a:off x="9531649" y="0"/>
            <a:ext cx="2660351" cy="685800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73E087-3A94-847A-30C3-E46438253E0A}"/>
              </a:ext>
            </a:extLst>
          </p:cNvPr>
          <p:cNvSpPr>
            <a:spLocks noGrp="1"/>
          </p:cNvSpPr>
          <p:nvPr>
            <p:ph type="title" hasCustomPrompt="1"/>
          </p:nvPr>
        </p:nvSpPr>
        <p:spPr>
          <a:xfrm>
            <a:off x="762000" y="3119461"/>
            <a:ext cx="7166809" cy="1310962"/>
          </a:xfrm>
          <a:prstGeom prst="rect">
            <a:avLst/>
          </a:prstGeom>
        </p:spPr>
        <p:txBody>
          <a:bodyPr anchor="t"/>
          <a:lstStyle>
            <a:lvl1pPr>
              <a:defRPr sz="4800">
                <a:solidFill>
                  <a:srgbClr val="00205C"/>
                </a:solidFill>
                <a:latin typeface="Franklin Gothic Demi" panose="020B0703020102020204" pitchFamily="34" charset="0"/>
              </a:defRPr>
            </a:lvl1pPr>
          </a:lstStyle>
          <a:p>
            <a:r>
              <a:rPr lang="en-US"/>
              <a:t>Section Header</a:t>
            </a:r>
          </a:p>
        </p:txBody>
      </p:sp>
      <p:sp>
        <p:nvSpPr>
          <p:cNvPr id="3" name="Text Placeholder 2">
            <a:extLst>
              <a:ext uri="{FF2B5EF4-FFF2-40B4-BE49-F238E27FC236}">
                <a16:creationId xmlns:a16="http://schemas.microsoft.com/office/drawing/2014/main" id="{33F3DB8C-68F3-79B5-3100-E780B693E998}"/>
              </a:ext>
            </a:extLst>
          </p:cNvPr>
          <p:cNvSpPr>
            <a:spLocks noGrp="1"/>
          </p:cNvSpPr>
          <p:nvPr>
            <p:ph type="body" idx="1" hasCustomPrompt="1"/>
          </p:nvPr>
        </p:nvSpPr>
        <p:spPr>
          <a:xfrm>
            <a:off x="762000" y="4553368"/>
            <a:ext cx="5561127" cy="608180"/>
          </a:xfrm>
          <a:prstGeom prst="rect">
            <a:avLst/>
          </a:prstGeom>
        </p:spPr>
        <p:txBody>
          <a:bodyPr/>
          <a:lstStyle>
            <a:lvl1pPr marL="0" indent="0">
              <a:buNone/>
              <a:defRPr sz="2400">
                <a:solidFill>
                  <a:srgbClr val="0B6FAD"/>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description</a:t>
            </a:r>
          </a:p>
        </p:txBody>
      </p:sp>
      <p:cxnSp>
        <p:nvCxnSpPr>
          <p:cNvPr id="9" name="Straight Connector 8">
            <a:extLst>
              <a:ext uri="{FF2B5EF4-FFF2-40B4-BE49-F238E27FC236}">
                <a16:creationId xmlns:a16="http://schemas.microsoft.com/office/drawing/2014/main" id="{2DB0502B-283C-DE64-E2B4-77CE1D86E95E}"/>
              </a:ext>
              <a:ext uri="{C183D7F6-B498-43B3-948B-1728B52AA6E4}">
                <adec:decorative xmlns:adec="http://schemas.microsoft.com/office/drawing/2017/decorative" val="1"/>
              </a:ext>
            </a:extLst>
          </p:cNvPr>
          <p:cNvCxnSpPr/>
          <p:nvPr userDrawn="1"/>
        </p:nvCxnSpPr>
        <p:spPr>
          <a:xfrm>
            <a:off x="930444" y="3059300"/>
            <a:ext cx="5887452" cy="0"/>
          </a:xfrm>
          <a:prstGeom prst="line">
            <a:avLst/>
          </a:prstGeom>
          <a:ln w="50800" cap="rnd">
            <a:solidFill>
              <a:srgbClr val="FFC000"/>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AECDC52F-5802-8D90-E605-CB8155940B0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t="1" r="77913" b="52251"/>
          <a:stretch/>
        </p:blipFill>
        <p:spPr>
          <a:xfrm>
            <a:off x="756937" y="6375068"/>
            <a:ext cx="322952" cy="278425"/>
          </a:xfrm>
          <a:prstGeom prst="rect">
            <a:avLst/>
          </a:prstGeom>
        </p:spPr>
      </p:pic>
      <p:sp>
        <p:nvSpPr>
          <p:cNvPr id="10" name="TextBox 9">
            <a:extLst>
              <a:ext uri="{FF2B5EF4-FFF2-40B4-BE49-F238E27FC236}">
                <a16:creationId xmlns:a16="http://schemas.microsoft.com/office/drawing/2014/main" id="{04589A76-7A2E-E439-D7DC-1F17C12B4B48}"/>
              </a:ext>
            </a:extLst>
          </p:cNvPr>
          <p:cNvSpPr txBox="1"/>
          <p:nvPr userDrawn="1"/>
        </p:nvSpPr>
        <p:spPr>
          <a:xfrm>
            <a:off x="1107413" y="6383238"/>
            <a:ext cx="2660351" cy="253916"/>
          </a:xfrm>
          <a:prstGeom prst="rect">
            <a:avLst/>
          </a:prstGeom>
          <a:noFill/>
        </p:spPr>
        <p:txBody>
          <a:bodyPr wrap="square" rtlCol="0">
            <a:spAutoFit/>
          </a:bodyPr>
          <a:lstStyle/>
          <a:p>
            <a:r>
              <a:rPr lang="en-US" sz="1050">
                <a:solidFill>
                  <a:schemeClr val="bg1"/>
                </a:solidFill>
              </a:rPr>
              <a:t>FEDERAL TRANSIT ADMINISTRATION</a:t>
            </a:r>
          </a:p>
        </p:txBody>
      </p:sp>
      <p:sp>
        <p:nvSpPr>
          <p:cNvPr id="27" name="Slide Number Placeholder 5">
            <a:extLst>
              <a:ext uri="{FF2B5EF4-FFF2-40B4-BE49-F238E27FC236}">
                <a16:creationId xmlns:a16="http://schemas.microsoft.com/office/drawing/2014/main" id="{BBA40850-031E-E558-C3AE-A03B66CDE541}"/>
              </a:ext>
            </a:extLst>
          </p:cNvPr>
          <p:cNvSpPr txBox="1">
            <a:spLocks/>
          </p:cNvSpPr>
          <p:nvPr userDrawn="1"/>
        </p:nvSpPr>
        <p:spPr>
          <a:xfrm>
            <a:off x="10371906" y="6351612"/>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endParaRPr lang="en-US">
              <a:latin typeface="Franklin Gothic Book" panose="020B0503020102020204" pitchFamily="34" charset="0"/>
            </a:endParaRPr>
          </a:p>
        </p:txBody>
      </p:sp>
      <p:sp>
        <p:nvSpPr>
          <p:cNvPr id="28" name="Slide Number Placeholder 5">
            <a:extLst>
              <a:ext uri="{FF2B5EF4-FFF2-40B4-BE49-F238E27FC236}">
                <a16:creationId xmlns:a16="http://schemas.microsoft.com/office/drawing/2014/main" id="{DB7C56F5-63FE-C6BA-7671-7796E7F92B8A}"/>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solidFill>
                  <a:schemeClr val="tx1">
                    <a:lumMod val="65000"/>
                    <a:lumOff val="35000"/>
                  </a:schemeClr>
                </a:solidFill>
                <a:latin typeface="Franklin Gothic Book" panose="020B0503020102020204" pitchFamily="34" charset="0"/>
              </a:rPr>
              <a:pPr/>
              <a:t>‹#›</a:t>
            </a:fld>
            <a:endParaRPr lang="en-US">
              <a:solidFill>
                <a:schemeClr val="tx1">
                  <a:lumMod val="65000"/>
                  <a:lumOff val="35000"/>
                </a:schemeClr>
              </a:solidFill>
              <a:latin typeface="Franklin Gothic Book" panose="020B0503020102020204" pitchFamily="34" charset="0"/>
            </a:endParaRPr>
          </a:p>
        </p:txBody>
      </p:sp>
      <p:sp>
        <p:nvSpPr>
          <p:cNvPr id="12" name="Hexagon 11">
            <a:extLst>
              <a:ext uri="{FF2B5EF4-FFF2-40B4-BE49-F238E27FC236}">
                <a16:creationId xmlns:a16="http://schemas.microsoft.com/office/drawing/2014/main" id="{52870AF4-E0E9-47B8-08AC-7C93D44CBFA5}"/>
              </a:ext>
              <a:ext uri="{C183D7F6-B498-43B3-948B-1728B52AA6E4}">
                <adec:decorative xmlns:adec="http://schemas.microsoft.com/office/drawing/2017/decorative" val="1"/>
              </a:ext>
            </a:extLst>
          </p:cNvPr>
          <p:cNvSpPr/>
          <p:nvPr userDrawn="1"/>
        </p:nvSpPr>
        <p:spPr>
          <a:xfrm rot="5400000">
            <a:off x="7501575" y="2056446"/>
            <a:ext cx="5676533" cy="2743858"/>
          </a:xfrm>
          <a:prstGeom prst="hexagon">
            <a:avLst>
              <a:gd name="adj" fmla="val 28610"/>
              <a:gd name="vf" fmla="val 115470"/>
            </a:avLst>
          </a:prstGeom>
          <a:noFill/>
          <a:ln w="38100">
            <a:solidFill>
              <a:srgbClr val="0F9A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ln>
                <a:noFill/>
              </a:ln>
            </a:endParaRPr>
          </a:p>
        </p:txBody>
      </p:sp>
      <p:sp>
        <p:nvSpPr>
          <p:cNvPr id="11" name="Hexagon 10">
            <a:extLst>
              <a:ext uri="{FF2B5EF4-FFF2-40B4-BE49-F238E27FC236}">
                <a16:creationId xmlns:a16="http://schemas.microsoft.com/office/drawing/2014/main" id="{D0B0D6CA-18A4-892E-5BED-1C96EC8F2C6A}"/>
              </a:ext>
              <a:ext uri="{C183D7F6-B498-43B3-948B-1728B52AA6E4}">
                <adec:decorative xmlns:adec="http://schemas.microsoft.com/office/drawing/2017/decorative" val="1"/>
              </a:ext>
            </a:extLst>
          </p:cNvPr>
          <p:cNvSpPr/>
          <p:nvPr userDrawn="1"/>
        </p:nvSpPr>
        <p:spPr>
          <a:xfrm rot="5400000">
            <a:off x="7371888" y="2000254"/>
            <a:ext cx="5808928" cy="2857499"/>
          </a:xfrm>
          <a:prstGeom prst="hexagon">
            <a:avLst>
              <a:gd name="adj" fmla="val 28610"/>
              <a:gd name="vf" fmla="val 115470"/>
            </a:avLst>
          </a:prstGeom>
          <a:no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pic>
        <p:nvPicPr>
          <p:cNvPr id="4" name="Graphic 3">
            <a:extLst>
              <a:ext uri="{FF2B5EF4-FFF2-40B4-BE49-F238E27FC236}">
                <a16:creationId xmlns:a16="http://schemas.microsoft.com/office/drawing/2014/main" id="{6AC3216D-6AE2-7BC3-AB21-9981262B7D5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9895" y="5923132"/>
            <a:ext cx="2628779" cy="550623"/>
          </a:xfrm>
          <a:prstGeom prst="rect">
            <a:avLst/>
          </a:prstGeom>
        </p:spPr>
      </p:pic>
    </p:spTree>
    <p:extLst>
      <p:ext uri="{BB962C8B-B14F-4D97-AF65-F5344CB8AC3E}">
        <p14:creationId xmlns:p14="http://schemas.microsoft.com/office/powerpoint/2010/main" val="3357189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D2A3B7FE-7181-9794-5BB2-614F11C6B95E}"/>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FBDAC1-3323-B47E-6A7F-F2CA6AF45452}"/>
              </a:ext>
            </a:extLst>
          </p:cNvPr>
          <p:cNvSpPr>
            <a:spLocks noGrp="1"/>
          </p:cNvSpPr>
          <p:nvPr>
            <p:ph type="title" hasCustomPrompt="1"/>
          </p:nvPr>
        </p:nvSpPr>
        <p:spPr>
          <a:xfrm>
            <a:off x="778274" y="375450"/>
            <a:ext cx="9000727" cy="937370"/>
          </a:xfrm>
          <a:prstGeom prst="rect">
            <a:avLst/>
          </a:prstGeom>
        </p:spPr>
        <p:txBody>
          <a:bodyPr/>
          <a:lstStyle>
            <a:lvl1pPr>
              <a:defRPr sz="3600">
                <a:solidFill>
                  <a:srgbClr val="0B6FAD"/>
                </a:solidFill>
                <a:latin typeface="Franklin Gothic Heavy" panose="020B0903020102020204" pitchFamily="34" charset="0"/>
              </a:defRPr>
            </a:lvl1pPr>
          </a:lstStyle>
          <a:p>
            <a:r>
              <a:rPr lang="en-US"/>
              <a:t>Content Title</a:t>
            </a:r>
          </a:p>
        </p:txBody>
      </p:sp>
      <p:sp>
        <p:nvSpPr>
          <p:cNvPr id="8" name="Rectangle 7">
            <a:extLst>
              <a:ext uri="{FF2B5EF4-FFF2-40B4-BE49-F238E27FC236}">
                <a16:creationId xmlns:a16="http://schemas.microsoft.com/office/drawing/2014/main" id="{CF7087DD-CF1D-F68D-456E-3101D9A01E77}"/>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9" name="Straight Connector 8">
            <a:extLst>
              <a:ext uri="{FF2B5EF4-FFF2-40B4-BE49-F238E27FC236}">
                <a16:creationId xmlns:a16="http://schemas.microsoft.com/office/drawing/2014/main" id="{AD572F75-3578-70F4-8920-2740664B8E75}"/>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61DA40-3E7D-0089-9632-B45DF6757FCA}"/>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EEB7AF7-423B-5AAD-C417-E36D72932C91}"/>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918829-E1C9-93BA-5740-4802312D110A}"/>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4AABEC2-0C12-1392-BBA1-963B0857621B}"/>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DD0CB4-BFD4-522E-DAB9-4519ABEB0F37}"/>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238926-22D3-BC56-89DE-C6807309F25B}"/>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33B715-8420-6027-5E03-A3ADAA687E35}"/>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85A6B0-285C-70E8-7642-966488776F50}"/>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ADFEEF-E1CB-BEDC-7063-75320621C93C}"/>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12F163-740A-E0A8-E732-E10839650A6E}"/>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188603-DC7B-4157-7873-E9EC3F05BB08}"/>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C7CE5A-FFEE-CD0E-1B4D-1013CE4195E4}"/>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48AAED-5320-6326-12D3-659BEB8A4735}"/>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144F53B3-A782-2B45-7F8B-8A7D466533B3}"/>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a:latin typeface="Franklin Gothic Book" panose="020B0503020102020204" pitchFamily="34" charset="0"/>
            </a:endParaRPr>
          </a:p>
        </p:txBody>
      </p:sp>
      <p:pic>
        <p:nvPicPr>
          <p:cNvPr id="4" name="Graphic 3">
            <a:extLst>
              <a:ext uri="{FF2B5EF4-FFF2-40B4-BE49-F238E27FC236}">
                <a16:creationId xmlns:a16="http://schemas.microsoft.com/office/drawing/2014/main" id="{6248F243-7AE9-833F-BFD4-A1C77D5064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1980" y="6446477"/>
            <a:ext cx="1743175" cy="365125"/>
          </a:xfrm>
          <a:prstGeom prst="rect">
            <a:avLst/>
          </a:prstGeom>
        </p:spPr>
      </p:pic>
      <p:sp>
        <p:nvSpPr>
          <p:cNvPr id="5" name="Text Placeholder 33">
            <a:extLst>
              <a:ext uri="{FF2B5EF4-FFF2-40B4-BE49-F238E27FC236}">
                <a16:creationId xmlns:a16="http://schemas.microsoft.com/office/drawing/2014/main" id="{3C8CD63B-5067-3E5E-A9E5-12ADE60A717D}"/>
              </a:ext>
            </a:extLst>
          </p:cNvPr>
          <p:cNvSpPr>
            <a:spLocks noGrp="1"/>
          </p:cNvSpPr>
          <p:nvPr>
            <p:ph type="body" sz="quarter" idx="15" hasCustomPrompt="1"/>
          </p:nvPr>
        </p:nvSpPr>
        <p:spPr>
          <a:xfrm>
            <a:off x="767735" y="1437350"/>
            <a:ext cx="5181601" cy="4716088"/>
          </a:xfrm>
          <a:prstGeom prst="rect">
            <a:avLst/>
          </a:prstGeom>
        </p:spPr>
        <p:txBody>
          <a:bodyPr/>
          <a:lstStyle>
            <a:lvl1pPr>
              <a:defRPr sz="2000">
                <a:latin typeface="Franklin Gothic Book" panose="020B0503020102020204" pitchFamily="34" charset="0"/>
              </a:defRPr>
            </a:lvl1pPr>
            <a:lvl2pPr marL="685800" indent="-228600">
              <a:buFont typeface="Courier New" panose="02070309020205020404" pitchFamily="49" charset="0"/>
              <a:buChar char="o"/>
              <a:defRPr sz="2000">
                <a:latin typeface="Franklin Gothic Book" panose="020B0503020102020204" pitchFamily="34" charset="0"/>
              </a:defRPr>
            </a:lvl2pPr>
            <a:lvl3pPr marL="1143000" indent="-228600">
              <a:buFont typeface="Wingdings" panose="05000000000000000000" pitchFamily="2" charset="2"/>
              <a:buChar char="Ø"/>
              <a:defRPr sz="20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stStyle>
          <a:p>
            <a:pPr lvl="0"/>
            <a:r>
              <a:rPr lang="en-US"/>
              <a:t>Bullet level 1</a:t>
            </a:r>
          </a:p>
          <a:p>
            <a:pPr lvl="1"/>
            <a:r>
              <a:rPr lang="en-US"/>
              <a:t>Bullet level 2</a:t>
            </a:r>
          </a:p>
          <a:p>
            <a:pPr lvl="2"/>
            <a:r>
              <a:rPr lang="en-US"/>
              <a:t>Bullet level 3</a:t>
            </a:r>
          </a:p>
        </p:txBody>
      </p:sp>
      <p:sp>
        <p:nvSpPr>
          <p:cNvPr id="6" name="Text Placeholder 33">
            <a:extLst>
              <a:ext uri="{FF2B5EF4-FFF2-40B4-BE49-F238E27FC236}">
                <a16:creationId xmlns:a16="http://schemas.microsoft.com/office/drawing/2014/main" id="{F11F39E7-D7DD-6068-BCF1-C1BCF39E68D4}"/>
              </a:ext>
            </a:extLst>
          </p:cNvPr>
          <p:cNvSpPr>
            <a:spLocks noGrp="1"/>
          </p:cNvSpPr>
          <p:nvPr>
            <p:ph type="body" sz="quarter" idx="16" hasCustomPrompt="1"/>
          </p:nvPr>
        </p:nvSpPr>
        <p:spPr>
          <a:xfrm>
            <a:off x="6204533" y="1437350"/>
            <a:ext cx="5181601" cy="4716088"/>
          </a:xfrm>
          <a:prstGeom prst="rect">
            <a:avLst/>
          </a:prstGeom>
        </p:spPr>
        <p:txBody>
          <a:bodyPr/>
          <a:lstStyle>
            <a:lvl1pPr>
              <a:defRPr sz="2000">
                <a:latin typeface="Franklin Gothic Book" panose="020B0503020102020204" pitchFamily="34" charset="0"/>
              </a:defRPr>
            </a:lvl1pPr>
            <a:lvl2pPr marL="685800" indent="-228600">
              <a:buFont typeface="Courier New" panose="02070309020205020404" pitchFamily="49" charset="0"/>
              <a:buChar char="o"/>
              <a:defRPr sz="2000">
                <a:latin typeface="Franklin Gothic Book" panose="020B0503020102020204" pitchFamily="34" charset="0"/>
              </a:defRPr>
            </a:lvl2pPr>
            <a:lvl3pPr marL="1143000" indent="-228600">
              <a:buFont typeface="Wingdings" panose="05000000000000000000" pitchFamily="2" charset="2"/>
              <a:buChar char="Ø"/>
              <a:defRPr sz="20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stStyle>
          <a:p>
            <a:pPr lvl="0"/>
            <a:r>
              <a:rPr lang="en-US"/>
              <a:t>Bullet level 1</a:t>
            </a:r>
          </a:p>
          <a:p>
            <a:pPr lvl="1"/>
            <a:r>
              <a:rPr lang="en-US"/>
              <a:t>Bullet level 2</a:t>
            </a:r>
          </a:p>
          <a:p>
            <a:pPr lvl="2"/>
            <a:r>
              <a:rPr lang="en-US"/>
              <a:t>Bullet level 3</a:t>
            </a:r>
          </a:p>
        </p:txBody>
      </p:sp>
    </p:spTree>
    <p:extLst>
      <p:ext uri="{BB962C8B-B14F-4D97-AF65-F5344CB8AC3E}">
        <p14:creationId xmlns:p14="http://schemas.microsoft.com/office/powerpoint/2010/main" val="3405012777"/>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AAAC58-E6FE-5553-D5DB-0790D6C127F7}"/>
              </a:ext>
            </a:extLst>
          </p:cNvPr>
          <p:cNvSpPr/>
          <p:nvPr userDrawn="1"/>
        </p:nvSpPr>
        <p:spPr>
          <a:xfrm>
            <a:off x="4338784" y="1427119"/>
            <a:ext cx="3345039" cy="4760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99AED27-FB74-DE64-9F12-A3C09E225E00}"/>
              </a:ext>
            </a:extLst>
          </p:cNvPr>
          <p:cNvSpPr/>
          <p:nvPr userDrawn="1"/>
        </p:nvSpPr>
        <p:spPr>
          <a:xfrm>
            <a:off x="7913391" y="1427119"/>
            <a:ext cx="3345039" cy="4760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006D84-373E-B7A5-74BF-8F61C2754563}"/>
              </a:ext>
            </a:extLst>
          </p:cNvPr>
          <p:cNvSpPr/>
          <p:nvPr userDrawn="1"/>
        </p:nvSpPr>
        <p:spPr>
          <a:xfrm>
            <a:off x="778368" y="1427119"/>
            <a:ext cx="3345039" cy="4760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A8D9A-BE5A-8919-1C5C-CA0F08C01073}"/>
              </a:ext>
            </a:extLst>
          </p:cNvPr>
          <p:cNvSpPr>
            <a:spLocks noGrp="1"/>
          </p:cNvSpPr>
          <p:nvPr>
            <p:ph type="title" hasCustomPrompt="1"/>
          </p:nvPr>
        </p:nvSpPr>
        <p:spPr>
          <a:xfrm>
            <a:off x="775990" y="374570"/>
            <a:ext cx="9003011" cy="938249"/>
          </a:xfrm>
          <a:prstGeom prst="rect">
            <a:avLst/>
          </a:prstGeom>
        </p:spPr>
        <p:txBody>
          <a:bodyPr/>
          <a:lstStyle>
            <a:lvl1pPr>
              <a:defRPr sz="3600">
                <a:solidFill>
                  <a:srgbClr val="0B6FAD"/>
                </a:solidFill>
                <a:latin typeface="Franklin Gothic Heavy" panose="020B0903020102020204" pitchFamily="34" charset="0"/>
              </a:defRPr>
            </a:lvl1pPr>
          </a:lstStyle>
          <a:p>
            <a:r>
              <a:rPr lang="en-US"/>
              <a:t>Content Title</a:t>
            </a:r>
          </a:p>
        </p:txBody>
      </p:sp>
      <p:sp>
        <p:nvSpPr>
          <p:cNvPr id="3" name="Text Placeholder 2">
            <a:extLst>
              <a:ext uri="{FF2B5EF4-FFF2-40B4-BE49-F238E27FC236}">
                <a16:creationId xmlns:a16="http://schemas.microsoft.com/office/drawing/2014/main" id="{E8C1480B-5C97-0207-A08A-E13D4EBFBD0E}"/>
              </a:ext>
            </a:extLst>
          </p:cNvPr>
          <p:cNvSpPr>
            <a:spLocks noGrp="1"/>
          </p:cNvSpPr>
          <p:nvPr>
            <p:ph type="body" idx="1" hasCustomPrompt="1"/>
          </p:nvPr>
        </p:nvSpPr>
        <p:spPr>
          <a:xfrm>
            <a:off x="885173" y="1545493"/>
            <a:ext cx="3113623" cy="587384"/>
          </a:xfrm>
          <a:prstGeom prst="rect">
            <a:avLst/>
          </a:prstGeom>
        </p:spPr>
        <p:txBody>
          <a:bodyPr anchor="t"/>
          <a:lstStyle>
            <a:lvl1pPr marL="0" indent="0">
              <a:spcBef>
                <a:spcPts val="0"/>
              </a:spcBef>
              <a:buNone/>
              <a:defRPr sz="2400" b="0">
                <a:solidFill>
                  <a:schemeClr val="tx1">
                    <a:lumMod val="65000"/>
                    <a:lumOff val="35000"/>
                  </a:schemeClr>
                </a:solidFill>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Header 1</a:t>
            </a:r>
          </a:p>
        </p:txBody>
      </p:sp>
      <p:sp>
        <p:nvSpPr>
          <p:cNvPr id="10" name="Rectangle 9">
            <a:extLst>
              <a:ext uri="{FF2B5EF4-FFF2-40B4-BE49-F238E27FC236}">
                <a16:creationId xmlns:a16="http://schemas.microsoft.com/office/drawing/2014/main" id="{C78AE87A-8477-677D-F1AA-7D23531ED4C8}"/>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11" name="Straight Connector 10">
            <a:extLst>
              <a:ext uri="{FF2B5EF4-FFF2-40B4-BE49-F238E27FC236}">
                <a16:creationId xmlns:a16="http://schemas.microsoft.com/office/drawing/2014/main" id="{7EDEDAE9-C1F7-9085-605A-E3EDB2B75628}"/>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6B219C-C43E-515F-BDCD-A27E2923EA58}"/>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A74654-6C38-52CA-196B-8998AE55B412}"/>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D90213-3614-07A0-DF00-5E76C490ED32}"/>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AD94DD-CF0F-EC86-8FDD-DF42C6FA576D}"/>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ACA973-BEEB-794B-CBB9-657A32197E43}"/>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B3E754-F51F-2553-D42C-46A8E8A848FB}"/>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E4C6455-665B-8EE4-B629-EA251E2E04F4}"/>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F4A981-9AED-39B5-BC5A-C0563E0BF82C}"/>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FFEB71-09B5-FEA2-F024-036EEF985E34}"/>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339AE1-BAE4-AF0A-B0EE-914F3CA4CF83}"/>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248DB1-E304-3CCB-3CF3-6FD60C997C66}"/>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658241-5ED2-DF0D-815C-072D48D4956B}"/>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EE6974-A1D0-DC44-E931-8A5F32E09AAD}"/>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Slide Number Placeholder 5">
            <a:extLst>
              <a:ext uri="{FF2B5EF4-FFF2-40B4-BE49-F238E27FC236}">
                <a16:creationId xmlns:a16="http://schemas.microsoft.com/office/drawing/2014/main" id="{C1B465A2-1BCE-E333-2067-7B9A0394DF4E}"/>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a:latin typeface="Franklin Gothic Book" panose="020B0503020102020204" pitchFamily="34" charset="0"/>
            </a:endParaRPr>
          </a:p>
        </p:txBody>
      </p:sp>
      <p:sp>
        <p:nvSpPr>
          <p:cNvPr id="28" name="Isosceles Triangle 27">
            <a:extLst>
              <a:ext uri="{FF2B5EF4-FFF2-40B4-BE49-F238E27FC236}">
                <a16:creationId xmlns:a16="http://schemas.microsoft.com/office/drawing/2014/main" id="{A762A15B-F45F-42B4-E2F8-F307F2B2E0BC}"/>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43F70DDF-A3D2-E677-8775-A0BE7E98E66D}"/>
              </a:ext>
            </a:extLst>
          </p:cNvPr>
          <p:cNvSpPr>
            <a:spLocks noGrp="1"/>
          </p:cNvSpPr>
          <p:nvPr>
            <p:ph type="body" idx="15" hasCustomPrompt="1"/>
          </p:nvPr>
        </p:nvSpPr>
        <p:spPr>
          <a:xfrm>
            <a:off x="4462159" y="1545493"/>
            <a:ext cx="3113623" cy="587384"/>
          </a:xfrm>
          <a:prstGeom prst="rect">
            <a:avLst/>
          </a:prstGeom>
        </p:spPr>
        <p:txBody>
          <a:bodyPr anchor="t"/>
          <a:lstStyle>
            <a:lvl1pPr marL="0" indent="0">
              <a:spcBef>
                <a:spcPts val="0"/>
              </a:spcBef>
              <a:buNone/>
              <a:defRPr sz="2400" b="0">
                <a:solidFill>
                  <a:schemeClr val="tx1">
                    <a:lumMod val="65000"/>
                    <a:lumOff val="35000"/>
                  </a:schemeClr>
                </a:solidFill>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Header 2</a:t>
            </a:r>
          </a:p>
        </p:txBody>
      </p:sp>
      <p:sp>
        <p:nvSpPr>
          <p:cNvPr id="33" name="Text Placeholder 2">
            <a:extLst>
              <a:ext uri="{FF2B5EF4-FFF2-40B4-BE49-F238E27FC236}">
                <a16:creationId xmlns:a16="http://schemas.microsoft.com/office/drawing/2014/main" id="{A12155DB-8EB6-CAA5-01D9-822F6C7A80DC}"/>
              </a:ext>
            </a:extLst>
          </p:cNvPr>
          <p:cNvSpPr>
            <a:spLocks noGrp="1"/>
          </p:cNvSpPr>
          <p:nvPr>
            <p:ph type="body" idx="17" hasCustomPrompt="1"/>
          </p:nvPr>
        </p:nvSpPr>
        <p:spPr>
          <a:xfrm>
            <a:off x="8021527" y="1545493"/>
            <a:ext cx="3113623" cy="587384"/>
          </a:xfrm>
          <a:prstGeom prst="rect">
            <a:avLst/>
          </a:prstGeom>
        </p:spPr>
        <p:txBody>
          <a:bodyPr anchor="t"/>
          <a:lstStyle>
            <a:lvl1pPr marL="0" indent="0">
              <a:spcBef>
                <a:spcPts val="0"/>
              </a:spcBef>
              <a:buNone/>
              <a:defRPr sz="2400" b="0">
                <a:solidFill>
                  <a:schemeClr val="tx1">
                    <a:lumMod val="65000"/>
                    <a:lumOff val="35000"/>
                  </a:schemeClr>
                </a:solidFill>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Header 3</a:t>
            </a:r>
          </a:p>
        </p:txBody>
      </p:sp>
      <p:pic>
        <p:nvPicPr>
          <p:cNvPr id="5" name="Graphic 4">
            <a:extLst>
              <a:ext uri="{FF2B5EF4-FFF2-40B4-BE49-F238E27FC236}">
                <a16:creationId xmlns:a16="http://schemas.microsoft.com/office/drawing/2014/main" id="{27D6F1EF-E7CC-F9FB-E91E-5519082911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1980" y="6446477"/>
            <a:ext cx="1743175" cy="365125"/>
          </a:xfrm>
          <a:prstGeom prst="rect">
            <a:avLst/>
          </a:prstGeom>
        </p:spPr>
      </p:pic>
      <p:sp>
        <p:nvSpPr>
          <p:cNvPr id="29" name="Text Placeholder 33">
            <a:extLst>
              <a:ext uri="{FF2B5EF4-FFF2-40B4-BE49-F238E27FC236}">
                <a16:creationId xmlns:a16="http://schemas.microsoft.com/office/drawing/2014/main" id="{82D5592F-0748-8FA8-5905-06E9A6B9F267}"/>
              </a:ext>
            </a:extLst>
          </p:cNvPr>
          <p:cNvSpPr>
            <a:spLocks noGrp="1"/>
          </p:cNvSpPr>
          <p:nvPr>
            <p:ph type="body" sz="quarter" idx="14" hasCustomPrompt="1"/>
          </p:nvPr>
        </p:nvSpPr>
        <p:spPr>
          <a:xfrm>
            <a:off x="885173" y="2256366"/>
            <a:ext cx="3113623" cy="3795637"/>
          </a:xfrm>
          <a:prstGeom prst="rect">
            <a:avLst/>
          </a:prstGeom>
        </p:spPr>
        <p:txBody>
          <a:bodyPr/>
          <a:lstStyle>
            <a:lvl1pPr>
              <a:defRPr sz="2000">
                <a:latin typeface="Franklin Gothic Book" panose="020B0503020102020204" pitchFamily="34" charset="0"/>
              </a:defRPr>
            </a:lvl1pPr>
            <a:lvl2pPr marL="685800" indent="-228600">
              <a:buFont typeface="Courier New" panose="02070309020205020404" pitchFamily="49" charset="0"/>
              <a:buChar char="o"/>
              <a:defRPr sz="2000">
                <a:latin typeface="Franklin Gothic Book" panose="020B0503020102020204" pitchFamily="34" charset="0"/>
              </a:defRPr>
            </a:lvl2pPr>
            <a:lvl3pPr marL="1143000" indent="-228600">
              <a:buFont typeface="Wingdings" panose="05000000000000000000" pitchFamily="2" charset="2"/>
              <a:buChar char="Ø"/>
              <a:defRPr sz="20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stStyle>
          <a:p>
            <a:pPr lvl="0"/>
            <a:r>
              <a:rPr lang="en-US"/>
              <a:t>Bullet level 1</a:t>
            </a:r>
          </a:p>
          <a:p>
            <a:pPr lvl="1"/>
            <a:r>
              <a:rPr lang="en-US"/>
              <a:t>Bullet level 2</a:t>
            </a:r>
          </a:p>
          <a:p>
            <a:pPr lvl="2"/>
            <a:r>
              <a:rPr lang="en-US"/>
              <a:t>Bullet level 3</a:t>
            </a:r>
          </a:p>
        </p:txBody>
      </p:sp>
      <p:sp>
        <p:nvSpPr>
          <p:cNvPr id="31" name="Text Placeholder 33">
            <a:extLst>
              <a:ext uri="{FF2B5EF4-FFF2-40B4-BE49-F238E27FC236}">
                <a16:creationId xmlns:a16="http://schemas.microsoft.com/office/drawing/2014/main" id="{8CBE1362-FF58-303D-1068-731B5B52001F}"/>
              </a:ext>
            </a:extLst>
          </p:cNvPr>
          <p:cNvSpPr>
            <a:spLocks noGrp="1"/>
          </p:cNvSpPr>
          <p:nvPr>
            <p:ph type="body" sz="quarter" idx="19" hasCustomPrompt="1"/>
          </p:nvPr>
        </p:nvSpPr>
        <p:spPr>
          <a:xfrm>
            <a:off x="4454491" y="2244333"/>
            <a:ext cx="3113623" cy="3807670"/>
          </a:xfrm>
          <a:prstGeom prst="rect">
            <a:avLst/>
          </a:prstGeom>
        </p:spPr>
        <p:txBody>
          <a:bodyPr/>
          <a:lstStyle>
            <a:lvl1pPr>
              <a:defRPr sz="2000">
                <a:latin typeface="Franklin Gothic Book" panose="020B0503020102020204" pitchFamily="34" charset="0"/>
              </a:defRPr>
            </a:lvl1pPr>
            <a:lvl2pPr marL="685800" indent="-228600">
              <a:buFont typeface="Courier New" panose="02070309020205020404" pitchFamily="49" charset="0"/>
              <a:buChar char="o"/>
              <a:defRPr sz="2000">
                <a:latin typeface="Franklin Gothic Book" panose="020B0503020102020204" pitchFamily="34" charset="0"/>
              </a:defRPr>
            </a:lvl2pPr>
            <a:lvl3pPr marL="1143000" indent="-228600">
              <a:buFont typeface="Wingdings" panose="05000000000000000000" pitchFamily="2" charset="2"/>
              <a:buChar char="Ø"/>
              <a:defRPr sz="20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stStyle>
          <a:p>
            <a:pPr lvl="0"/>
            <a:r>
              <a:rPr lang="en-US"/>
              <a:t>Bullet level 1</a:t>
            </a:r>
          </a:p>
          <a:p>
            <a:pPr lvl="1"/>
            <a:r>
              <a:rPr lang="en-US"/>
              <a:t>Bullet level 2</a:t>
            </a:r>
          </a:p>
          <a:p>
            <a:pPr lvl="2"/>
            <a:r>
              <a:rPr lang="en-US"/>
              <a:t>Bullet level 3</a:t>
            </a:r>
          </a:p>
        </p:txBody>
      </p:sp>
      <p:sp>
        <p:nvSpPr>
          <p:cNvPr id="36" name="Text Placeholder 33">
            <a:extLst>
              <a:ext uri="{FF2B5EF4-FFF2-40B4-BE49-F238E27FC236}">
                <a16:creationId xmlns:a16="http://schemas.microsoft.com/office/drawing/2014/main" id="{04104D27-89F1-DCEB-62C1-3AEDB49F130B}"/>
              </a:ext>
            </a:extLst>
          </p:cNvPr>
          <p:cNvSpPr>
            <a:spLocks noGrp="1"/>
          </p:cNvSpPr>
          <p:nvPr>
            <p:ph type="body" sz="quarter" idx="21" hasCustomPrompt="1"/>
          </p:nvPr>
        </p:nvSpPr>
        <p:spPr>
          <a:xfrm>
            <a:off x="8050434" y="2244333"/>
            <a:ext cx="3113623" cy="3807670"/>
          </a:xfrm>
          <a:prstGeom prst="rect">
            <a:avLst/>
          </a:prstGeom>
        </p:spPr>
        <p:txBody>
          <a:bodyPr/>
          <a:lstStyle>
            <a:lvl1pPr>
              <a:defRPr sz="2000">
                <a:latin typeface="Franklin Gothic Book" panose="020B0503020102020204" pitchFamily="34" charset="0"/>
              </a:defRPr>
            </a:lvl1pPr>
            <a:lvl2pPr marL="685800" indent="-228600">
              <a:buFont typeface="Courier New" panose="02070309020205020404" pitchFamily="49" charset="0"/>
              <a:buChar char="o"/>
              <a:defRPr sz="2000">
                <a:latin typeface="Franklin Gothic Book" panose="020B0503020102020204" pitchFamily="34" charset="0"/>
              </a:defRPr>
            </a:lvl2pPr>
            <a:lvl3pPr marL="1143000" indent="-228600">
              <a:buFont typeface="Wingdings" panose="05000000000000000000" pitchFamily="2" charset="2"/>
              <a:buChar char="Ø"/>
              <a:defRPr sz="20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stStyle>
          <a:p>
            <a:pPr lvl="0"/>
            <a:r>
              <a:rPr lang="en-US"/>
              <a:t>Bullet level 1</a:t>
            </a:r>
          </a:p>
          <a:p>
            <a:pPr lvl="1"/>
            <a:r>
              <a:rPr lang="en-US"/>
              <a:t>Bullet level 2</a:t>
            </a:r>
          </a:p>
          <a:p>
            <a:pPr lvl="2"/>
            <a:r>
              <a:rPr lang="en-US"/>
              <a:t>Bullet level 3</a:t>
            </a:r>
          </a:p>
        </p:txBody>
      </p:sp>
    </p:spTree>
    <p:extLst>
      <p:ext uri="{BB962C8B-B14F-4D97-AF65-F5344CB8AC3E}">
        <p14:creationId xmlns:p14="http://schemas.microsoft.com/office/powerpoint/2010/main" val="1818347580"/>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B2EF-7036-5B04-2BC6-77F65759A1CC}"/>
              </a:ext>
            </a:extLst>
          </p:cNvPr>
          <p:cNvSpPr>
            <a:spLocks noGrp="1"/>
          </p:cNvSpPr>
          <p:nvPr>
            <p:ph type="title" hasCustomPrompt="1"/>
          </p:nvPr>
        </p:nvSpPr>
        <p:spPr>
          <a:xfrm>
            <a:off x="774402" y="374570"/>
            <a:ext cx="9004599" cy="938249"/>
          </a:xfrm>
          <a:prstGeom prst="rect">
            <a:avLst/>
          </a:prstGeom>
        </p:spPr>
        <p:txBody>
          <a:bodyPr/>
          <a:lstStyle>
            <a:lvl1pPr>
              <a:defRPr sz="3600">
                <a:solidFill>
                  <a:srgbClr val="0B6FAD"/>
                </a:solidFill>
                <a:latin typeface="Franklin Gothic Heavy" panose="020B0903020102020204" pitchFamily="34" charset="0"/>
              </a:defRPr>
            </a:lvl1pPr>
          </a:lstStyle>
          <a:p>
            <a:r>
              <a:rPr lang="en-US"/>
              <a:t>Empty Content Title</a:t>
            </a:r>
          </a:p>
        </p:txBody>
      </p:sp>
      <p:sp>
        <p:nvSpPr>
          <p:cNvPr id="6" name="Rectangle 5">
            <a:extLst>
              <a:ext uri="{FF2B5EF4-FFF2-40B4-BE49-F238E27FC236}">
                <a16:creationId xmlns:a16="http://schemas.microsoft.com/office/drawing/2014/main" id="{9244683A-4948-5F51-15A0-E1CA7EDC2F37}"/>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7" name="Straight Connector 6">
            <a:extLst>
              <a:ext uri="{FF2B5EF4-FFF2-40B4-BE49-F238E27FC236}">
                <a16:creationId xmlns:a16="http://schemas.microsoft.com/office/drawing/2014/main" id="{0F85A4DC-BC4A-619D-92C5-0B69C149C82D}"/>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550010-2AC1-0312-BC34-CDDEC78B494D}"/>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F8D4D9D-3326-8D29-3B44-EF05890714F0}"/>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453B52-83C9-FA2F-9DD2-669193C23CC2}"/>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13D8D1-5E93-D356-592C-A13E2021A067}"/>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C6ECB0-8977-534B-66CD-D6DEFCE06C00}"/>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817D65-93A9-E6C6-BB61-5CC0B0550847}"/>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114508-DC4E-6CE0-4ED2-27A26E50054C}"/>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0E4117-D99C-518C-7136-B88D59EAABA1}"/>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0B0F76-4B92-1291-8AFD-14D1AABC2456}"/>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293D09-42DA-0C9F-BE9C-CB69C488CE84}"/>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675161-90D8-60F7-18B9-371D7C4AF683}"/>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59B021-C039-1D0D-1155-784685FFFAA1}"/>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262777-BE87-7BE5-0515-D391A7378783}"/>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3F6101E0-20B5-EBBE-BAA9-21FCF75BADAF}"/>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F7A4D202-A119-A6E9-F4A2-3D381D0927AF}"/>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a:latin typeface="Franklin Gothic Book" panose="020B0503020102020204" pitchFamily="34" charset="0"/>
            </a:endParaRPr>
          </a:p>
        </p:txBody>
      </p:sp>
      <p:pic>
        <p:nvPicPr>
          <p:cNvPr id="5" name="Graphic 4">
            <a:extLst>
              <a:ext uri="{FF2B5EF4-FFF2-40B4-BE49-F238E27FC236}">
                <a16:creationId xmlns:a16="http://schemas.microsoft.com/office/drawing/2014/main" id="{1F9DC919-5705-6E30-BB53-2C5CBEE045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1980" y="6446477"/>
            <a:ext cx="1743175" cy="365125"/>
          </a:xfrm>
          <a:prstGeom prst="rect">
            <a:avLst/>
          </a:prstGeom>
        </p:spPr>
      </p:pic>
    </p:spTree>
    <p:extLst>
      <p:ext uri="{BB962C8B-B14F-4D97-AF65-F5344CB8AC3E}">
        <p14:creationId xmlns:p14="http://schemas.microsoft.com/office/powerpoint/2010/main" val="259300435"/>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F9D1C5-D3E7-21B1-157E-922C3063B9A2}"/>
              </a:ext>
              <a:ext uri="{C183D7F6-B498-43B3-948B-1728B52AA6E4}">
                <adec:decorative xmlns:adec="http://schemas.microsoft.com/office/drawing/2017/decorative" val="1"/>
              </a:ext>
            </a:extLst>
          </p:cNvPr>
          <p:cNvSpPr/>
          <p:nvPr userDrawn="1"/>
        </p:nvSpPr>
        <p:spPr>
          <a:xfrm>
            <a:off x="982343" y="722568"/>
            <a:ext cx="10620292" cy="48688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D5968C-FF86-3747-C728-7A7D00735EAC}"/>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7" name="Straight Connector 6">
            <a:extLst>
              <a:ext uri="{FF2B5EF4-FFF2-40B4-BE49-F238E27FC236}">
                <a16:creationId xmlns:a16="http://schemas.microsoft.com/office/drawing/2014/main" id="{A56AD56C-AD34-EB58-4D19-9FDB3ECD2523}"/>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70454E-0EB9-23C2-3FFA-E65B3012C38D}"/>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DF5195-613D-DDC6-ACAE-F4C099BBAFCE}"/>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C1DD92-9030-ED36-3028-0BB60741E1A4}"/>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E372D6-F7F7-E234-E9C9-BBF4752D6D6E}"/>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FB163B-6B17-D7AB-D4BE-164735E2C6C6}"/>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9BE4E8-0566-0AA9-F26D-40456BCA3DFD}"/>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43655B-0DE9-B0AA-6B84-3A20E38B2DF9}"/>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A4A3B0-BEF9-40DE-4C6C-83006C909810}"/>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D976CF-81E9-19FE-8535-DD941861990F}"/>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1D414A-216C-FF3F-F187-E0FE544D7891}"/>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6FC3A0-D2B4-93F3-16E8-BA913B06EA46}"/>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4038FF-F466-14D3-FED8-0DE6CEB381EA}"/>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122F4B-96BC-A6BD-6C08-924C4F225E14}"/>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rgbClr val="0B6FAD"/>
            </a:solidFill>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0778DC4B-2968-1769-B733-1C047B1C4E04}"/>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2">
            <a:extLst>
              <a:ext uri="{FF2B5EF4-FFF2-40B4-BE49-F238E27FC236}">
                <a16:creationId xmlns:a16="http://schemas.microsoft.com/office/drawing/2014/main" id="{C6F4824A-6DDD-1926-3DC0-14E42B1C3DE8}"/>
              </a:ext>
            </a:extLst>
          </p:cNvPr>
          <p:cNvSpPr>
            <a:spLocks noGrp="1"/>
          </p:cNvSpPr>
          <p:nvPr>
            <p:ph type="media" sz="quarter" idx="13"/>
          </p:nvPr>
        </p:nvSpPr>
        <p:spPr>
          <a:xfrm>
            <a:off x="762000" y="872158"/>
            <a:ext cx="10594975" cy="4868863"/>
          </a:xfrm>
          <a:prstGeom prst="rect">
            <a:avLst/>
          </a:prstGeom>
        </p:spPr>
        <p:txBody>
          <a:bodyPr/>
          <a:lstStyle/>
          <a:p>
            <a:endParaRPr lang="en-US"/>
          </a:p>
        </p:txBody>
      </p:sp>
      <p:sp>
        <p:nvSpPr>
          <p:cNvPr id="2" name="Slide Number Placeholder 5">
            <a:extLst>
              <a:ext uri="{FF2B5EF4-FFF2-40B4-BE49-F238E27FC236}">
                <a16:creationId xmlns:a16="http://schemas.microsoft.com/office/drawing/2014/main" id="{215BE54D-F60F-9DAE-73A6-8062F9695574}"/>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solidFill>
                  <a:schemeClr val="tx1">
                    <a:lumMod val="65000"/>
                    <a:lumOff val="35000"/>
                  </a:schemeClr>
                </a:solidFill>
                <a:latin typeface="Franklin Gothic Book" panose="020B0503020102020204" pitchFamily="34" charset="0"/>
              </a:rPr>
              <a:pPr/>
              <a:t>‹#›</a:t>
            </a:fld>
            <a:endParaRPr lang="en-US">
              <a:solidFill>
                <a:schemeClr val="tx1">
                  <a:lumMod val="65000"/>
                  <a:lumOff val="35000"/>
                </a:schemeClr>
              </a:solidFill>
              <a:latin typeface="Franklin Gothic Book" panose="020B0503020102020204" pitchFamily="34" charset="0"/>
            </a:endParaRPr>
          </a:p>
        </p:txBody>
      </p:sp>
      <p:pic>
        <p:nvPicPr>
          <p:cNvPr id="21" name="Graphic 20">
            <a:extLst>
              <a:ext uri="{FF2B5EF4-FFF2-40B4-BE49-F238E27FC236}">
                <a16:creationId xmlns:a16="http://schemas.microsoft.com/office/drawing/2014/main" id="{8BA2698A-6C47-A60D-86E1-60AF763BA3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2458" y="6444998"/>
            <a:ext cx="1750237" cy="366604"/>
          </a:xfrm>
          <a:prstGeom prst="rect">
            <a:avLst/>
          </a:prstGeom>
        </p:spPr>
      </p:pic>
    </p:spTree>
    <p:extLst>
      <p:ext uri="{BB962C8B-B14F-4D97-AF65-F5344CB8AC3E}">
        <p14:creationId xmlns:p14="http://schemas.microsoft.com/office/powerpoint/2010/main" val="426938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D3E489-F4A6-74BD-0EFC-63887DD8314E}"/>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4" name="Straight Connector 3">
            <a:extLst>
              <a:ext uri="{FF2B5EF4-FFF2-40B4-BE49-F238E27FC236}">
                <a16:creationId xmlns:a16="http://schemas.microsoft.com/office/drawing/2014/main" id="{48E39EFC-3123-8566-1246-64386E0F9B80}"/>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001F944-CC16-A5FD-249A-AB185524EEEB}"/>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F5CB79-D985-873F-BF90-A49A26A59CA4}"/>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2E2A985-4014-47EF-CF74-D0F3D0C2AEA6}"/>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EB107-6537-F1C8-6D19-22C6DFDB94BC}"/>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E92123-04F3-B251-C294-47AA7772E39B}"/>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B34511-4D75-DD42-839B-3C4C9CCF5BA2}"/>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59BEBB-0D82-0B15-C51D-52E62142B936}"/>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3FD82-91FA-6840-6B0C-B0741750C9BE}"/>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C6FF5A-A1AC-D489-7726-9767B21B365E}"/>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FF7F9-33A5-DD59-F90C-921310CB51CA}"/>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03CCC7-9024-B117-F7DC-E9E465EFB7F1}"/>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24EC6B-3E48-113A-D171-CD7FFF16D038}"/>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01D02C-0935-056C-737B-2142267D42B9}"/>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Isosceles Triangle 19">
            <a:extLst>
              <a:ext uri="{FF2B5EF4-FFF2-40B4-BE49-F238E27FC236}">
                <a16:creationId xmlns:a16="http://schemas.microsoft.com/office/drawing/2014/main" id="{2A313B89-2330-CE28-FC77-8BBE0D715E69}"/>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81C984-8A6E-CBF7-C517-82F1FAD7069C}"/>
              </a:ext>
            </a:extLst>
          </p:cNvPr>
          <p:cNvSpPr>
            <a:spLocks noGrp="1"/>
          </p:cNvSpPr>
          <p:nvPr>
            <p:ph type="title" hasCustomPrompt="1"/>
          </p:nvPr>
        </p:nvSpPr>
        <p:spPr>
          <a:xfrm>
            <a:off x="767735" y="367452"/>
            <a:ext cx="9011266" cy="953031"/>
          </a:xfrm>
          <a:prstGeom prst="rect">
            <a:avLst/>
          </a:prstGeom>
        </p:spPr>
        <p:txBody>
          <a:bodyPr/>
          <a:lstStyle>
            <a:lvl1pPr>
              <a:defRPr sz="3600">
                <a:solidFill>
                  <a:srgbClr val="0B6FAD"/>
                </a:solidFill>
                <a:latin typeface="Franklin Gothic Heavy" panose="020B0903020102020204" pitchFamily="34" charset="0"/>
              </a:defRPr>
            </a:lvl1pPr>
          </a:lstStyle>
          <a:p>
            <a:r>
              <a:rPr lang="en-US"/>
              <a:t>Content Title</a:t>
            </a:r>
          </a:p>
        </p:txBody>
      </p:sp>
      <p:sp>
        <p:nvSpPr>
          <p:cNvPr id="23" name="Slide Number Placeholder 5">
            <a:extLst>
              <a:ext uri="{FF2B5EF4-FFF2-40B4-BE49-F238E27FC236}">
                <a16:creationId xmlns:a16="http://schemas.microsoft.com/office/drawing/2014/main" id="{97CB471F-5755-D699-B6D0-05C220466A2D}"/>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a:latin typeface="Franklin Gothic Book" panose="020B0503020102020204" pitchFamily="34" charset="0"/>
            </a:endParaRPr>
          </a:p>
        </p:txBody>
      </p:sp>
      <p:pic>
        <p:nvPicPr>
          <p:cNvPr id="32" name="Graphic 31">
            <a:extLst>
              <a:ext uri="{FF2B5EF4-FFF2-40B4-BE49-F238E27FC236}">
                <a16:creationId xmlns:a16="http://schemas.microsoft.com/office/drawing/2014/main" id="{377C82F4-C2E0-50ED-1EF8-78F4C12773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1980" y="6446477"/>
            <a:ext cx="1743175" cy="365125"/>
          </a:xfrm>
          <a:prstGeom prst="rect">
            <a:avLst/>
          </a:prstGeom>
        </p:spPr>
      </p:pic>
      <p:sp>
        <p:nvSpPr>
          <p:cNvPr id="34" name="Text Placeholder 33">
            <a:extLst>
              <a:ext uri="{FF2B5EF4-FFF2-40B4-BE49-F238E27FC236}">
                <a16:creationId xmlns:a16="http://schemas.microsoft.com/office/drawing/2014/main" id="{20C235F8-5122-C291-5248-5EF25FD7BD48}"/>
              </a:ext>
            </a:extLst>
          </p:cNvPr>
          <p:cNvSpPr>
            <a:spLocks noGrp="1"/>
          </p:cNvSpPr>
          <p:nvPr>
            <p:ph type="body" sz="quarter" idx="14" hasCustomPrompt="1"/>
          </p:nvPr>
        </p:nvSpPr>
        <p:spPr>
          <a:xfrm>
            <a:off x="767735" y="1437350"/>
            <a:ext cx="7157065" cy="4716088"/>
          </a:xfrm>
          <a:prstGeom prst="rect">
            <a:avLst/>
          </a:prstGeom>
        </p:spPr>
        <p:txBody>
          <a:bodyPr/>
          <a:lstStyle>
            <a:lvl1pPr>
              <a:defRPr sz="2000">
                <a:latin typeface="Franklin Gothic Book" panose="020B0503020102020204" pitchFamily="34" charset="0"/>
              </a:defRPr>
            </a:lvl1pPr>
            <a:lvl2pPr marL="685800" indent="-228600">
              <a:buFont typeface="Courier New" panose="02070309020205020404" pitchFamily="49" charset="0"/>
              <a:buChar char="o"/>
              <a:defRPr sz="2000">
                <a:latin typeface="Franklin Gothic Book" panose="020B0503020102020204" pitchFamily="34" charset="0"/>
              </a:defRPr>
            </a:lvl2pPr>
            <a:lvl3pPr marL="1143000" indent="-228600">
              <a:buFont typeface="Wingdings" panose="05000000000000000000" pitchFamily="2" charset="2"/>
              <a:buChar char="Ø"/>
              <a:defRPr sz="20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stStyle>
          <a:p>
            <a:pPr lvl="0"/>
            <a:r>
              <a:rPr lang="en-US"/>
              <a:t>Bullet level 1</a:t>
            </a:r>
          </a:p>
          <a:p>
            <a:pPr lvl="1"/>
            <a:r>
              <a:rPr lang="en-US"/>
              <a:t>Bullet level 2</a:t>
            </a:r>
          </a:p>
          <a:p>
            <a:pPr lvl="2"/>
            <a:r>
              <a:rPr lang="en-US"/>
              <a:t>Bullet level 3</a:t>
            </a:r>
          </a:p>
        </p:txBody>
      </p:sp>
    </p:spTree>
    <p:extLst>
      <p:ext uri="{BB962C8B-B14F-4D97-AF65-F5344CB8AC3E}">
        <p14:creationId xmlns:p14="http://schemas.microsoft.com/office/powerpoint/2010/main" val="3711218298"/>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B74A-B6EF-D908-4379-55AA4AAEA0C1}"/>
              </a:ext>
            </a:extLst>
          </p:cNvPr>
          <p:cNvSpPr>
            <a:spLocks noGrp="1"/>
          </p:cNvSpPr>
          <p:nvPr>
            <p:ph type="title" hasCustomPrompt="1"/>
          </p:nvPr>
        </p:nvSpPr>
        <p:spPr>
          <a:xfrm>
            <a:off x="772633" y="370952"/>
            <a:ext cx="8977423" cy="941867"/>
          </a:xfrm>
          <a:prstGeom prst="rect">
            <a:avLst/>
          </a:prstGeom>
        </p:spPr>
        <p:txBody>
          <a:bodyPr anchor="t"/>
          <a:lstStyle>
            <a:lvl1pPr>
              <a:defRPr sz="3600">
                <a:solidFill>
                  <a:srgbClr val="0B6FAD"/>
                </a:solidFill>
                <a:latin typeface="Franklin Gothic Heavy" panose="020B0903020102020204" pitchFamily="34" charset="0"/>
              </a:defRPr>
            </a:lvl1pPr>
          </a:lstStyle>
          <a:p>
            <a:r>
              <a:rPr lang="en-US"/>
              <a:t>Content Title</a:t>
            </a:r>
          </a:p>
        </p:txBody>
      </p:sp>
      <p:sp>
        <p:nvSpPr>
          <p:cNvPr id="3" name="Picture Placeholder 2">
            <a:extLst>
              <a:ext uri="{FF2B5EF4-FFF2-40B4-BE49-F238E27FC236}">
                <a16:creationId xmlns:a16="http://schemas.microsoft.com/office/drawing/2014/main" id="{8B15C857-3C3A-AFD7-D6F4-53BB8F77031D}"/>
              </a:ext>
            </a:extLst>
          </p:cNvPr>
          <p:cNvSpPr>
            <a:spLocks noGrp="1"/>
          </p:cNvSpPr>
          <p:nvPr>
            <p:ph type="pic" idx="1"/>
          </p:nvPr>
        </p:nvSpPr>
        <p:spPr>
          <a:xfrm>
            <a:off x="7474688" y="1436349"/>
            <a:ext cx="3880700" cy="4716088"/>
          </a:xfrm>
          <a:prstGeom prst="rect">
            <a:avLst/>
          </a:prstGeo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Rectangle 8">
            <a:extLst>
              <a:ext uri="{FF2B5EF4-FFF2-40B4-BE49-F238E27FC236}">
                <a16:creationId xmlns:a16="http://schemas.microsoft.com/office/drawing/2014/main" id="{2FD21B2A-A29E-BABE-9141-7209BAA43DD0}"/>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10" name="Straight Connector 9">
            <a:extLst>
              <a:ext uri="{FF2B5EF4-FFF2-40B4-BE49-F238E27FC236}">
                <a16:creationId xmlns:a16="http://schemas.microsoft.com/office/drawing/2014/main" id="{6C97530F-7CC1-1E59-73FF-B52705FD19A3}"/>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7455F8-BB9E-F22C-BB61-71729BED79DC}"/>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3C343E-E1D4-4792-43DA-E723B918B427}"/>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50D96C-0E03-5553-BC0B-F89AA6599098}"/>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1838331-FB57-3BFB-70B5-11CC114380F3}"/>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FBBDC3-6FEC-AD3D-41AB-FD19C69B8050}"/>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A86DE1-95D6-D2B2-5B78-C4CEB74D4265}"/>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846625-91B6-FCBD-1B6B-59ECAFF0F6AF}"/>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6E6CCE-1CE5-4D3F-E157-6E860396C607}"/>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306675-A62A-3D95-E127-3A3FFF2384AF}"/>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1A6808-E778-F7C6-8BD5-583B378A8CB4}"/>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4ADC00-0122-B4B8-8AED-026F354C7480}"/>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796080-2DE6-0322-8B3B-C6F86545474A}"/>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CDA5B02-45A3-DC9D-5BFC-BE76FB4572F5}"/>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26">
            <a:extLst>
              <a:ext uri="{FF2B5EF4-FFF2-40B4-BE49-F238E27FC236}">
                <a16:creationId xmlns:a16="http://schemas.microsoft.com/office/drawing/2014/main" id="{EE483278-4762-1CF6-1269-20C135A55EE4}"/>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01E51631-1862-617B-4577-FC18F662E8E6}"/>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a:latin typeface="Franklin Gothic Book" panose="020B0503020102020204" pitchFamily="34" charset="0"/>
            </a:endParaRPr>
          </a:p>
        </p:txBody>
      </p:sp>
      <p:pic>
        <p:nvPicPr>
          <p:cNvPr id="6" name="Graphic 5">
            <a:extLst>
              <a:ext uri="{FF2B5EF4-FFF2-40B4-BE49-F238E27FC236}">
                <a16:creationId xmlns:a16="http://schemas.microsoft.com/office/drawing/2014/main" id="{725887E5-14C7-0B89-2939-21B3F28ED7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1980" y="6446477"/>
            <a:ext cx="1743175" cy="365125"/>
          </a:xfrm>
          <a:prstGeom prst="rect">
            <a:avLst/>
          </a:prstGeom>
        </p:spPr>
      </p:pic>
      <p:sp>
        <p:nvSpPr>
          <p:cNvPr id="28" name="Text Placeholder 33">
            <a:extLst>
              <a:ext uri="{FF2B5EF4-FFF2-40B4-BE49-F238E27FC236}">
                <a16:creationId xmlns:a16="http://schemas.microsoft.com/office/drawing/2014/main" id="{1E84AFB5-1A03-D3D8-9FA9-56C2DEB0913B}"/>
              </a:ext>
            </a:extLst>
          </p:cNvPr>
          <p:cNvSpPr>
            <a:spLocks noGrp="1"/>
          </p:cNvSpPr>
          <p:nvPr>
            <p:ph type="body" sz="quarter" idx="15" hasCustomPrompt="1"/>
          </p:nvPr>
        </p:nvSpPr>
        <p:spPr>
          <a:xfrm>
            <a:off x="767735" y="1437350"/>
            <a:ext cx="6473037" cy="4716088"/>
          </a:xfrm>
          <a:prstGeom prst="rect">
            <a:avLst/>
          </a:prstGeom>
        </p:spPr>
        <p:txBody>
          <a:bodyPr/>
          <a:lstStyle>
            <a:lvl1pPr>
              <a:defRPr sz="2000">
                <a:latin typeface="Franklin Gothic Book" panose="020B0503020102020204" pitchFamily="34" charset="0"/>
              </a:defRPr>
            </a:lvl1pPr>
            <a:lvl2pPr marL="685800" indent="-228600">
              <a:buFont typeface="Courier New" panose="02070309020205020404" pitchFamily="49" charset="0"/>
              <a:buChar char="o"/>
              <a:defRPr sz="2000">
                <a:latin typeface="Franklin Gothic Book" panose="020B0503020102020204" pitchFamily="34" charset="0"/>
              </a:defRPr>
            </a:lvl2pPr>
            <a:lvl3pPr marL="1143000" indent="-228600">
              <a:buFont typeface="Wingdings" panose="05000000000000000000" pitchFamily="2" charset="2"/>
              <a:buChar char="Ø"/>
              <a:defRPr sz="20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stStyle>
          <a:p>
            <a:pPr lvl="0"/>
            <a:r>
              <a:rPr lang="en-US"/>
              <a:t>Bullet level 1</a:t>
            </a:r>
          </a:p>
          <a:p>
            <a:pPr lvl="1"/>
            <a:r>
              <a:rPr lang="en-US"/>
              <a:t>Bullet level 2</a:t>
            </a:r>
          </a:p>
          <a:p>
            <a:pPr lvl="2"/>
            <a:r>
              <a:rPr lang="en-US"/>
              <a:t>Bullet level 3</a:t>
            </a:r>
          </a:p>
        </p:txBody>
      </p:sp>
    </p:spTree>
    <p:extLst>
      <p:ext uri="{BB962C8B-B14F-4D97-AF65-F5344CB8AC3E}">
        <p14:creationId xmlns:p14="http://schemas.microsoft.com/office/powerpoint/2010/main" val="2355874629"/>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B6FAD"/>
        </a:solidFill>
        <a:effectLst/>
      </p:bgPr>
    </p:bg>
    <p:spTree>
      <p:nvGrpSpPr>
        <p:cNvPr id="1" name=""/>
        <p:cNvGrpSpPr/>
        <p:nvPr/>
      </p:nvGrpSpPr>
      <p:grpSpPr>
        <a:xfrm>
          <a:off x="0" y="0"/>
          <a:ext cx="0" cy="0"/>
          <a:chOff x="0" y="0"/>
          <a:chExt cx="0" cy="0"/>
        </a:xfrm>
      </p:grpSpPr>
      <p:sp>
        <p:nvSpPr>
          <p:cNvPr id="28" name="Graphic 26">
            <a:extLst>
              <a:ext uri="{FF2B5EF4-FFF2-40B4-BE49-F238E27FC236}">
                <a16:creationId xmlns:a16="http://schemas.microsoft.com/office/drawing/2014/main" id="{A029101D-9DBF-535F-C783-2C5EAC086F55}"/>
              </a:ext>
              <a:ext uri="{C183D7F6-B498-43B3-948B-1728B52AA6E4}">
                <adec:decorative xmlns:adec="http://schemas.microsoft.com/office/drawing/2017/decorative" val="1"/>
              </a:ext>
            </a:extLst>
          </p:cNvPr>
          <p:cNvSpPr/>
          <p:nvPr/>
        </p:nvSpPr>
        <p:spPr>
          <a:xfrm>
            <a:off x="7924800" y="810202"/>
            <a:ext cx="4233271" cy="6061289"/>
          </a:xfrm>
          <a:custGeom>
            <a:avLst/>
            <a:gdLst>
              <a:gd name="connsiteX0" fmla="*/ 4233272 w 4233271"/>
              <a:gd name="connsiteY0" fmla="*/ 801958 h 6061289"/>
              <a:gd name="connsiteX1" fmla="*/ 2842291 w 4233271"/>
              <a:gd name="connsiteY1" fmla="*/ 0 h 6061289"/>
              <a:gd name="connsiteX2" fmla="*/ 1451620 w 4233271"/>
              <a:gd name="connsiteY2" fmla="*/ 801958 h 6061289"/>
              <a:gd name="connsiteX3" fmla="*/ 1451620 w 4233271"/>
              <a:gd name="connsiteY3" fmla="*/ 2456588 h 6061289"/>
              <a:gd name="connsiteX4" fmla="*/ 0 w 4233271"/>
              <a:gd name="connsiteY4" fmla="*/ 3278863 h 6061289"/>
              <a:gd name="connsiteX5" fmla="*/ 0 w 4233271"/>
              <a:gd name="connsiteY5" fmla="*/ 4892859 h 6061289"/>
              <a:gd name="connsiteX6" fmla="*/ 1421223 w 4233271"/>
              <a:gd name="connsiteY6" fmla="*/ 5704899 h 6061289"/>
              <a:gd name="connsiteX7" fmla="*/ 1421223 w 4233271"/>
              <a:gd name="connsiteY7" fmla="*/ 6061290 h 6061289"/>
              <a:gd name="connsiteX8" fmla="*/ 4233272 w 4233271"/>
              <a:gd name="connsiteY8" fmla="*/ 6061290 h 6061289"/>
              <a:gd name="connsiteX9" fmla="*/ 4233272 w 4233271"/>
              <a:gd name="connsiteY9" fmla="*/ 801958 h 606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3271" h="6061289">
                <a:moveTo>
                  <a:pt x="4233272" y="801958"/>
                </a:moveTo>
                <a:lnTo>
                  <a:pt x="2842291" y="0"/>
                </a:lnTo>
                <a:lnTo>
                  <a:pt x="1451620" y="801958"/>
                </a:lnTo>
                <a:lnTo>
                  <a:pt x="1451620" y="2456588"/>
                </a:lnTo>
                <a:lnTo>
                  <a:pt x="0" y="3278863"/>
                </a:lnTo>
                <a:lnTo>
                  <a:pt x="0" y="4892859"/>
                </a:lnTo>
                <a:lnTo>
                  <a:pt x="1421223" y="5704899"/>
                </a:lnTo>
                <a:lnTo>
                  <a:pt x="1421223" y="6061290"/>
                </a:lnTo>
                <a:lnTo>
                  <a:pt x="4233272" y="6061290"/>
                </a:lnTo>
                <a:lnTo>
                  <a:pt x="4233272" y="801958"/>
                </a:lnTo>
                <a:close/>
              </a:path>
            </a:pathLst>
          </a:custGeom>
          <a:solidFill>
            <a:srgbClr val="0D81C8"/>
          </a:solidFill>
          <a:ln w="15491"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BDA268-FC12-3AFD-47EB-91ED24F952BD}"/>
              </a:ext>
            </a:extLst>
          </p:cNvPr>
          <p:cNvSpPr>
            <a:spLocks noGrp="1"/>
          </p:cNvSpPr>
          <p:nvPr>
            <p:ph type="title" hasCustomPrompt="1"/>
          </p:nvPr>
        </p:nvSpPr>
        <p:spPr>
          <a:xfrm>
            <a:off x="767733" y="1274301"/>
            <a:ext cx="6473039" cy="662783"/>
          </a:xfrm>
          <a:prstGeom prst="rect">
            <a:avLst/>
          </a:prstGeom>
        </p:spPr>
        <p:txBody>
          <a:bodyPr/>
          <a:lstStyle>
            <a:lvl1pPr>
              <a:defRPr sz="3600">
                <a:solidFill>
                  <a:schemeClr val="bg1">
                    <a:lumMod val="95000"/>
                  </a:schemeClr>
                </a:solidFill>
                <a:latin typeface="Franklin Gothic Heavy" panose="020B0903020102020204" pitchFamily="34" charset="0"/>
              </a:defRPr>
            </a:lvl1pPr>
          </a:lstStyle>
          <a:p>
            <a:r>
              <a:rPr lang="en-US"/>
              <a:t>Thank you!</a:t>
            </a:r>
          </a:p>
        </p:txBody>
      </p:sp>
      <p:sp>
        <p:nvSpPr>
          <p:cNvPr id="3" name="Content Placeholder 4">
            <a:extLst>
              <a:ext uri="{FF2B5EF4-FFF2-40B4-BE49-F238E27FC236}">
                <a16:creationId xmlns:a16="http://schemas.microsoft.com/office/drawing/2014/main" id="{85898A3C-DC84-C39C-0C3D-DAD473FB7251}"/>
              </a:ext>
            </a:extLst>
          </p:cNvPr>
          <p:cNvSpPr>
            <a:spLocks noGrp="1"/>
          </p:cNvSpPr>
          <p:nvPr>
            <p:ph sz="quarter" idx="13" hasCustomPrompt="1"/>
          </p:nvPr>
        </p:nvSpPr>
        <p:spPr>
          <a:xfrm>
            <a:off x="767733" y="2093495"/>
            <a:ext cx="6473039" cy="2533096"/>
          </a:xfrm>
          <a:prstGeom prst="rect">
            <a:avLst/>
          </a:prstGeom>
        </p:spPr>
        <p:txBody>
          <a:bodyPr/>
          <a:lstStyle>
            <a:lvl1pPr marL="0" indent="0">
              <a:buNone/>
              <a:defRPr sz="2400">
                <a:solidFill>
                  <a:schemeClr val="bg1"/>
                </a:solidFill>
                <a:latin typeface="Franklin Gothic Demi" panose="020B0703020102020204" pitchFamily="34" charset="0"/>
              </a:defRPr>
            </a:lvl1pPr>
            <a:lvl2pPr marL="0" indent="0">
              <a:buNone/>
              <a:defRPr sz="2000">
                <a:solidFill>
                  <a:schemeClr val="bg1"/>
                </a:solidFill>
                <a:latin typeface="Franklin Gothic Book" panose="020B0503020102020204" pitchFamily="34" charset="0"/>
              </a:defRPr>
            </a:lvl2pPr>
            <a:lvl3pPr marL="91440" indent="0">
              <a:buNone/>
              <a:defRPr sz="1400"/>
            </a:lvl3pPr>
            <a:lvl4pPr marL="274320" indent="0">
              <a:buFont typeface="Courier New" panose="02070309020205020404" pitchFamily="49" charset="0"/>
              <a:buNone/>
              <a:defRPr sz="1400"/>
            </a:lvl4pPr>
            <a:lvl5pPr marL="548640" indent="0">
              <a:buNone/>
              <a:defRPr sz="1200"/>
            </a:lvl5pPr>
          </a:lstStyle>
          <a:p>
            <a:pPr lvl="0"/>
            <a:r>
              <a:rPr lang="en-US"/>
              <a:t>Presenter Name</a:t>
            </a:r>
          </a:p>
          <a:p>
            <a:pPr lvl="1"/>
            <a:r>
              <a:rPr lang="en-US"/>
              <a:t>Phone</a:t>
            </a:r>
          </a:p>
          <a:p>
            <a:pPr lvl="1"/>
            <a:r>
              <a:rPr lang="en-US"/>
              <a:t>email@dot.gov</a:t>
            </a:r>
          </a:p>
          <a:p>
            <a:pPr lvl="1"/>
            <a:endParaRPr lang="en-US"/>
          </a:p>
          <a:p>
            <a:pPr lvl="0"/>
            <a:r>
              <a:rPr lang="en-US"/>
              <a:t>Presenter Name</a:t>
            </a:r>
          </a:p>
          <a:p>
            <a:pPr lvl="1"/>
            <a:r>
              <a:rPr lang="en-US"/>
              <a:t>Phone</a:t>
            </a:r>
          </a:p>
          <a:p>
            <a:pPr lvl="1"/>
            <a:r>
              <a:rPr lang="en-US"/>
              <a:t>email@dot.gov</a:t>
            </a:r>
          </a:p>
          <a:p>
            <a:pPr lvl="1"/>
            <a:endParaRPr lang="en-US"/>
          </a:p>
        </p:txBody>
      </p:sp>
      <p:sp>
        <p:nvSpPr>
          <p:cNvPr id="20" name="Hexagon 19">
            <a:extLst>
              <a:ext uri="{FF2B5EF4-FFF2-40B4-BE49-F238E27FC236}">
                <a16:creationId xmlns:a16="http://schemas.microsoft.com/office/drawing/2014/main" id="{CA51F179-2281-53C0-C76B-86540D267258}"/>
              </a:ext>
              <a:ext uri="{C183D7F6-B498-43B3-948B-1728B52AA6E4}">
                <adec:decorative xmlns:adec="http://schemas.microsoft.com/office/drawing/2017/decorative" val="1"/>
              </a:ext>
            </a:extLst>
          </p:cNvPr>
          <p:cNvSpPr/>
          <p:nvPr userDrawn="1"/>
        </p:nvSpPr>
        <p:spPr>
          <a:xfrm rot="5400000">
            <a:off x="7474680" y="2000252"/>
            <a:ext cx="5808928" cy="2857499"/>
          </a:xfrm>
          <a:prstGeom prst="hexagon">
            <a:avLst>
              <a:gd name="adj" fmla="val 28610"/>
              <a:gd name="vf" fmla="val 115470"/>
            </a:avLst>
          </a:prstGeom>
          <a:noFill/>
          <a:ln w="222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pic>
        <p:nvPicPr>
          <p:cNvPr id="4" name="Graphic 3">
            <a:extLst>
              <a:ext uri="{FF2B5EF4-FFF2-40B4-BE49-F238E27FC236}">
                <a16:creationId xmlns:a16="http://schemas.microsoft.com/office/drawing/2014/main" id="{F7C9F71C-85E3-6C19-F9A2-BB6A19F40D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9895" y="5923132"/>
            <a:ext cx="2628779" cy="550623"/>
          </a:xfrm>
          <a:prstGeom prst="rect">
            <a:avLst/>
          </a:prstGeom>
        </p:spPr>
      </p:pic>
    </p:spTree>
    <p:extLst>
      <p:ext uri="{BB962C8B-B14F-4D97-AF65-F5344CB8AC3E}">
        <p14:creationId xmlns:p14="http://schemas.microsoft.com/office/powerpoint/2010/main" val="2076667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5" y="2033591"/>
            <a:ext cx="8863263" cy="2790825"/>
          </a:xfrm>
        </p:spPr>
        <p:txBody>
          <a:bodyPr anchor="ctr"/>
          <a:lstStyle>
            <a:lvl1pPr marL="0" indent="0" algn="ctr">
              <a:buNone/>
              <a:defRPr sz="6000"/>
            </a:lvl1pPr>
            <a:lvl2pPr marL="266693" indent="0">
              <a:buNone/>
              <a:defRPr/>
            </a:lvl2pPr>
          </a:lstStyle>
          <a:p>
            <a:pPr lvl="0"/>
            <a:r>
              <a:rPr lang="en-US" noProof="0"/>
              <a:t>Click to edit Master text styles</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a:p>
        </p:txBody>
      </p:sp>
      <p:sp>
        <p:nvSpPr>
          <p:cNvPr id="11"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64452" y="480987"/>
            <a:ext cx="8876648" cy="432000"/>
          </a:xfrm>
          <a:prstGeom prst="rect">
            <a:avLst/>
          </a:prstGeom>
        </p:spPr>
        <p:txBody>
          <a:bodyPr/>
          <a:lstStyle>
            <a:lvl1pPr>
              <a:defRPr>
                <a:solidFill>
                  <a:srgbClr val="083A64"/>
                </a:solidFill>
              </a:defRPr>
            </a:lvl1pPr>
          </a:lstStyle>
          <a:p>
            <a:r>
              <a:rPr lang="en-US" noProof="0"/>
              <a:t>Click to edit page title</a:t>
            </a:r>
          </a:p>
        </p:txBody>
      </p:sp>
      <p:pic>
        <p:nvPicPr>
          <p:cNvPr id="9" name="Picture 8"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9326" y="234531"/>
            <a:ext cx="987751" cy="660644"/>
          </a:xfrm>
          <a:prstGeom prst="rect">
            <a:avLst/>
          </a:prstGeom>
        </p:spPr>
      </p:pic>
    </p:spTree>
    <p:extLst>
      <p:ext uri="{BB962C8B-B14F-4D97-AF65-F5344CB8AC3E}">
        <p14:creationId xmlns:p14="http://schemas.microsoft.com/office/powerpoint/2010/main" val="217918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B53459-A1B6-FC56-5374-7A2698759C46}"/>
              </a:ext>
            </a:extLst>
          </p:cNvPr>
          <p:cNvSpPr/>
          <p:nvPr userDrawn="1"/>
        </p:nvSpPr>
        <p:spPr>
          <a:xfrm>
            <a:off x="11600121" y="0"/>
            <a:ext cx="59187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356249-FF5D-FE8F-CE92-2FBF1E291FF8}"/>
              </a:ext>
            </a:extLst>
          </p:cNvPr>
          <p:cNvSpPr>
            <a:spLocks noGrp="1"/>
          </p:cNvSpPr>
          <p:nvPr>
            <p:ph type="ctrTitle"/>
          </p:nvPr>
        </p:nvSpPr>
        <p:spPr>
          <a:xfrm>
            <a:off x="764844" y="2127583"/>
            <a:ext cx="6869334" cy="1382379"/>
          </a:xfrm>
          <a:prstGeom prst="rect">
            <a:avLst/>
          </a:prstGeom>
        </p:spPr>
        <p:txBody>
          <a:bodyPr anchor="b"/>
          <a:lstStyle>
            <a:lvl1pPr algn="l">
              <a:defRPr sz="4800">
                <a:solidFill>
                  <a:srgbClr val="00205C"/>
                </a:solidFill>
                <a:latin typeface="Franklin Gothic Heavy" panose="020B09030201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88027C42-EA58-BBBD-126E-1E1E7757DB03}"/>
              </a:ext>
            </a:extLst>
          </p:cNvPr>
          <p:cNvSpPr>
            <a:spLocks noGrp="1"/>
          </p:cNvSpPr>
          <p:nvPr>
            <p:ph type="dt" sz="half" idx="10"/>
          </p:nvPr>
        </p:nvSpPr>
        <p:spPr>
          <a:xfrm>
            <a:off x="759895" y="4764231"/>
            <a:ext cx="5937682" cy="365125"/>
          </a:xfrm>
          <a:prstGeom prst="rect">
            <a:avLst/>
          </a:prstGeom>
        </p:spPr>
        <p:txBody>
          <a:bodyPr/>
          <a:lstStyle>
            <a:lvl1pPr>
              <a:defRPr sz="2400">
                <a:latin typeface="Franklin Gothic Book" panose="020B0503020102020204" pitchFamily="34" charset="0"/>
              </a:defRPr>
            </a:lvl1pPr>
          </a:lstStyle>
          <a:p>
            <a:fld id="{3C2C50DE-B6CC-4F75-8A71-3F9B07355D0F}" type="datetime1">
              <a:rPr lang="en-US" smtClean="0"/>
              <a:pPr/>
              <a:t>9/3/2025</a:t>
            </a:fld>
            <a:endParaRPr lang="en-US"/>
          </a:p>
        </p:txBody>
      </p:sp>
      <p:cxnSp>
        <p:nvCxnSpPr>
          <p:cNvPr id="8" name="Straight Connector 7">
            <a:extLst>
              <a:ext uri="{FF2B5EF4-FFF2-40B4-BE49-F238E27FC236}">
                <a16:creationId xmlns:a16="http://schemas.microsoft.com/office/drawing/2014/main" id="{9C412BF0-F894-FD73-DFD4-95B97E450BD8}"/>
              </a:ext>
              <a:ext uri="{C183D7F6-B498-43B3-948B-1728B52AA6E4}">
                <adec:decorative xmlns:adec="http://schemas.microsoft.com/office/drawing/2017/decorative" val="1"/>
              </a:ext>
            </a:extLst>
          </p:cNvPr>
          <p:cNvCxnSpPr/>
          <p:nvPr userDrawn="1"/>
        </p:nvCxnSpPr>
        <p:spPr>
          <a:xfrm>
            <a:off x="810124" y="4532115"/>
            <a:ext cx="5887452" cy="0"/>
          </a:xfrm>
          <a:prstGeom prst="line">
            <a:avLst/>
          </a:prstGeom>
          <a:ln w="50800" cap="rnd">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a:extLst>
              <a:ext uri="{FF2B5EF4-FFF2-40B4-BE49-F238E27FC236}">
                <a16:creationId xmlns:a16="http://schemas.microsoft.com/office/drawing/2014/main" id="{C7EAC60A-38D9-5F85-38D5-A37B57E3D065}"/>
              </a:ext>
            </a:extLst>
          </p:cNvPr>
          <p:cNvSpPr>
            <a:spLocks noGrp="1"/>
          </p:cNvSpPr>
          <p:nvPr>
            <p:ph type="body" sz="quarter" idx="11" hasCustomPrompt="1"/>
          </p:nvPr>
        </p:nvSpPr>
        <p:spPr>
          <a:xfrm>
            <a:off x="759895" y="3987762"/>
            <a:ext cx="6874283" cy="431536"/>
          </a:xfrm>
          <a:prstGeom prst="rect">
            <a:avLst/>
          </a:prstGeom>
        </p:spPr>
        <p:txBody>
          <a:bodyPr/>
          <a:lstStyle>
            <a:lvl1pPr marL="0" indent="0">
              <a:buNone/>
              <a:defRPr sz="2400">
                <a:latin typeface="Franklin Gothic Book" panose="020B0503020102020204" pitchFamily="34" charset="0"/>
              </a:defRPr>
            </a:lvl1pPr>
          </a:lstStyle>
          <a:p>
            <a:pPr lvl="0"/>
            <a:r>
              <a:rPr lang="en-US"/>
              <a:t>Event name</a:t>
            </a:r>
          </a:p>
        </p:txBody>
      </p:sp>
      <p:sp>
        <p:nvSpPr>
          <p:cNvPr id="12" name="Text Placeholder 11">
            <a:extLst>
              <a:ext uri="{FF2B5EF4-FFF2-40B4-BE49-F238E27FC236}">
                <a16:creationId xmlns:a16="http://schemas.microsoft.com/office/drawing/2014/main" id="{9A64343D-BA56-B661-FC33-2A2AD11A9097}"/>
              </a:ext>
            </a:extLst>
          </p:cNvPr>
          <p:cNvSpPr>
            <a:spLocks noGrp="1"/>
          </p:cNvSpPr>
          <p:nvPr>
            <p:ph type="body" sz="quarter" idx="12" hasCustomPrompt="1"/>
          </p:nvPr>
        </p:nvSpPr>
        <p:spPr>
          <a:xfrm>
            <a:off x="764844" y="3552014"/>
            <a:ext cx="6869334" cy="365125"/>
          </a:xfrm>
          <a:prstGeom prst="rect">
            <a:avLst/>
          </a:prstGeom>
        </p:spPr>
        <p:txBody>
          <a:bodyPr/>
          <a:lstStyle>
            <a:lvl1pPr marL="0" indent="0">
              <a:buNone/>
              <a:defRPr sz="2400">
                <a:solidFill>
                  <a:schemeClr val="tx1">
                    <a:lumMod val="65000"/>
                    <a:lumOff val="35000"/>
                  </a:schemeClr>
                </a:solidFill>
                <a:latin typeface="Franklin Gothic Demi" panose="020B0703020102020204" pitchFamily="34" charset="0"/>
              </a:defRPr>
            </a:lvl1pPr>
          </a:lstStyle>
          <a:p>
            <a:pPr lvl="0"/>
            <a:r>
              <a:rPr lang="en-US"/>
              <a:t>Name, Title</a:t>
            </a:r>
          </a:p>
        </p:txBody>
      </p:sp>
      <p:sp>
        <p:nvSpPr>
          <p:cNvPr id="23" name="Graphic 8">
            <a:extLst>
              <a:ext uri="{FF2B5EF4-FFF2-40B4-BE49-F238E27FC236}">
                <a16:creationId xmlns:a16="http://schemas.microsoft.com/office/drawing/2014/main" id="{3ACCE712-04F8-7343-13FB-DD0B917114DF}"/>
              </a:ext>
              <a:ext uri="{C183D7F6-B498-43B3-948B-1728B52AA6E4}">
                <adec:decorative xmlns:adec="http://schemas.microsoft.com/office/drawing/2017/decorative" val="1"/>
              </a:ext>
            </a:extLst>
          </p:cNvPr>
          <p:cNvSpPr/>
          <p:nvPr userDrawn="1"/>
        </p:nvSpPr>
        <p:spPr>
          <a:xfrm>
            <a:off x="6451751" y="1"/>
            <a:ext cx="5338804" cy="6858000"/>
          </a:xfrm>
          <a:custGeom>
            <a:avLst/>
            <a:gdLst>
              <a:gd name="connsiteX0" fmla="*/ 0 w 5338804"/>
              <a:gd name="connsiteY0" fmla="*/ 0 h 7165803"/>
              <a:gd name="connsiteX1" fmla="*/ 5338804 w 5338804"/>
              <a:gd name="connsiteY1" fmla="*/ 0 h 7165803"/>
              <a:gd name="connsiteX2" fmla="*/ 5338804 w 5338804"/>
              <a:gd name="connsiteY2" fmla="*/ 7165804 h 7165803"/>
              <a:gd name="connsiteX3" fmla="*/ 3085524 w 5338804"/>
              <a:gd name="connsiteY3" fmla="*/ 7165804 h 7165803"/>
              <a:gd name="connsiteX4" fmla="*/ 3085524 w 5338804"/>
              <a:gd name="connsiteY4" fmla="*/ 6922194 h 7165803"/>
              <a:gd name="connsiteX5" fmla="*/ 1451428 w 5338804"/>
              <a:gd name="connsiteY5" fmla="*/ 5988380 h 7165803"/>
              <a:gd name="connsiteX6" fmla="*/ 1451428 w 5338804"/>
              <a:gd name="connsiteY6" fmla="*/ 1258524 h 7165803"/>
              <a:gd name="connsiteX7" fmla="*/ 0 w 5338804"/>
              <a:gd name="connsiteY7" fmla="*/ 426279 h 7165803"/>
              <a:gd name="connsiteX8" fmla="*/ 0 w 5338804"/>
              <a:gd name="connsiteY8" fmla="*/ 0 h 716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8804" h="7165803">
                <a:moveTo>
                  <a:pt x="0" y="0"/>
                </a:moveTo>
                <a:lnTo>
                  <a:pt x="5338804" y="0"/>
                </a:lnTo>
                <a:lnTo>
                  <a:pt x="5338804" y="7165804"/>
                </a:lnTo>
                <a:lnTo>
                  <a:pt x="3085524" y="7165804"/>
                </a:lnTo>
                <a:lnTo>
                  <a:pt x="3085524" y="6922194"/>
                </a:lnTo>
                <a:lnTo>
                  <a:pt x="1451428" y="5988380"/>
                </a:lnTo>
                <a:lnTo>
                  <a:pt x="1451428" y="1258524"/>
                </a:lnTo>
                <a:lnTo>
                  <a:pt x="0" y="426279"/>
                </a:lnTo>
                <a:lnTo>
                  <a:pt x="0" y="0"/>
                </a:lnTo>
                <a:close/>
              </a:path>
            </a:pathLst>
          </a:custGeom>
          <a:solidFill>
            <a:schemeClr val="bg1">
              <a:lumMod val="95000"/>
            </a:schemeClr>
          </a:solidFill>
          <a:ln w="15506" cap="flat">
            <a:noFill/>
            <a:prstDash val="solid"/>
            <a:miter/>
          </a:ln>
        </p:spPr>
        <p:txBody>
          <a:bodyPr rtlCol="0" anchor="ctr"/>
          <a:lstStyle/>
          <a:p>
            <a:endParaRPr lang="en-US"/>
          </a:p>
        </p:txBody>
      </p:sp>
      <p:sp>
        <p:nvSpPr>
          <p:cNvPr id="9" name="Picture Placeholder 8">
            <a:extLst>
              <a:ext uri="{FF2B5EF4-FFF2-40B4-BE49-F238E27FC236}">
                <a16:creationId xmlns:a16="http://schemas.microsoft.com/office/drawing/2014/main" id="{1DB21837-EA61-0D72-8144-76FE075D0CA5}"/>
              </a:ext>
            </a:extLst>
          </p:cNvPr>
          <p:cNvSpPr>
            <a:spLocks noGrp="1"/>
          </p:cNvSpPr>
          <p:nvPr>
            <p:ph type="pic" sz="quarter" idx="13"/>
          </p:nvPr>
        </p:nvSpPr>
        <p:spPr>
          <a:xfrm>
            <a:off x="8208963" y="515938"/>
            <a:ext cx="3581400" cy="5911850"/>
          </a:xfrm>
          <a:prstGeom prst="rect">
            <a:avLst/>
          </a:prstGeom>
        </p:spPr>
        <p:txBody>
          <a:bodyPr/>
          <a:lstStyle/>
          <a:p>
            <a:endParaRPr lang="en-US"/>
          </a:p>
        </p:txBody>
      </p:sp>
      <p:pic>
        <p:nvPicPr>
          <p:cNvPr id="6" name="Graphic 5">
            <a:extLst>
              <a:ext uri="{FF2B5EF4-FFF2-40B4-BE49-F238E27FC236}">
                <a16:creationId xmlns:a16="http://schemas.microsoft.com/office/drawing/2014/main" id="{7F666C4C-3346-1EDB-7318-28E40323AF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9895" y="5923132"/>
            <a:ext cx="2628779" cy="550623"/>
          </a:xfrm>
          <a:prstGeom prst="rect">
            <a:avLst/>
          </a:prstGeom>
        </p:spPr>
      </p:pic>
    </p:spTree>
    <p:extLst>
      <p:ext uri="{BB962C8B-B14F-4D97-AF65-F5344CB8AC3E}">
        <p14:creationId xmlns:p14="http://schemas.microsoft.com/office/powerpoint/2010/main" val="16369424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guide id="3" pos="50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B2EF-7036-5B04-2BC6-77F65759A1CC}"/>
              </a:ext>
            </a:extLst>
          </p:cNvPr>
          <p:cNvSpPr>
            <a:spLocks noGrp="1"/>
          </p:cNvSpPr>
          <p:nvPr>
            <p:ph type="title" hasCustomPrompt="1"/>
          </p:nvPr>
        </p:nvSpPr>
        <p:spPr>
          <a:xfrm>
            <a:off x="774402" y="374570"/>
            <a:ext cx="9004599" cy="938249"/>
          </a:xfrm>
          <a:prstGeom prst="rect">
            <a:avLst/>
          </a:prstGeom>
        </p:spPr>
        <p:txBody>
          <a:bodyPr/>
          <a:lstStyle>
            <a:lvl1pPr>
              <a:defRPr sz="3600">
                <a:solidFill>
                  <a:srgbClr val="0B6FAD"/>
                </a:solidFill>
                <a:latin typeface="Franklin Gothic Heavy" panose="020B0903020102020204" pitchFamily="34" charset="0"/>
              </a:defRPr>
            </a:lvl1pPr>
          </a:lstStyle>
          <a:p>
            <a:r>
              <a:rPr lang="en-US"/>
              <a:t>Empty Content Title</a:t>
            </a:r>
          </a:p>
        </p:txBody>
      </p:sp>
      <p:sp>
        <p:nvSpPr>
          <p:cNvPr id="6" name="Rectangle 5">
            <a:extLst>
              <a:ext uri="{FF2B5EF4-FFF2-40B4-BE49-F238E27FC236}">
                <a16:creationId xmlns:a16="http://schemas.microsoft.com/office/drawing/2014/main" id="{9244683A-4948-5F51-15A0-E1CA7EDC2F37}"/>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7" name="Straight Connector 6">
            <a:extLst>
              <a:ext uri="{FF2B5EF4-FFF2-40B4-BE49-F238E27FC236}">
                <a16:creationId xmlns:a16="http://schemas.microsoft.com/office/drawing/2014/main" id="{0F85A4DC-BC4A-619D-92C5-0B69C149C82D}"/>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550010-2AC1-0312-BC34-CDDEC78B494D}"/>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F8D4D9D-3326-8D29-3B44-EF05890714F0}"/>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453B52-83C9-FA2F-9DD2-669193C23CC2}"/>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13D8D1-5E93-D356-592C-A13E2021A067}"/>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C6ECB0-8977-534B-66CD-D6DEFCE06C00}"/>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817D65-93A9-E6C6-BB61-5CC0B0550847}"/>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114508-DC4E-6CE0-4ED2-27A26E50054C}"/>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0E4117-D99C-518C-7136-B88D59EAABA1}"/>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0B0F76-4B92-1291-8AFD-14D1AABC2456}"/>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293D09-42DA-0C9F-BE9C-CB69C488CE84}"/>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675161-90D8-60F7-18B9-371D7C4AF683}"/>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59B021-C039-1D0D-1155-784685FFFAA1}"/>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262777-BE87-7BE5-0515-D391A7378783}"/>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3F6101E0-20B5-EBBE-BAA9-21FCF75BADAF}"/>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F7A4D202-A119-A6E9-F4A2-3D381D0927AF}"/>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a:latin typeface="Franklin Gothic Book" panose="020B0503020102020204" pitchFamily="34" charset="0"/>
            </a:endParaRPr>
          </a:p>
        </p:txBody>
      </p:sp>
      <p:pic>
        <p:nvPicPr>
          <p:cNvPr id="5" name="Graphic 4">
            <a:extLst>
              <a:ext uri="{FF2B5EF4-FFF2-40B4-BE49-F238E27FC236}">
                <a16:creationId xmlns:a16="http://schemas.microsoft.com/office/drawing/2014/main" id="{1F9DC919-5705-6E30-BB53-2C5CBEE045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1980" y="6446477"/>
            <a:ext cx="1743175" cy="365125"/>
          </a:xfrm>
          <a:prstGeom prst="rect">
            <a:avLst/>
          </a:prstGeom>
        </p:spPr>
      </p:pic>
    </p:spTree>
    <p:extLst>
      <p:ext uri="{BB962C8B-B14F-4D97-AF65-F5344CB8AC3E}">
        <p14:creationId xmlns:p14="http://schemas.microsoft.com/office/powerpoint/2010/main" val="259300435"/>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D3E489-F4A6-74BD-0EFC-63887DD8314E}"/>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4" name="Straight Connector 3">
            <a:extLst>
              <a:ext uri="{FF2B5EF4-FFF2-40B4-BE49-F238E27FC236}">
                <a16:creationId xmlns:a16="http://schemas.microsoft.com/office/drawing/2014/main" id="{48E39EFC-3123-8566-1246-64386E0F9B80}"/>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001F944-CC16-A5FD-249A-AB185524EEEB}"/>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F5CB79-D985-873F-BF90-A49A26A59CA4}"/>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2E2A985-4014-47EF-CF74-D0F3D0C2AEA6}"/>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EB107-6537-F1C8-6D19-22C6DFDB94BC}"/>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E92123-04F3-B251-C294-47AA7772E39B}"/>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B34511-4D75-DD42-839B-3C4C9CCF5BA2}"/>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59BEBB-0D82-0B15-C51D-52E62142B936}"/>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3FD82-91FA-6840-6B0C-B0741750C9BE}"/>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C6FF5A-A1AC-D489-7726-9767B21B365E}"/>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FF7F9-33A5-DD59-F90C-921310CB51CA}"/>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03CCC7-9024-B117-F7DC-E9E465EFB7F1}"/>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24EC6B-3E48-113A-D171-CD7FFF16D038}"/>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01D02C-0935-056C-737B-2142267D42B9}"/>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Isosceles Triangle 19">
            <a:extLst>
              <a:ext uri="{FF2B5EF4-FFF2-40B4-BE49-F238E27FC236}">
                <a16:creationId xmlns:a16="http://schemas.microsoft.com/office/drawing/2014/main" id="{2A313B89-2330-CE28-FC77-8BBE0D715E69}"/>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81C984-8A6E-CBF7-C517-82F1FAD7069C}"/>
              </a:ext>
            </a:extLst>
          </p:cNvPr>
          <p:cNvSpPr>
            <a:spLocks noGrp="1"/>
          </p:cNvSpPr>
          <p:nvPr>
            <p:ph type="title" hasCustomPrompt="1"/>
          </p:nvPr>
        </p:nvSpPr>
        <p:spPr>
          <a:xfrm>
            <a:off x="767735" y="367452"/>
            <a:ext cx="9011266" cy="953031"/>
          </a:xfrm>
          <a:prstGeom prst="rect">
            <a:avLst/>
          </a:prstGeom>
        </p:spPr>
        <p:txBody>
          <a:bodyPr/>
          <a:lstStyle>
            <a:lvl1pPr>
              <a:defRPr sz="3600">
                <a:solidFill>
                  <a:srgbClr val="0B6FAD"/>
                </a:solidFill>
                <a:latin typeface="Franklin Gothic Heavy" panose="020B0903020102020204" pitchFamily="34" charset="0"/>
              </a:defRPr>
            </a:lvl1pPr>
          </a:lstStyle>
          <a:p>
            <a:r>
              <a:rPr lang="en-US"/>
              <a:t>Content Title</a:t>
            </a:r>
          </a:p>
        </p:txBody>
      </p:sp>
      <p:sp>
        <p:nvSpPr>
          <p:cNvPr id="23" name="Slide Number Placeholder 5">
            <a:extLst>
              <a:ext uri="{FF2B5EF4-FFF2-40B4-BE49-F238E27FC236}">
                <a16:creationId xmlns:a16="http://schemas.microsoft.com/office/drawing/2014/main" id="{97CB471F-5755-D699-B6D0-05C220466A2D}"/>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a:latin typeface="Franklin Gothic Book" panose="020B0503020102020204" pitchFamily="34" charset="0"/>
            </a:endParaRPr>
          </a:p>
        </p:txBody>
      </p:sp>
      <p:pic>
        <p:nvPicPr>
          <p:cNvPr id="32" name="Graphic 31">
            <a:extLst>
              <a:ext uri="{FF2B5EF4-FFF2-40B4-BE49-F238E27FC236}">
                <a16:creationId xmlns:a16="http://schemas.microsoft.com/office/drawing/2014/main" id="{377C82F4-C2E0-50ED-1EF8-78F4C12773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1980" y="6446477"/>
            <a:ext cx="1743175" cy="365125"/>
          </a:xfrm>
          <a:prstGeom prst="rect">
            <a:avLst/>
          </a:prstGeom>
        </p:spPr>
      </p:pic>
      <p:sp>
        <p:nvSpPr>
          <p:cNvPr id="34" name="Text Placeholder 33">
            <a:extLst>
              <a:ext uri="{FF2B5EF4-FFF2-40B4-BE49-F238E27FC236}">
                <a16:creationId xmlns:a16="http://schemas.microsoft.com/office/drawing/2014/main" id="{20C235F8-5122-C291-5248-5EF25FD7BD48}"/>
              </a:ext>
            </a:extLst>
          </p:cNvPr>
          <p:cNvSpPr>
            <a:spLocks noGrp="1"/>
          </p:cNvSpPr>
          <p:nvPr>
            <p:ph type="body" sz="quarter" idx="14" hasCustomPrompt="1"/>
          </p:nvPr>
        </p:nvSpPr>
        <p:spPr>
          <a:xfrm>
            <a:off x="767735" y="1437350"/>
            <a:ext cx="7157065" cy="4716088"/>
          </a:xfrm>
          <a:prstGeom prst="rect">
            <a:avLst/>
          </a:prstGeom>
        </p:spPr>
        <p:txBody>
          <a:bodyPr/>
          <a:lstStyle>
            <a:lvl1pPr>
              <a:defRPr sz="2000">
                <a:latin typeface="Franklin Gothic Book" panose="020B0503020102020204" pitchFamily="34" charset="0"/>
              </a:defRPr>
            </a:lvl1pPr>
            <a:lvl2pPr marL="685800" indent="-228600">
              <a:buFont typeface="Courier New" panose="02070309020205020404" pitchFamily="49" charset="0"/>
              <a:buChar char="o"/>
              <a:defRPr sz="2000">
                <a:latin typeface="Franklin Gothic Book" panose="020B0503020102020204" pitchFamily="34" charset="0"/>
              </a:defRPr>
            </a:lvl2pPr>
            <a:lvl3pPr marL="1143000" indent="-228600">
              <a:buFont typeface="Wingdings" panose="05000000000000000000" pitchFamily="2" charset="2"/>
              <a:buChar char="Ø"/>
              <a:defRPr sz="20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stStyle>
          <a:p>
            <a:pPr lvl="0"/>
            <a:r>
              <a:rPr lang="en-US"/>
              <a:t>Bullet level 1</a:t>
            </a:r>
          </a:p>
          <a:p>
            <a:pPr lvl="1"/>
            <a:r>
              <a:rPr lang="en-US"/>
              <a:t>Bullet level 2</a:t>
            </a:r>
          </a:p>
          <a:p>
            <a:pPr lvl="2"/>
            <a:r>
              <a:rPr lang="en-US"/>
              <a:t>Bullet level 3</a:t>
            </a:r>
          </a:p>
        </p:txBody>
      </p:sp>
    </p:spTree>
    <p:extLst>
      <p:ext uri="{BB962C8B-B14F-4D97-AF65-F5344CB8AC3E}">
        <p14:creationId xmlns:p14="http://schemas.microsoft.com/office/powerpoint/2010/main" val="3711218298"/>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B53459-A1B6-FC56-5374-7A2698759C46}"/>
              </a:ext>
            </a:extLst>
          </p:cNvPr>
          <p:cNvSpPr/>
          <p:nvPr userDrawn="1"/>
        </p:nvSpPr>
        <p:spPr>
          <a:xfrm>
            <a:off x="11600121" y="0"/>
            <a:ext cx="59187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356249-FF5D-FE8F-CE92-2FBF1E291FF8}"/>
              </a:ext>
            </a:extLst>
          </p:cNvPr>
          <p:cNvSpPr>
            <a:spLocks noGrp="1"/>
          </p:cNvSpPr>
          <p:nvPr>
            <p:ph type="ctrTitle"/>
          </p:nvPr>
        </p:nvSpPr>
        <p:spPr>
          <a:xfrm>
            <a:off x="764844" y="2127583"/>
            <a:ext cx="6869334" cy="1382379"/>
          </a:xfrm>
          <a:prstGeom prst="rect">
            <a:avLst/>
          </a:prstGeom>
        </p:spPr>
        <p:txBody>
          <a:bodyPr anchor="b"/>
          <a:lstStyle>
            <a:lvl1pPr algn="l">
              <a:defRPr sz="4800">
                <a:solidFill>
                  <a:srgbClr val="00205C"/>
                </a:solidFill>
                <a:latin typeface="Franklin Gothic Heavy" panose="020B09030201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88027C42-EA58-BBBD-126E-1E1E7757DB03}"/>
              </a:ext>
            </a:extLst>
          </p:cNvPr>
          <p:cNvSpPr>
            <a:spLocks noGrp="1"/>
          </p:cNvSpPr>
          <p:nvPr>
            <p:ph type="dt" sz="half" idx="10"/>
          </p:nvPr>
        </p:nvSpPr>
        <p:spPr>
          <a:xfrm>
            <a:off x="759895" y="4764231"/>
            <a:ext cx="5937682" cy="365125"/>
          </a:xfrm>
          <a:prstGeom prst="rect">
            <a:avLst/>
          </a:prstGeom>
        </p:spPr>
        <p:txBody>
          <a:bodyPr/>
          <a:lstStyle>
            <a:lvl1pPr>
              <a:defRPr sz="2400">
                <a:latin typeface="Franklin Gothic Book" panose="020B0503020102020204" pitchFamily="34" charset="0"/>
              </a:defRPr>
            </a:lvl1pPr>
          </a:lstStyle>
          <a:p>
            <a:fld id="{3C2C50DE-B6CC-4F75-8A71-3F9B07355D0F}" type="datetime1">
              <a:rPr lang="en-US" smtClean="0"/>
              <a:pPr/>
              <a:t>9/3/2025</a:t>
            </a:fld>
            <a:endParaRPr lang="en-US"/>
          </a:p>
        </p:txBody>
      </p:sp>
      <p:cxnSp>
        <p:nvCxnSpPr>
          <p:cNvPr id="8" name="Straight Connector 7">
            <a:extLst>
              <a:ext uri="{FF2B5EF4-FFF2-40B4-BE49-F238E27FC236}">
                <a16:creationId xmlns:a16="http://schemas.microsoft.com/office/drawing/2014/main" id="{9C412BF0-F894-FD73-DFD4-95B97E450BD8}"/>
              </a:ext>
              <a:ext uri="{C183D7F6-B498-43B3-948B-1728B52AA6E4}">
                <adec:decorative xmlns:adec="http://schemas.microsoft.com/office/drawing/2017/decorative" val="1"/>
              </a:ext>
            </a:extLst>
          </p:cNvPr>
          <p:cNvCxnSpPr/>
          <p:nvPr userDrawn="1"/>
        </p:nvCxnSpPr>
        <p:spPr>
          <a:xfrm>
            <a:off x="810124" y="4532115"/>
            <a:ext cx="5887452" cy="0"/>
          </a:xfrm>
          <a:prstGeom prst="line">
            <a:avLst/>
          </a:prstGeom>
          <a:ln w="50800" cap="rnd">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a:extLst>
              <a:ext uri="{FF2B5EF4-FFF2-40B4-BE49-F238E27FC236}">
                <a16:creationId xmlns:a16="http://schemas.microsoft.com/office/drawing/2014/main" id="{C7EAC60A-38D9-5F85-38D5-A37B57E3D065}"/>
              </a:ext>
            </a:extLst>
          </p:cNvPr>
          <p:cNvSpPr>
            <a:spLocks noGrp="1"/>
          </p:cNvSpPr>
          <p:nvPr>
            <p:ph type="body" sz="quarter" idx="11" hasCustomPrompt="1"/>
          </p:nvPr>
        </p:nvSpPr>
        <p:spPr>
          <a:xfrm>
            <a:off x="759895" y="3987762"/>
            <a:ext cx="6874283" cy="431536"/>
          </a:xfrm>
          <a:prstGeom prst="rect">
            <a:avLst/>
          </a:prstGeom>
        </p:spPr>
        <p:txBody>
          <a:bodyPr/>
          <a:lstStyle>
            <a:lvl1pPr marL="0" indent="0">
              <a:buNone/>
              <a:defRPr sz="2400">
                <a:latin typeface="Franklin Gothic Book" panose="020B0503020102020204" pitchFamily="34" charset="0"/>
              </a:defRPr>
            </a:lvl1pPr>
          </a:lstStyle>
          <a:p>
            <a:pPr lvl="0"/>
            <a:r>
              <a:rPr lang="en-US"/>
              <a:t>Event name</a:t>
            </a:r>
          </a:p>
        </p:txBody>
      </p:sp>
      <p:sp>
        <p:nvSpPr>
          <p:cNvPr id="12" name="Text Placeholder 11">
            <a:extLst>
              <a:ext uri="{FF2B5EF4-FFF2-40B4-BE49-F238E27FC236}">
                <a16:creationId xmlns:a16="http://schemas.microsoft.com/office/drawing/2014/main" id="{9A64343D-BA56-B661-FC33-2A2AD11A9097}"/>
              </a:ext>
            </a:extLst>
          </p:cNvPr>
          <p:cNvSpPr>
            <a:spLocks noGrp="1"/>
          </p:cNvSpPr>
          <p:nvPr>
            <p:ph type="body" sz="quarter" idx="12" hasCustomPrompt="1"/>
          </p:nvPr>
        </p:nvSpPr>
        <p:spPr>
          <a:xfrm>
            <a:off x="764844" y="3552014"/>
            <a:ext cx="6869334" cy="365125"/>
          </a:xfrm>
          <a:prstGeom prst="rect">
            <a:avLst/>
          </a:prstGeom>
        </p:spPr>
        <p:txBody>
          <a:bodyPr/>
          <a:lstStyle>
            <a:lvl1pPr marL="0" indent="0">
              <a:buNone/>
              <a:defRPr sz="2400">
                <a:solidFill>
                  <a:schemeClr val="tx1">
                    <a:lumMod val="65000"/>
                    <a:lumOff val="35000"/>
                  </a:schemeClr>
                </a:solidFill>
                <a:latin typeface="Franklin Gothic Demi" panose="020B0703020102020204" pitchFamily="34" charset="0"/>
              </a:defRPr>
            </a:lvl1pPr>
          </a:lstStyle>
          <a:p>
            <a:pPr lvl="0"/>
            <a:r>
              <a:rPr lang="en-US"/>
              <a:t>Name, Title</a:t>
            </a:r>
          </a:p>
        </p:txBody>
      </p:sp>
      <p:sp>
        <p:nvSpPr>
          <p:cNvPr id="23" name="Graphic 8">
            <a:extLst>
              <a:ext uri="{FF2B5EF4-FFF2-40B4-BE49-F238E27FC236}">
                <a16:creationId xmlns:a16="http://schemas.microsoft.com/office/drawing/2014/main" id="{3ACCE712-04F8-7343-13FB-DD0B917114DF}"/>
              </a:ext>
              <a:ext uri="{C183D7F6-B498-43B3-948B-1728B52AA6E4}">
                <adec:decorative xmlns:adec="http://schemas.microsoft.com/office/drawing/2017/decorative" val="1"/>
              </a:ext>
            </a:extLst>
          </p:cNvPr>
          <p:cNvSpPr/>
          <p:nvPr userDrawn="1"/>
        </p:nvSpPr>
        <p:spPr>
          <a:xfrm>
            <a:off x="6451751" y="1"/>
            <a:ext cx="5338804" cy="6858000"/>
          </a:xfrm>
          <a:custGeom>
            <a:avLst/>
            <a:gdLst>
              <a:gd name="connsiteX0" fmla="*/ 0 w 5338804"/>
              <a:gd name="connsiteY0" fmla="*/ 0 h 7165803"/>
              <a:gd name="connsiteX1" fmla="*/ 5338804 w 5338804"/>
              <a:gd name="connsiteY1" fmla="*/ 0 h 7165803"/>
              <a:gd name="connsiteX2" fmla="*/ 5338804 w 5338804"/>
              <a:gd name="connsiteY2" fmla="*/ 7165804 h 7165803"/>
              <a:gd name="connsiteX3" fmla="*/ 3085524 w 5338804"/>
              <a:gd name="connsiteY3" fmla="*/ 7165804 h 7165803"/>
              <a:gd name="connsiteX4" fmla="*/ 3085524 w 5338804"/>
              <a:gd name="connsiteY4" fmla="*/ 6922194 h 7165803"/>
              <a:gd name="connsiteX5" fmla="*/ 1451428 w 5338804"/>
              <a:gd name="connsiteY5" fmla="*/ 5988380 h 7165803"/>
              <a:gd name="connsiteX6" fmla="*/ 1451428 w 5338804"/>
              <a:gd name="connsiteY6" fmla="*/ 1258524 h 7165803"/>
              <a:gd name="connsiteX7" fmla="*/ 0 w 5338804"/>
              <a:gd name="connsiteY7" fmla="*/ 426279 h 7165803"/>
              <a:gd name="connsiteX8" fmla="*/ 0 w 5338804"/>
              <a:gd name="connsiteY8" fmla="*/ 0 h 716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8804" h="7165803">
                <a:moveTo>
                  <a:pt x="0" y="0"/>
                </a:moveTo>
                <a:lnTo>
                  <a:pt x="5338804" y="0"/>
                </a:lnTo>
                <a:lnTo>
                  <a:pt x="5338804" y="7165804"/>
                </a:lnTo>
                <a:lnTo>
                  <a:pt x="3085524" y="7165804"/>
                </a:lnTo>
                <a:lnTo>
                  <a:pt x="3085524" y="6922194"/>
                </a:lnTo>
                <a:lnTo>
                  <a:pt x="1451428" y="5988380"/>
                </a:lnTo>
                <a:lnTo>
                  <a:pt x="1451428" y="1258524"/>
                </a:lnTo>
                <a:lnTo>
                  <a:pt x="0" y="426279"/>
                </a:lnTo>
                <a:lnTo>
                  <a:pt x="0" y="0"/>
                </a:lnTo>
                <a:close/>
              </a:path>
            </a:pathLst>
          </a:custGeom>
          <a:solidFill>
            <a:schemeClr val="bg1">
              <a:lumMod val="95000"/>
            </a:schemeClr>
          </a:solidFill>
          <a:ln w="15506" cap="flat">
            <a:noFill/>
            <a:prstDash val="solid"/>
            <a:miter/>
          </a:ln>
        </p:spPr>
        <p:txBody>
          <a:bodyPr rtlCol="0" anchor="ctr"/>
          <a:lstStyle/>
          <a:p>
            <a:endParaRPr lang="en-US"/>
          </a:p>
        </p:txBody>
      </p:sp>
      <p:sp>
        <p:nvSpPr>
          <p:cNvPr id="9" name="Picture Placeholder 8">
            <a:extLst>
              <a:ext uri="{FF2B5EF4-FFF2-40B4-BE49-F238E27FC236}">
                <a16:creationId xmlns:a16="http://schemas.microsoft.com/office/drawing/2014/main" id="{1DB21837-EA61-0D72-8144-76FE075D0CA5}"/>
              </a:ext>
            </a:extLst>
          </p:cNvPr>
          <p:cNvSpPr>
            <a:spLocks noGrp="1"/>
          </p:cNvSpPr>
          <p:nvPr>
            <p:ph type="pic" sz="quarter" idx="13"/>
          </p:nvPr>
        </p:nvSpPr>
        <p:spPr>
          <a:xfrm>
            <a:off x="8208963" y="515938"/>
            <a:ext cx="3581400" cy="5911850"/>
          </a:xfrm>
          <a:prstGeom prst="rect">
            <a:avLst/>
          </a:prstGeom>
        </p:spPr>
        <p:txBody>
          <a:bodyPr/>
          <a:lstStyle/>
          <a:p>
            <a:endParaRPr lang="en-US"/>
          </a:p>
        </p:txBody>
      </p:sp>
      <p:pic>
        <p:nvPicPr>
          <p:cNvPr id="6" name="Graphic 5">
            <a:extLst>
              <a:ext uri="{FF2B5EF4-FFF2-40B4-BE49-F238E27FC236}">
                <a16:creationId xmlns:a16="http://schemas.microsoft.com/office/drawing/2014/main" id="{7F666C4C-3346-1EDB-7318-28E40323AF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9895" y="5923132"/>
            <a:ext cx="2628779" cy="550623"/>
          </a:xfrm>
          <a:prstGeom prst="rect">
            <a:avLst/>
          </a:prstGeom>
        </p:spPr>
      </p:pic>
    </p:spTree>
    <p:extLst>
      <p:ext uri="{BB962C8B-B14F-4D97-AF65-F5344CB8AC3E}">
        <p14:creationId xmlns:p14="http://schemas.microsoft.com/office/powerpoint/2010/main" val="16369424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guide id="3" pos="50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B74A-B6EF-D908-4379-55AA4AAEA0C1}"/>
              </a:ext>
            </a:extLst>
          </p:cNvPr>
          <p:cNvSpPr>
            <a:spLocks noGrp="1"/>
          </p:cNvSpPr>
          <p:nvPr>
            <p:ph type="title" hasCustomPrompt="1"/>
          </p:nvPr>
        </p:nvSpPr>
        <p:spPr>
          <a:xfrm>
            <a:off x="772633" y="370952"/>
            <a:ext cx="8977423" cy="941867"/>
          </a:xfrm>
          <a:prstGeom prst="rect">
            <a:avLst/>
          </a:prstGeom>
        </p:spPr>
        <p:txBody>
          <a:bodyPr anchor="t"/>
          <a:lstStyle>
            <a:lvl1pPr>
              <a:defRPr sz="3600">
                <a:solidFill>
                  <a:srgbClr val="0B6FAD"/>
                </a:solidFill>
                <a:latin typeface="Franklin Gothic Heavy" panose="020B0903020102020204" pitchFamily="34" charset="0"/>
              </a:defRPr>
            </a:lvl1pPr>
          </a:lstStyle>
          <a:p>
            <a:r>
              <a:rPr lang="en-US"/>
              <a:t>Content Title</a:t>
            </a:r>
          </a:p>
        </p:txBody>
      </p:sp>
      <p:sp>
        <p:nvSpPr>
          <p:cNvPr id="3" name="Picture Placeholder 2">
            <a:extLst>
              <a:ext uri="{FF2B5EF4-FFF2-40B4-BE49-F238E27FC236}">
                <a16:creationId xmlns:a16="http://schemas.microsoft.com/office/drawing/2014/main" id="{8B15C857-3C3A-AFD7-D6F4-53BB8F77031D}"/>
              </a:ext>
            </a:extLst>
          </p:cNvPr>
          <p:cNvSpPr>
            <a:spLocks noGrp="1"/>
          </p:cNvSpPr>
          <p:nvPr>
            <p:ph type="pic" idx="1"/>
          </p:nvPr>
        </p:nvSpPr>
        <p:spPr>
          <a:xfrm>
            <a:off x="7474688" y="1436349"/>
            <a:ext cx="3880700" cy="4716088"/>
          </a:xfrm>
          <a:prstGeom prst="rect">
            <a:avLst/>
          </a:prstGeo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Rectangle 8">
            <a:extLst>
              <a:ext uri="{FF2B5EF4-FFF2-40B4-BE49-F238E27FC236}">
                <a16:creationId xmlns:a16="http://schemas.microsoft.com/office/drawing/2014/main" id="{2FD21B2A-A29E-BABE-9141-7209BAA43DD0}"/>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10" name="Straight Connector 9">
            <a:extLst>
              <a:ext uri="{FF2B5EF4-FFF2-40B4-BE49-F238E27FC236}">
                <a16:creationId xmlns:a16="http://schemas.microsoft.com/office/drawing/2014/main" id="{6C97530F-7CC1-1E59-73FF-B52705FD19A3}"/>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7455F8-BB9E-F22C-BB61-71729BED79DC}"/>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3C343E-E1D4-4792-43DA-E723B918B427}"/>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50D96C-0E03-5553-BC0B-F89AA6599098}"/>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1838331-FB57-3BFB-70B5-11CC114380F3}"/>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FBBDC3-6FEC-AD3D-41AB-FD19C69B8050}"/>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A86DE1-95D6-D2B2-5B78-C4CEB74D4265}"/>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846625-91B6-FCBD-1B6B-59ECAFF0F6AF}"/>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6E6CCE-1CE5-4D3F-E157-6E860396C607}"/>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306675-A62A-3D95-E127-3A3FFF2384AF}"/>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1A6808-E778-F7C6-8BD5-583B378A8CB4}"/>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4ADC00-0122-B4B8-8AED-026F354C7480}"/>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796080-2DE6-0322-8B3B-C6F86545474A}"/>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CDA5B02-45A3-DC9D-5BFC-BE76FB4572F5}"/>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26">
            <a:extLst>
              <a:ext uri="{FF2B5EF4-FFF2-40B4-BE49-F238E27FC236}">
                <a16:creationId xmlns:a16="http://schemas.microsoft.com/office/drawing/2014/main" id="{EE483278-4762-1CF6-1269-20C135A55EE4}"/>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01E51631-1862-617B-4577-FC18F662E8E6}"/>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a:latin typeface="Franklin Gothic Book" panose="020B0503020102020204" pitchFamily="34" charset="0"/>
            </a:endParaRPr>
          </a:p>
        </p:txBody>
      </p:sp>
      <p:pic>
        <p:nvPicPr>
          <p:cNvPr id="6" name="Graphic 5">
            <a:extLst>
              <a:ext uri="{FF2B5EF4-FFF2-40B4-BE49-F238E27FC236}">
                <a16:creationId xmlns:a16="http://schemas.microsoft.com/office/drawing/2014/main" id="{725887E5-14C7-0B89-2939-21B3F28ED7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71980" y="6446477"/>
            <a:ext cx="1743175" cy="365125"/>
          </a:xfrm>
          <a:prstGeom prst="rect">
            <a:avLst/>
          </a:prstGeom>
        </p:spPr>
      </p:pic>
      <p:sp>
        <p:nvSpPr>
          <p:cNvPr id="28" name="Text Placeholder 33">
            <a:extLst>
              <a:ext uri="{FF2B5EF4-FFF2-40B4-BE49-F238E27FC236}">
                <a16:creationId xmlns:a16="http://schemas.microsoft.com/office/drawing/2014/main" id="{1E84AFB5-1A03-D3D8-9FA9-56C2DEB0913B}"/>
              </a:ext>
            </a:extLst>
          </p:cNvPr>
          <p:cNvSpPr>
            <a:spLocks noGrp="1"/>
          </p:cNvSpPr>
          <p:nvPr>
            <p:ph type="body" sz="quarter" idx="15" hasCustomPrompt="1"/>
          </p:nvPr>
        </p:nvSpPr>
        <p:spPr>
          <a:xfrm>
            <a:off x="767735" y="1437350"/>
            <a:ext cx="6473037" cy="4716088"/>
          </a:xfrm>
          <a:prstGeom prst="rect">
            <a:avLst/>
          </a:prstGeom>
        </p:spPr>
        <p:txBody>
          <a:bodyPr/>
          <a:lstStyle>
            <a:lvl1pPr>
              <a:defRPr sz="2000">
                <a:latin typeface="Franklin Gothic Book" panose="020B0503020102020204" pitchFamily="34" charset="0"/>
              </a:defRPr>
            </a:lvl1pPr>
            <a:lvl2pPr marL="685800" indent="-228600">
              <a:buFont typeface="Courier New" panose="02070309020205020404" pitchFamily="49" charset="0"/>
              <a:buChar char="o"/>
              <a:defRPr sz="2000">
                <a:latin typeface="Franklin Gothic Book" panose="020B0503020102020204" pitchFamily="34" charset="0"/>
              </a:defRPr>
            </a:lvl2pPr>
            <a:lvl3pPr marL="1143000" indent="-228600">
              <a:buFont typeface="Wingdings" panose="05000000000000000000" pitchFamily="2" charset="2"/>
              <a:buChar char="Ø"/>
              <a:defRPr sz="20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stStyle>
          <a:p>
            <a:pPr lvl="0"/>
            <a:r>
              <a:rPr lang="en-US"/>
              <a:t>Bullet level 1</a:t>
            </a:r>
          </a:p>
          <a:p>
            <a:pPr lvl="1"/>
            <a:r>
              <a:rPr lang="en-US"/>
              <a:t>Bullet level 2</a:t>
            </a:r>
          </a:p>
          <a:p>
            <a:pPr lvl="2"/>
            <a:r>
              <a:rPr lang="en-US"/>
              <a:t>Bullet level 3</a:t>
            </a:r>
          </a:p>
        </p:txBody>
      </p:sp>
    </p:spTree>
    <p:extLst>
      <p:ext uri="{BB962C8B-B14F-4D97-AF65-F5344CB8AC3E}">
        <p14:creationId xmlns:p14="http://schemas.microsoft.com/office/powerpoint/2010/main" val="2871964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D4C4E-95E2-69CC-1FE7-AF9797A41F14}"/>
              </a:ext>
              <a:ext uri="{C183D7F6-B498-43B3-948B-1728B52AA6E4}">
                <adec:decorative xmlns:adec="http://schemas.microsoft.com/office/drawing/2017/decorative" val="1"/>
              </a:ext>
            </a:extLst>
          </p:cNvPr>
          <p:cNvSpPr/>
          <p:nvPr userDrawn="1"/>
        </p:nvSpPr>
        <p:spPr>
          <a:xfrm>
            <a:off x="9531649" y="0"/>
            <a:ext cx="2660351" cy="685800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73E087-3A94-847A-30C3-E46438253E0A}"/>
              </a:ext>
            </a:extLst>
          </p:cNvPr>
          <p:cNvSpPr>
            <a:spLocks noGrp="1"/>
          </p:cNvSpPr>
          <p:nvPr>
            <p:ph type="title" hasCustomPrompt="1"/>
          </p:nvPr>
        </p:nvSpPr>
        <p:spPr>
          <a:xfrm>
            <a:off x="762000" y="3119461"/>
            <a:ext cx="7166809" cy="1310962"/>
          </a:xfrm>
          <a:prstGeom prst="rect">
            <a:avLst/>
          </a:prstGeom>
        </p:spPr>
        <p:txBody>
          <a:bodyPr anchor="t"/>
          <a:lstStyle>
            <a:lvl1pPr>
              <a:defRPr sz="4800">
                <a:solidFill>
                  <a:srgbClr val="00205C"/>
                </a:solidFill>
                <a:latin typeface="Franklin Gothic Demi" panose="020B0703020102020204" pitchFamily="34" charset="0"/>
              </a:defRPr>
            </a:lvl1pPr>
          </a:lstStyle>
          <a:p>
            <a:r>
              <a:rPr lang="en-US"/>
              <a:t>Section Header</a:t>
            </a:r>
          </a:p>
        </p:txBody>
      </p:sp>
      <p:sp>
        <p:nvSpPr>
          <p:cNvPr id="3" name="Text Placeholder 2">
            <a:extLst>
              <a:ext uri="{FF2B5EF4-FFF2-40B4-BE49-F238E27FC236}">
                <a16:creationId xmlns:a16="http://schemas.microsoft.com/office/drawing/2014/main" id="{33F3DB8C-68F3-79B5-3100-E780B693E998}"/>
              </a:ext>
            </a:extLst>
          </p:cNvPr>
          <p:cNvSpPr>
            <a:spLocks noGrp="1"/>
          </p:cNvSpPr>
          <p:nvPr>
            <p:ph type="body" idx="1" hasCustomPrompt="1"/>
          </p:nvPr>
        </p:nvSpPr>
        <p:spPr>
          <a:xfrm>
            <a:off x="762000" y="4553368"/>
            <a:ext cx="5561127" cy="608180"/>
          </a:xfrm>
          <a:prstGeom prst="rect">
            <a:avLst/>
          </a:prstGeom>
        </p:spPr>
        <p:txBody>
          <a:bodyPr/>
          <a:lstStyle>
            <a:lvl1pPr marL="0" indent="0">
              <a:buNone/>
              <a:defRPr sz="2400">
                <a:solidFill>
                  <a:srgbClr val="0B6FAD"/>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description</a:t>
            </a:r>
          </a:p>
        </p:txBody>
      </p:sp>
      <p:cxnSp>
        <p:nvCxnSpPr>
          <p:cNvPr id="9" name="Straight Connector 8">
            <a:extLst>
              <a:ext uri="{FF2B5EF4-FFF2-40B4-BE49-F238E27FC236}">
                <a16:creationId xmlns:a16="http://schemas.microsoft.com/office/drawing/2014/main" id="{2DB0502B-283C-DE64-E2B4-77CE1D86E95E}"/>
              </a:ext>
              <a:ext uri="{C183D7F6-B498-43B3-948B-1728B52AA6E4}">
                <adec:decorative xmlns:adec="http://schemas.microsoft.com/office/drawing/2017/decorative" val="1"/>
              </a:ext>
            </a:extLst>
          </p:cNvPr>
          <p:cNvCxnSpPr/>
          <p:nvPr userDrawn="1"/>
        </p:nvCxnSpPr>
        <p:spPr>
          <a:xfrm>
            <a:off x="930444" y="3059300"/>
            <a:ext cx="5887452" cy="0"/>
          </a:xfrm>
          <a:prstGeom prst="line">
            <a:avLst/>
          </a:prstGeom>
          <a:ln w="50800" cap="rnd">
            <a:solidFill>
              <a:srgbClr val="FFC000"/>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AECDC52F-5802-8D90-E605-CB8155940B0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t="1" r="77913" b="52251"/>
          <a:stretch/>
        </p:blipFill>
        <p:spPr>
          <a:xfrm>
            <a:off x="756937" y="6375068"/>
            <a:ext cx="322952" cy="278425"/>
          </a:xfrm>
          <a:prstGeom prst="rect">
            <a:avLst/>
          </a:prstGeom>
        </p:spPr>
      </p:pic>
      <p:sp>
        <p:nvSpPr>
          <p:cNvPr id="10" name="TextBox 9">
            <a:extLst>
              <a:ext uri="{FF2B5EF4-FFF2-40B4-BE49-F238E27FC236}">
                <a16:creationId xmlns:a16="http://schemas.microsoft.com/office/drawing/2014/main" id="{04589A76-7A2E-E439-D7DC-1F17C12B4B48}"/>
              </a:ext>
            </a:extLst>
          </p:cNvPr>
          <p:cNvSpPr txBox="1"/>
          <p:nvPr userDrawn="1"/>
        </p:nvSpPr>
        <p:spPr>
          <a:xfrm>
            <a:off x="1107413" y="6383238"/>
            <a:ext cx="2660351" cy="253916"/>
          </a:xfrm>
          <a:prstGeom prst="rect">
            <a:avLst/>
          </a:prstGeom>
          <a:noFill/>
        </p:spPr>
        <p:txBody>
          <a:bodyPr wrap="square" rtlCol="0">
            <a:spAutoFit/>
          </a:bodyPr>
          <a:lstStyle/>
          <a:p>
            <a:r>
              <a:rPr lang="en-US" sz="1050">
                <a:solidFill>
                  <a:schemeClr val="bg1"/>
                </a:solidFill>
              </a:rPr>
              <a:t>FEDERAL TRANSIT ADMINISTRATION</a:t>
            </a:r>
          </a:p>
        </p:txBody>
      </p:sp>
      <p:sp>
        <p:nvSpPr>
          <p:cNvPr id="27" name="Slide Number Placeholder 5">
            <a:extLst>
              <a:ext uri="{FF2B5EF4-FFF2-40B4-BE49-F238E27FC236}">
                <a16:creationId xmlns:a16="http://schemas.microsoft.com/office/drawing/2014/main" id="{BBA40850-031E-E558-C3AE-A03B66CDE541}"/>
              </a:ext>
            </a:extLst>
          </p:cNvPr>
          <p:cNvSpPr txBox="1">
            <a:spLocks/>
          </p:cNvSpPr>
          <p:nvPr userDrawn="1"/>
        </p:nvSpPr>
        <p:spPr>
          <a:xfrm>
            <a:off x="10371906" y="6351612"/>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endParaRPr lang="en-US">
              <a:latin typeface="Franklin Gothic Book" panose="020B0503020102020204" pitchFamily="34" charset="0"/>
            </a:endParaRPr>
          </a:p>
        </p:txBody>
      </p:sp>
      <p:sp>
        <p:nvSpPr>
          <p:cNvPr id="28" name="Slide Number Placeholder 5">
            <a:extLst>
              <a:ext uri="{FF2B5EF4-FFF2-40B4-BE49-F238E27FC236}">
                <a16:creationId xmlns:a16="http://schemas.microsoft.com/office/drawing/2014/main" id="{DB7C56F5-63FE-C6BA-7671-7796E7F92B8A}"/>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solidFill>
                  <a:schemeClr val="tx1">
                    <a:lumMod val="65000"/>
                    <a:lumOff val="35000"/>
                  </a:schemeClr>
                </a:solidFill>
                <a:latin typeface="Franklin Gothic Book" panose="020B0503020102020204" pitchFamily="34" charset="0"/>
              </a:rPr>
              <a:pPr/>
              <a:t>‹#›</a:t>
            </a:fld>
            <a:endParaRPr lang="en-US">
              <a:solidFill>
                <a:schemeClr val="tx1">
                  <a:lumMod val="65000"/>
                  <a:lumOff val="35000"/>
                </a:schemeClr>
              </a:solidFill>
              <a:latin typeface="Franklin Gothic Book" panose="020B0503020102020204" pitchFamily="34" charset="0"/>
            </a:endParaRPr>
          </a:p>
        </p:txBody>
      </p:sp>
      <p:sp>
        <p:nvSpPr>
          <p:cNvPr id="12" name="Hexagon 11">
            <a:extLst>
              <a:ext uri="{FF2B5EF4-FFF2-40B4-BE49-F238E27FC236}">
                <a16:creationId xmlns:a16="http://schemas.microsoft.com/office/drawing/2014/main" id="{52870AF4-E0E9-47B8-08AC-7C93D44CBFA5}"/>
              </a:ext>
              <a:ext uri="{C183D7F6-B498-43B3-948B-1728B52AA6E4}">
                <adec:decorative xmlns:adec="http://schemas.microsoft.com/office/drawing/2017/decorative" val="1"/>
              </a:ext>
            </a:extLst>
          </p:cNvPr>
          <p:cNvSpPr/>
          <p:nvPr userDrawn="1"/>
        </p:nvSpPr>
        <p:spPr>
          <a:xfrm rot="5400000">
            <a:off x="7501575" y="2056446"/>
            <a:ext cx="5676533" cy="2743858"/>
          </a:xfrm>
          <a:prstGeom prst="hexagon">
            <a:avLst>
              <a:gd name="adj" fmla="val 28610"/>
              <a:gd name="vf" fmla="val 115470"/>
            </a:avLst>
          </a:prstGeom>
          <a:noFill/>
          <a:ln w="38100">
            <a:solidFill>
              <a:srgbClr val="0F9A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ln>
                <a:noFill/>
              </a:ln>
            </a:endParaRPr>
          </a:p>
        </p:txBody>
      </p:sp>
      <p:sp>
        <p:nvSpPr>
          <p:cNvPr id="11" name="Hexagon 10">
            <a:extLst>
              <a:ext uri="{FF2B5EF4-FFF2-40B4-BE49-F238E27FC236}">
                <a16:creationId xmlns:a16="http://schemas.microsoft.com/office/drawing/2014/main" id="{D0B0D6CA-18A4-892E-5BED-1C96EC8F2C6A}"/>
              </a:ext>
              <a:ext uri="{C183D7F6-B498-43B3-948B-1728B52AA6E4}">
                <adec:decorative xmlns:adec="http://schemas.microsoft.com/office/drawing/2017/decorative" val="1"/>
              </a:ext>
            </a:extLst>
          </p:cNvPr>
          <p:cNvSpPr/>
          <p:nvPr userDrawn="1"/>
        </p:nvSpPr>
        <p:spPr>
          <a:xfrm rot="5400000">
            <a:off x="7371888" y="2000254"/>
            <a:ext cx="5808928" cy="2857499"/>
          </a:xfrm>
          <a:prstGeom prst="hexagon">
            <a:avLst>
              <a:gd name="adj" fmla="val 28610"/>
              <a:gd name="vf" fmla="val 115470"/>
            </a:avLst>
          </a:prstGeom>
          <a:no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pic>
        <p:nvPicPr>
          <p:cNvPr id="4" name="Graphic 3">
            <a:extLst>
              <a:ext uri="{FF2B5EF4-FFF2-40B4-BE49-F238E27FC236}">
                <a16:creationId xmlns:a16="http://schemas.microsoft.com/office/drawing/2014/main" id="{6AC3216D-6AE2-7BC3-AB21-9981262B7D5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9895" y="5923132"/>
            <a:ext cx="2628779" cy="550623"/>
          </a:xfrm>
          <a:prstGeom prst="rect">
            <a:avLst/>
          </a:prstGeom>
        </p:spPr>
      </p:pic>
    </p:spTree>
    <p:extLst>
      <p:ext uri="{BB962C8B-B14F-4D97-AF65-F5344CB8AC3E}">
        <p14:creationId xmlns:p14="http://schemas.microsoft.com/office/powerpoint/2010/main" val="419050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D4C4E-95E2-69CC-1FE7-AF9797A41F14}"/>
              </a:ext>
              <a:ext uri="{C183D7F6-B498-43B3-948B-1728B52AA6E4}">
                <adec:decorative xmlns:adec="http://schemas.microsoft.com/office/drawing/2017/decorative" val="1"/>
              </a:ext>
            </a:extLst>
          </p:cNvPr>
          <p:cNvSpPr/>
          <p:nvPr userDrawn="1"/>
        </p:nvSpPr>
        <p:spPr>
          <a:xfrm>
            <a:off x="9531649" y="0"/>
            <a:ext cx="2660351" cy="685800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73E087-3A94-847A-30C3-E46438253E0A}"/>
              </a:ext>
            </a:extLst>
          </p:cNvPr>
          <p:cNvSpPr>
            <a:spLocks noGrp="1"/>
          </p:cNvSpPr>
          <p:nvPr>
            <p:ph type="title" hasCustomPrompt="1"/>
          </p:nvPr>
        </p:nvSpPr>
        <p:spPr>
          <a:xfrm>
            <a:off x="762000" y="3119461"/>
            <a:ext cx="7166809" cy="1310962"/>
          </a:xfrm>
          <a:prstGeom prst="rect">
            <a:avLst/>
          </a:prstGeom>
        </p:spPr>
        <p:txBody>
          <a:bodyPr anchor="t"/>
          <a:lstStyle>
            <a:lvl1pPr>
              <a:defRPr sz="4800">
                <a:solidFill>
                  <a:srgbClr val="00205C"/>
                </a:solidFill>
                <a:latin typeface="Franklin Gothic Demi" panose="020B0703020102020204" pitchFamily="34" charset="0"/>
              </a:defRPr>
            </a:lvl1pPr>
          </a:lstStyle>
          <a:p>
            <a:r>
              <a:rPr lang="en-US"/>
              <a:t>Section Header</a:t>
            </a:r>
          </a:p>
        </p:txBody>
      </p:sp>
      <p:sp>
        <p:nvSpPr>
          <p:cNvPr id="3" name="Text Placeholder 2">
            <a:extLst>
              <a:ext uri="{FF2B5EF4-FFF2-40B4-BE49-F238E27FC236}">
                <a16:creationId xmlns:a16="http://schemas.microsoft.com/office/drawing/2014/main" id="{33F3DB8C-68F3-79B5-3100-E780B693E998}"/>
              </a:ext>
            </a:extLst>
          </p:cNvPr>
          <p:cNvSpPr>
            <a:spLocks noGrp="1"/>
          </p:cNvSpPr>
          <p:nvPr>
            <p:ph type="body" idx="1" hasCustomPrompt="1"/>
          </p:nvPr>
        </p:nvSpPr>
        <p:spPr>
          <a:xfrm>
            <a:off x="762000" y="4553368"/>
            <a:ext cx="5561127" cy="608180"/>
          </a:xfrm>
          <a:prstGeom prst="rect">
            <a:avLst/>
          </a:prstGeom>
        </p:spPr>
        <p:txBody>
          <a:bodyPr/>
          <a:lstStyle>
            <a:lvl1pPr marL="0" indent="0">
              <a:buNone/>
              <a:defRPr sz="2400">
                <a:solidFill>
                  <a:srgbClr val="0B6FAD"/>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description</a:t>
            </a:r>
          </a:p>
        </p:txBody>
      </p:sp>
      <p:cxnSp>
        <p:nvCxnSpPr>
          <p:cNvPr id="9" name="Straight Connector 8">
            <a:extLst>
              <a:ext uri="{FF2B5EF4-FFF2-40B4-BE49-F238E27FC236}">
                <a16:creationId xmlns:a16="http://schemas.microsoft.com/office/drawing/2014/main" id="{2DB0502B-283C-DE64-E2B4-77CE1D86E95E}"/>
              </a:ext>
              <a:ext uri="{C183D7F6-B498-43B3-948B-1728B52AA6E4}">
                <adec:decorative xmlns:adec="http://schemas.microsoft.com/office/drawing/2017/decorative" val="1"/>
              </a:ext>
            </a:extLst>
          </p:cNvPr>
          <p:cNvCxnSpPr/>
          <p:nvPr userDrawn="1"/>
        </p:nvCxnSpPr>
        <p:spPr>
          <a:xfrm>
            <a:off x="930444" y="3059300"/>
            <a:ext cx="5887452" cy="0"/>
          </a:xfrm>
          <a:prstGeom prst="line">
            <a:avLst/>
          </a:prstGeom>
          <a:ln w="50800" cap="rnd">
            <a:solidFill>
              <a:srgbClr val="FFC000"/>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AECDC52F-5802-8D90-E605-CB8155940B0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t="1" r="77913" b="52251"/>
          <a:stretch/>
        </p:blipFill>
        <p:spPr>
          <a:xfrm>
            <a:off x="756937" y="6375068"/>
            <a:ext cx="322952" cy="278425"/>
          </a:xfrm>
          <a:prstGeom prst="rect">
            <a:avLst/>
          </a:prstGeom>
        </p:spPr>
      </p:pic>
      <p:sp>
        <p:nvSpPr>
          <p:cNvPr id="10" name="TextBox 9">
            <a:extLst>
              <a:ext uri="{FF2B5EF4-FFF2-40B4-BE49-F238E27FC236}">
                <a16:creationId xmlns:a16="http://schemas.microsoft.com/office/drawing/2014/main" id="{04589A76-7A2E-E439-D7DC-1F17C12B4B48}"/>
              </a:ext>
            </a:extLst>
          </p:cNvPr>
          <p:cNvSpPr txBox="1"/>
          <p:nvPr userDrawn="1"/>
        </p:nvSpPr>
        <p:spPr>
          <a:xfrm>
            <a:off x="1107413" y="6383238"/>
            <a:ext cx="2660351" cy="253916"/>
          </a:xfrm>
          <a:prstGeom prst="rect">
            <a:avLst/>
          </a:prstGeom>
          <a:noFill/>
        </p:spPr>
        <p:txBody>
          <a:bodyPr wrap="square" rtlCol="0">
            <a:spAutoFit/>
          </a:bodyPr>
          <a:lstStyle/>
          <a:p>
            <a:r>
              <a:rPr lang="en-US" sz="1050">
                <a:solidFill>
                  <a:schemeClr val="bg1"/>
                </a:solidFill>
              </a:rPr>
              <a:t>FEDERAL TRANSIT ADMINISTRATION</a:t>
            </a:r>
          </a:p>
        </p:txBody>
      </p:sp>
      <p:sp>
        <p:nvSpPr>
          <p:cNvPr id="27" name="Slide Number Placeholder 5">
            <a:extLst>
              <a:ext uri="{FF2B5EF4-FFF2-40B4-BE49-F238E27FC236}">
                <a16:creationId xmlns:a16="http://schemas.microsoft.com/office/drawing/2014/main" id="{BBA40850-031E-E558-C3AE-A03B66CDE541}"/>
              </a:ext>
            </a:extLst>
          </p:cNvPr>
          <p:cNvSpPr txBox="1">
            <a:spLocks/>
          </p:cNvSpPr>
          <p:nvPr userDrawn="1"/>
        </p:nvSpPr>
        <p:spPr>
          <a:xfrm>
            <a:off x="10371906" y="6351612"/>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endParaRPr lang="en-US">
              <a:latin typeface="Franklin Gothic Book" panose="020B0503020102020204" pitchFamily="34" charset="0"/>
            </a:endParaRPr>
          </a:p>
        </p:txBody>
      </p:sp>
      <p:sp>
        <p:nvSpPr>
          <p:cNvPr id="28" name="Slide Number Placeholder 5">
            <a:extLst>
              <a:ext uri="{FF2B5EF4-FFF2-40B4-BE49-F238E27FC236}">
                <a16:creationId xmlns:a16="http://schemas.microsoft.com/office/drawing/2014/main" id="{DB7C56F5-63FE-C6BA-7671-7796E7F92B8A}"/>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solidFill>
                  <a:schemeClr val="tx1">
                    <a:lumMod val="65000"/>
                    <a:lumOff val="35000"/>
                  </a:schemeClr>
                </a:solidFill>
                <a:latin typeface="Franklin Gothic Book" panose="020B0503020102020204" pitchFamily="34" charset="0"/>
              </a:rPr>
              <a:pPr/>
              <a:t>‹#›</a:t>
            </a:fld>
            <a:endParaRPr lang="en-US">
              <a:solidFill>
                <a:schemeClr val="tx1">
                  <a:lumMod val="65000"/>
                  <a:lumOff val="35000"/>
                </a:schemeClr>
              </a:solidFill>
              <a:latin typeface="Franklin Gothic Book" panose="020B0503020102020204" pitchFamily="34" charset="0"/>
            </a:endParaRPr>
          </a:p>
        </p:txBody>
      </p:sp>
      <p:sp>
        <p:nvSpPr>
          <p:cNvPr id="12" name="Hexagon 11">
            <a:extLst>
              <a:ext uri="{FF2B5EF4-FFF2-40B4-BE49-F238E27FC236}">
                <a16:creationId xmlns:a16="http://schemas.microsoft.com/office/drawing/2014/main" id="{52870AF4-E0E9-47B8-08AC-7C93D44CBFA5}"/>
              </a:ext>
              <a:ext uri="{C183D7F6-B498-43B3-948B-1728B52AA6E4}">
                <adec:decorative xmlns:adec="http://schemas.microsoft.com/office/drawing/2017/decorative" val="1"/>
              </a:ext>
            </a:extLst>
          </p:cNvPr>
          <p:cNvSpPr/>
          <p:nvPr userDrawn="1"/>
        </p:nvSpPr>
        <p:spPr>
          <a:xfrm rot="5400000">
            <a:off x="7501575" y="2056446"/>
            <a:ext cx="5676533" cy="2743858"/>
          </a:xfrm>
          <a:prstGeom prst="hexagon">
            <a:avLst>
              <a:gd name="adj" fmla="val 28610"/>
              <a:gd name="vf" fmla="val 115470"/>
            </a:avLst>
          </a:prstGeom>
          <a:noFill/>
          <a:ln w="38100">
            <a:solidFill>
              <a:srgbClr val="0F9A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ln>
                <a:noFill/>
              </a:ln>
            </a:endParaRPr>
          </a:p>
        </p:txBody>
      </p:sp>
      <p:sp>
        <p:nvSpPr>
          <p:cNvPr id="11" name="Hexagon 10">
            <a:extLst>
              <a:ext uri="{FF2B5EF4-FFF2-40B4-BE49-F238E27FC236}">
                <a16:creationId xmlns:a16="http://schemas.microsoft.com/office/drawing/2014/main" id="{D0B0D6CA-18A4-892E-5BED-1C96EC8F2C6A}"/>
              </a:ext>
              <a:ext uri="{C183D7F6-B498-43B3-948B-1728B52AA6E4}">
                <adec:decorative xmlns:adec="http://schemas.microsoft.com/office/drawing/2017/decorative" val="1"/>
              </a:ext>
            </a:extLst>
          </p:cNvPr>
          <p:cNvSpPr/>
          <p:nvPr userDrawn="1"/>
        </p:nvSpPr>
        <p:spPr>
          <a:xfrm rot="5400000">
            <a:off x="7371888" y="2000254"/>
            <a:ext cx="5808928" cy="2857499"/>
          </a:xfrm>
          <a:prstGeom prst="hexagon">
            <a:avLst>
              <a:gd name="adj" fmla="val 28610"/>
              <a:gd name="vf" fmla="val 115470"/>
            </a:avLst>
          </a:prstGeom>
          <a:no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pic>
        <p:nvPicPr>
          <p:cNvPr id="4" name="Graphic 3">
            <a:extLst>
              <a:ext uri="{FF2B5EF4-FFF2-40B4-BE49-F238E27FC236}">
                <a16:creationId xmlns:a16="http://schemas.microsoft.com/office/drawing/2014/main" id="{6AC3216D-6AE2-7BC3-AB21-9981262B7D5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9895" y="5923132"/>
            <a:ext cx="2628779" cy="550623"/>
          </a:xfrm>
          <a:prstGeom prst="rect">
            <a:avLst/>
          </a:prstGeom>
        </p:spPr>
      </p:pic>
    </p:spTree>
    <p:extLst>
      <p:ext uri="{BB962C8B-B14F-4D97-AF65-F5344CB8AC3E}">
        <p14:creationId xmlns:p14="http://schemas.microsoft.com/office/powerpoint/2010/main" val="419050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697835"/>
      </p:ext>
    </p:extLst>
  </p:cSld>
  <p:clrMap bg1="lt1" tx1="dk1" bg2="lt2" tx2="dk2" accent1="accent1" accent2="accent2" accent3="accent3" accent4="accent4" accent5="accent5" accent6="accent6" hlink="hlink" folHlink="folHlink"/>
  <p:sldLayoutIdLst>
    <p:sldLayoutId id="2147483873" r:id="rId1"/>
    <p:sldLayoutId id="2147483869" r:id="rId2"/>
    <p:sldLayoutId id="2147483868" r:id="rId3"/>
    <p:sldLayoutId id="2147483892" r:id="rId4"/>
    <p:sldLayoutId id="2147483893" r:id="rId5"/>
    <p:sldLayoutId id="2147483894" r:id="rId6"/>
    <p:sldLayoutId id="2147483885" r:id="rId7"/>
    <p:sldLayoutId id="2147483886" r:id="rId8"/>
    <p:sldLayoutId id="2147483895" r:id="rId9"/>
    <p:sldLayoutId id="2147483887" r:id="rId10"/>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0" userDrawn="1">
          <p15:clr>
            <a:srgbClr val="F26B43"/>
          </p15:clr>
        </p15:guide>
        <p15:guide id="2" pos="4992" userDrawn="1">
          <p15:clr>
            <a:srgbClr val="F26B43"/>
          </p15:clr>
        </p15:guide>
        <p15:guide id="3" orient="horz" pos="216" userDrawn="1">
          <p15:clr>
            <a:srgbClr val="F26B43"/>
          </p15:clr>
        </p15:guide>
        <p15:guide id="4" orient="horz" pos="840" userDrawn="1">
          <p15:clr>
            <a:srgbClr val="F26B43"/>
          </p15:clr>
        </p15:guide>
        <p15:guide id="5" orient="horz" pos="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697835"/>
      </p:ext>
    </p:extLst>
  </p:cSld>
  <p:clrMap bg1="lt1" tx1="dk1" bg2="lt2" tx2="dk2" accent1="accent1" accent2="accent2" accent3="accent3" accent4="accent4" accent5="accent5" accent6="accent6" hlink="hlink" folHlink="folHlink"/>
  <p:sldLayoutIdLst>
    <p:sldLayoutId id="2147483882" r:id="rId1"/>
    <p:sldLayoutId id="2147483879" r:id="rId2"/>
    <p:sldLayoutId id="2147483878" r:id="rId3"/>
    <p:sldLayoutId id="2147483883" r:id="rId4"/>
    <p:sldLayoutId id="2147483870" r:id="rId5"/>
    <p:sldLayoutId id="2147483871" r:id="rId6"/>
    <p:sldLayoutId id="2147483872" r:id="rId7"/>
    <p:sldLayoutId id="2147483884" r:id="rId8"/>
    <p:sldLayoutId id="2147483874" r:id="rId9"/>
    <p:sldLayoutId id="2147483876" r:id="rId10"/>
    <p:sldLayoutId id="2147483877" r:id="rId11"/>
    <p:sldLayoutId id="2147483880"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0" userDrawn="1">
          <p15:clr>
            <a:srgbClr val="F26B43"/>
          </p15:clr>
        </p15:guide>
        <p15:guide id="2" pos="4992" userDrawn="1">
          <p15:clr>
            <a:srgbClr val="F26B43"/>
          </p15:clr>
        </p15:guide>
        <p15:guide id="3" orient="horz" pos="216" userDrawn="1">
          <p15:clr>
            <a:srgbClr val="F26B43"/>
          </p15:clr>
        </p15:guide>
        <p15:guide id="4" orient="horz" pos="840" userDrawn="1">
          <p15:clr>
            <a:srgbClr val="F26B43"/>
          </p15:clr>
        </p15:guide>
        <p15:guide id="5" orient="horz" pos="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01BD5E3E-DAEC-345C-637B-3FF3F947E8A3}"/>
              </a:ext>
            </a:extLst>
          </p:cNvPr>
          <p:cNvSpPr>
            <a:spLocks noGrp="1"/>
          </p:cNvSpPr>
          <p:nvPr>
            <p:ph type="ctrTitle"/>
          </p:nvPr>
        </p:nvSpPr>
        <p:spPr/>
        <p:txBody>
          <a:bodyPr lIns="91440" tIns="45720" rIns="91440" bIns="45720" anchor="b"/>
          <a:lstStyle/>
          <a:p>
            <a:r>
              <a:rPr lang="en-US" dirty="0">
                <a:latin typeface="Franklin Gothic Heavy"/>
              </a:rPr>
              <a:t>Region 7 - Federal Transit Administration</a:t>
            </a:r>
            <a:endParaRPr lang="en-US" dirty="0"/>
          </a:p>
        </p:txBody>
      </p:sp>
      <p:sp>
        <p:nvSpPr>
          <p:cNvPr id="21" name="Text Placeholder 20">
            <a:extLst>
              <a:ext uri="{FF2B5EF4-FFF2-40B4-BE49-F238E27FC236}">
                <a16:creationId xmlns:a16="http://schemas.microsoft.com/office/drawing/2014/main" id="{D6FD0E0B-2C98-4DD5-687B-D0BDD7B1E4DF}"/>
              </a:ext>
            </a:extLst>
          </p:cNvPr>
          <p:cNvSpPr>
            <a:spLocks noGrp="1"/>
          </p:cNvSpPr>
          <p:nvPr>
            <p:ph type="body" sz="quarter" idx="12"/>
          </p:nvPr>
        </p:nvSpPr>
        <p:spPr/>
        <p:txBody>
          <a:bodyPr lIns="91440" tIns="45720" rIns="91440" bIns="45720" anchor="t"/>
          <a:lstStyle/>
          <a:p>
            <a:r>
              <a:rPr lang="en-US" dirty="0">
                <a:latin typeface="Franklin Gothic Demi"/>
              </a:rPr>
              <a:t>Midwest Transit Conference</a:t>
            </a:r>
            <a:endParaRPr lang="en-US" dirty="0"/>
          </a:p>
        </p:txBody>
      </p:sp>
      <p:sp>
        <p:nvSpPr>
          <p:cNvPr id="20" name="Text Placeholder 19">
            <a:extLst>
              <a:ext uri="{FF2B5EF4-FFF2-40B4-BE49-F238E27FC236}">
                <a16:creationId xmlns:a16="http://schemas.microsoft.com/office/drawing/2014/main" id="{8073A365-3BC3-14C1-52CA-BAF4EAE6ADE6}"/>
              </a:ext>
            </a:extLst>
          </p:cNvPr>
          <p:cNvSpPr>
            <a:spLocks noGrp="1"/>
          </p:cNvSpPr>
          <p:nvPr>
            <p:ph type="body" sz="quarter" idx="11"/>
          </p:nvPr>
        </p:nvSpPr>
        <p:spPr/>
        <p:txBody>
          <a:bodyPr lIns="91440" tIns="45720" rIns="91440" bIns="45720" anchor="t"/>
          <a:lstStyle/>
          <a:p>
            <a:r>
              <a:rPr lang="en-US" dirty="0">
                <a:solidFill>
                  <a:schemeClr val="bg2">
                    <a:lumMod val="10000"/>
                  </a:schemeClr>
                </a:solidFill>
              </a:rPr>
              <a:t>Kansas City, Missouri</a:t>
            </a:r>
          </a:p>
        </p:txBody>
      </p:sp>
      <p:sp>
        <p:nvSpPr>
          <p:cNvPr id="6" name="Date Placeholder 5">
            <a:extLst>
              <a:ext uri="{FF2B5EF4-FFF2-40B4-BE49-F238E27FC236}">
                <a16:creationId xmlns:a16="http://schemas.microsoft.com/office/drawing/2014/main" id="{D4F9DEC0-47B5-6290-16B4-FD4886C09BA8}"/>
              </a:ext>
            </a:extLst>
          </p:cNvPr>
          <p:cNvSpPr>
            <a:spLocks noGrp="1"/>
          </p:cNvSpPr>
          <p:nvPr>
            <p:ph type="dt" sz="half" idx="10"/>
          </p:nvPr>
        </p:nvSpPr>
        <p:spPr/>
        <p:txBody>
          <a:bodyPr/>
          <a:lstStyle/>
          <a:p>
            <a:r>
              <a:rPr lang="en-US" dirty="0">
                <a:solidFill>
                  <a:schemeClr val="bg2">
                    <a:lumMod val="10000"/>
                  </a:schemeClr>
                </a:solidFill>
              </a:rPr>
              <a:t>September 4, 2025</a:t>
            </a:r>
          </a:p>
          <a:p>
            <a:r>
              <a:rPr lang="en-US" dirty="0">
                <a:solidFill>
                  <a:schemeClr val="bg2">
                    <a:lumMod val="10000"/>
                  </a:schemeClr>
                </a:solidFill>
              </a:rPr>
              <a:t>Opening Plenary</a:t>
            </a:r>
          </a:p>
        </p:txBody>
      </p:sp>
      <p:pic>
        <p:nvPicPr>
          <p:cNvPr id="2" name="Picture 1">
            <a:extLst>
              <a:ext uri="{FF2B5EF4-FFF2-40B4-BE49-F238E27FC236}">
                <a16:creationId xmlns:a16="http://schemas.microsoft.com/office/drawing/2014/main" id="{2854153B-F53C-0E5C-3F07-386F87D9C5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08964" y="515394"/>
            <a:ext cx="3581592" cy="5912703"/>
          </a:xfrm>
          <a:prstGeom prst="rect">
            <a:avLst/>
          </a:prstGeom>
        </p:spPr>
      </p:pic>
      <p:sp>
        <p:nvSpPr>
          <p:cNvPr id="3" name="Rectangle 2">
            <a:extLst>
              <a:ext uri="{FF2B5EF4-FFF2-40B4-BE49-F238E27FC236}">
                <a16:creationId xmlns:a16="http://schemas.microsoft.com/office/drawing/2014/main" id="{2D219407-49BD-F5EA-6521-64982AD89E42}"/>
              </a:ext>
              <a:ext uri="{C183D7F6-B498-43B3-948B-1728B52AA6E4}">
                <adec:decorative xmlns:adec="http://schemas.microsoft.com/office/drawing/2017/decorative" val="1"/>
              </a:ext>
            </a:extLst>
          </p:cNvPr>
          <p:cNvSpPr/>
          <p:nvPr/>
        </p:nvSpPr>
        <p:spPr>
          <a:xfrm>
            <a:off x="8372162" y="646075"/>
            <a:ext cx="3574494" cy="5912703"/>
          </a:xfrm>
          <a:prstGeom prst="rect">
            <a:avLst/>
          </a:prstGeom>
          <a:noFill/>
          <a:ln w="28575">
            <a:solidFill>
              <a:srgbClr val="0D8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a:t>
            </a:r>
          </a:p>
        </p:txBody>
      </p:sp>
    </p:spTree>
    <p:extLst>
      <p:ext uri="{BB962C8B-B14F-4D97-AF65-F5344CB8AC3E}">
        <p14:creationId xmlns:p14="http://schemas.microsoft.com/office/powerpoint/2010/main" val="1025136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2458B5-B708-61CE-53D8-B666531773B8}"/>
              </a:ext>
            </a:extLst>
          </p:cNvPr>
          <p:cNvSpPr txBox="1"/>
          <p:nvPr/>
        </p:nvSpPr>
        <p:spPr>
          <a:xfrm>
            <a:off x="287768" y="1502566"/>
            <a:ext cx="2245004" cy="1631216"/>
          </a:xfrm>
          <a:prstGeom prst="rect">
            <a:avLst/>
          </a:prstGeom>
          <a:noFill/>
        </p:spPr>
        <p:txBody>
          <a:bodyPr wrap="square" rtlCol="0">
            <a:spAutoFit/>
          </a:bodyPr>
          <a:lstStyle/>
          <a:p>
            <a:r>
              <a:rPr lang="en-US" sz="2000" b="1">
                <a:solidFill>
                  <a:schemeClr val="accent1">
                    <a:lumMod val="50000"/>
                  </a:schemeClr>
                </a:solidFill>
                <a:latin typeface="Franklin Gothic Book"/>
                <a:ea typeface="+mn-ea"/>
              </a:rPr>
              <a:t>FTA programs support 4,000 transit providers delivering trips in nationwide.</a:t>
            </a:r>
          </a:p>
        </p:txBody>
      </p:sp>
      <p:sp>
        <p:nvSpPr>
          <p:cNvPr id="5" name="TextBox 4">
            <a:extLst>
              <a:ext uri="{FF2B5EF4-FFF2-40B4-BE49-F238E27FC236}">
                <a16:creationId xmlns:a16="http://schemas.microsoft.com/office/drawing/2014/main" id="{9146179F-C737-99D4-3991-562167DC2657}"/>
              </a:ext>
            </a:extLst>
          </p:cNvPr>
          <p:cNvSpPr txBox="1"/>
          <p:nvPr/>
        </p:nvSpPr>
        <p:spPr>
          <a:xfrm>
            <a:off x="382873" y="5375995"/>
            <a:ext cx="11259230" cy="707886"/>
          </a:xfrm>
          <a:prstGeom prst="rect">
            <a:avLst/>
          </a:prstGeom>
          <a:noFill/>
        </p:spPr>
        <p:txBody>
          <a:bodyPr wrap="square" lIns="91440" tIns="45720" rIns="91440" bIns="45720" rtlCol="0" anchor="t">
            <a:spAutoFit/>
          </a:bodyPr>
          <a:lstStyle/>
          <a:p>
            <a:r>
              <a:rPr lang="en-US" sz="2000">
                <a:latin typeface="Franklin Gothic Book"/>
              </a:rPr>
              <a:t>Pins represent locations of 1K FTA direct recipients. An additional 3K recipients receive FTA funds through state DOTs. </a:t>
            </a:r>
          </a:p>
        </p:txBody>
      </p:sp>
      <p:pic>
        <p:nvPicPr>
          <p:cNvPr id="6" name="Picture 5">
            <a:extLst>
              <a:ext uri="{FF2B5EF4-FFF2-40B4-BE49-F238E27FC236}">
                <a16:creationId xmlns:a16="http://schemas.microsoft.com/office/drawing/2014/main" id="{ABBBF3F0-155A-CAAD-BAA3-F14B127E7C13}"/>
              </a:ext>
            </a:extLst>
          </p:cNvPr>
          <p:cNvPicPr>
            <a:picLocks noChangeAspect="1"/>
          </p:cNvPicPr>
          <p:nvPr/>
        </p:nvPicPr>
        <p:blipFill>
          <a:blip r:embed="rId3"/>
          <a:stretch>
            <a:fillRect/>
          </a:stretch>
        </p:blipFill>
        <p:spPr>
          <a:xfrm>
            <a:off x="4659195" y="1256378"/>
            <a:ext cx="6860360" cy="4080835"/>
          </a:xfrm>
          <a:prstGeom prst="rect">
            <a:avLst/>
          </a:prstGeom>
          <a:ln>
            <a:solidFill>
              <a:schemeClr val="tx1"/>
            </a:solidFill>
          </a:ln>
        </p:spPr>
      </p:pic>
      <p:pic>
        <p:nvPicPr>
          <p:cNvPr id="8" name="Picture 7">
            <a:extLst>
              <a:ext uri="{FF2B5EF4-FFF2-40B4-BE49-F238E27FC236}">
                <a16:creationId xmlns:a16="http://schemas.microsoft.com/office/drawing/2014/main" id="{27C69B6B-9CB3-0EF3-5F83-BDC6C21A5919}"/>
              </a:ext>
            </a:extLst>
          </p:cNvPr>
          <p:cNvPicPr>
            <a:picLocks noChangeAspect="1"/>
          </p:cNvPicPr>
          <p:nvPr/>
        </p:nvPicPr>
        <p:blipFill>
          <a:blip r:embed="rId4"/>
          <a:stretch>
            <a:fillRect/>
          </a:stretch>
        </p:blipFill>
        <p:spPr>
          <a:xfrm>
            <a:off x="2535381" y="1256378"/>
            <a:ext cx="1935991" cy="1763870"/>
          </a:xfrm>
          <a:prstGeom prst="rect">
            <a:avLst/>
          </a:prstGeom>
          <a:ln>
            <a:solidFill>
              <a:schemeClr val="tx1"/>
            </a:solidFill>
          </a:ln>
        </p:spPr>
      </p:pic>
      <p:pic>
        <p:nvPicPr>
          <p:cNvPr id="9" name="Picture 8">
            <a:extLst>
              <a:ext uri="{FF2B5EF4-FFF2-40B4-BE49-F238E27FC236}">
                <a16:creationId xmlns:a16="http://schemas.microsoft.com/office/drawing/2014/main" id="{2F7BB0A6-CF2D-0CFF-B7F5-DD14AD0D245E}"/>
              </a:ext>
            </a:extLst>
          </p:cNvPr>
          <p:cNvPicPr>
            <a:picLocks noChangeAspect="1"/>
          </p:cNvPicPr>
          <p:nvPr/>
        </p:nvPicPr>
        <p:blipFill>
          <a:blip r:embed="rId5"/>
          <a:stretch>
            <a:fillRect/>
          </a:stretch>
        </p:blipFill>
        <p:spPr>
          <a:xfrm>
            <a:off x="2533833" y="3134345"/>
            <a:ext cx="1939086" cy="1671973"/>
          </a:xfrm>
          <a:prstGeom prst="rect">
            <a:avLst/>
          </a:prstGeom>
          <a:ln>
            <a:solidFill>
              <a:schemeClr val="tx1"/>
            </a:solidFill>
          </a:ln>
        </p:spPr>
      </p:pic>
      <p:pic>
        <p:nvPicPr>
          <p:cNvPr id="10" name="Picture 9">
            <a:extLst>
              <a:ext uri="{FF2B5EF4-FFF2-40B4-BE49-F238E27FC236}">
                <a16:creationId xmlns:a16="http://schemas.microsoft.com/office/drawing/2014/main" id="{43AC2E82-A894-203D-507D-67D5BE4789C5}"/>
              </a:ext>
            </a:extLst>
          </p:cNvPr>
          <p:cNvPicPr>
            <a:picLocks noChangeAspect="1"/>
          </p:cNvPicPr>
          <p:nvPr/>
        </p:nvPicPr>
        <p:blipFill>
          <a:blip r:embed="rId6"/>
          <a:stretch>
            <a:fillRect/>
          </a:stretch>
        </p:blipFill>
        <p:spPr>
          <a:xfrm>
            <a:off x="382873" y="3995701"/>
            <a:ext cx="1371901" cy="527884"/>
          </a:xfrm>
          <a:prstGeom prst="rect">
            <a:avLst/>
          </a:prstGeom>
          <a:ln>
            <a:solidFill>
              <a:schemeClr val="tx1"/>
            </a:solidFill>
          </a:ln>
        </p:spPr>
      </p:pic>
      <p:pic>
        <p:nvPicPr>
          <p:cNvPr id="11" name="Picture 10">
            <a:extLst>
              <a:ext uri="{FF2B5EF4-FFF2-40B4-BE49-F238E27FC236}">
                <a16:creationId xmlns:a16="http://schemas.microsoft.com/office/drawing/2014/main" id="{6C3586DF-C097-E734-4FC4-E2450C6FD54C}"/>
              </a:ext>
            </a:extLst>
          </p:cNvPr>
          <p:cNvPicPr>
            <a:picLocks noChangeAspect="1"/>
          </p:cNvPicPr>
          <p:nvPr/>
        </p:nvPicPr>
        <p:blipFill>
          <a:blip r:embed="rId7"/>
          <a:stretch>
            <a:fillRect/>
          </a:stretch>
        </p:blipFill>
        <p:spPr>
          <a:xfrm>
            <a:off x="1883672" y="3999192"/>
            <a:ext cx="512440" cy="807126"/>
          </a:xfrm>
          <a:prstGeom prst="rect">
            <a:avLst/>
          </a:prstGeom>
          <a:ln>
            <a:solidFill>
              <a:schemeClr val="tx1"/>
            </a:solidFill>
          </a:ln>
        </p:spPr>
      </p:pic>
      <p:pic>
        <p:nvPicPr>
          <p:cNvPr id="12" name="Picture 11">
            <a:extLst>
              <a:ext uri="{FF2B5EF4-FFF2-40B4-BE49-F238E27FC236}">
                <a16:creationId xmlns:a16="http://schemas.microsoft.com/office/drawing/2014/main" id="{1B2899E7-43BC-7AE5-E997-4FE2E3CB049E}"/>
              </a:ext>
            </a:extLst>
          </p:cNvPr>
          <p:cNvPicPr>
            <a:picLocks noChangeAspect="1"/>
          </p:cNvPicPr>
          <p:nvPr/>
        </p:nvPicPr>
        <p:blipFill>
          <a:blip r:embed="rId8"/>
          <a:stretch>
            <a:fillRect/>
          </a:stretch>
        </p:blipFill>
        <p:spPr>
          <a:xfrm>
            <a:off x="382873" y="4681459"/>
            <a:ext cx="1206725" cy="468470"/>
          </a:xfrm>
          <a:prstGeom prst="rect">
            <a:avLst/>
          </a:prstGeom>
          <a:ln>
            <a:solidFill>
              <a:schemeClr val="tx1"/>
            </a:solidFill>
          </a:ln>
        </p:spPr>
      </p:pic>
      <p:sp>
        <p:nvSpPr>
          <p:cNvPr id="7" name="TextBox 6">
            <a:extLst>
              <a:ext uri="{FF2B5EF4-FFF2-40B4-BE49-F238E27FC236}">
                <a16:creationId xmlns:a16="http://schemas.microsoft.com/office/drawing/2014/main" id="{8FD5A19B-68A1-FA21-4044-975E83DF33BB}"/>
              </a:ext>
            </a:extLst>
          </p:cNvPr>
          <p:cNvSpPr txBox="1"/>
          <p:nvPr/>
        </p:nvSpPr>
        <p:spPr>
          <a:xfrm>
            <a:off x="382873" y="6127210"/>
            <a:ext cx="11462993" cy="246221"/>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a:ln>
                  <a:noFill/>
                </a:ln>
                <a:effectLst/>
                <a:uLnTx/>
                <a:uFillTx/>
                <a:latin typeface="Franklin Gothic Book" panose="020B0503020102020204" pitchFamily="34" charset="0"/>
                <a:ea typeface="+mn-ea"/>
                <a:cs typeface="+mn-cs"/>
              </a:rPr>
              <a:t>Sources: 2023 FTA National Transit Database (Sec. 5335) and Community Transportation Association of America (CTAA)</a:t>
            </a:r>
          </a:p>
        </p:txBody>
      </p:sp>
      <p:sp>
        <p:nvSpPr>
          <p:cNvPr id="14" name="Title 1">
            <a:extLst>
              <a:ext uri="{FF2B5EF4-FFF2-40B4-BE49-F238E27FC236}">
                <a16:creationId xmlns:a16="http://schemas.microsoft.com/office/drawing/2014/main" id="{B17C4334-1048-0C89-C2B0-FD4114CB0662}"/>
              </a:ext>
            </a:extLst>
          </p:cNvPr>
          <p:cNvSpPr txBox="1">
            <a:spLocks/>
          </p:cNvSpPr>
          <p:nvPr/>
        </p:nvSpPr>
        <p:spPr>
          <a:xfrm>
            <a:off x="774402" y="374570"/>
            <a:ext cx="10854681" cy="678567"/>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rgbClr val="0B6FAD"/>
                </a:solidFill>
                <a:latin typeface="Franklin Gothic Heavy" panose="020B0903020102020204" pitchFamily="34" charset="0"/>
                <a:ea typeface="+mj-ea"/>
                <a:cs typeface="+mj-cs"/>
              </a:defRPr>
            </a:lvl1pPr>
          </a:lstStyle>
          <a:p>
            <a:r>
              <a:rPr lang="en-US" dirty="0">
                <a:solidFill>
                  <a:schemeClr val="accent1">
                    <a:lumMod val="50000"/>
                  </a:schemeClr>
                </a:solidFill>
                <a:latin typeface="Franklin Gothic Heavy"/>
              </a:rPr>
              <a:t>Grantees (states, counties, cities) across the U.S.</a:t>
            </a:r>
            <a:endParaRPr lang="en-US" dirty="0">
              <a:solidFill>
                <a:schemeClr val="accent1">
                  <a:lumMod val="50000"/>
                </a:schemeClr>
              </a:solidFill>
            </a:endParaRPr>
          </a:p>
        </p:txBody>
      </p:sp>
    </p:spTree>
    <p:extLst>
      <p:ext uri="{BB962C8B-B14F-4D97-AF65-F5344CB8AC3E}">
        <p14:creationId xmlns:p14="http://schemas.microsoft.com/office/powerpoint/2010/main" val="4030094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08753-0357-9FCB-53F8-98CBD6B846A7}"/>
              </a:ext>
            </a:extLst>
          </p:cNvPr>
          <p:cNvSpPr>
            <a:spLocks noGrp="1"/>
          </p:cNvSpPr>
          <p:nvPr>
            <p:ph type="title"/>
          </p:nvPr>
        </p:nvSpPr>
        <p:spPr>
          <a:xfrm>
            <a:off x="774402" y="374570"/>
            <a:ext cx="10084098" cy="938249"/>
          </a:xfrm>
        </p:spPr>
        <p:txBody>
          <a:bodyPr/>
          <a:lstStyle/>
          <a:p>
            <a:r>
              <a:rPr lang="en-US" dirty="0"/>
              <a:t>State of Bus Transit Safety – Annual Trends</a:t>
            </a:r>
          </a:p>
        </p:txBody>
      </p:sp>
      <p:sp>
        <p:nvSpPr>
          <p:cNvPr id="5" name="Content Placeholder 2">
            <a:extLst>
              <a:ext uri="{FF2B5EF4-FFF2-40B4-BE49-F238E27FC236}">
                <a16:creationId xmlns:a16="http://schemas.microsoft.com/office/drawing/2014/main" id="{3A33EA88-1818-D363-088F-7C6F1F69E5F6}"/>
              </a:ext>
            </a:extLst>
          </p:cNvPr>
          <p:cNvSpPr txBox="1">
            <a:spLocks/>
          </p:cNvSpPr>
          <p:nvPr/>
        </p:nvSpPr>
        <p:spPr>
          <a:xfrm>
            <a:off x="373296" y="5804071"/>
            <a:ext cx="5174749" cy="699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800" dirty="0">
                <a:solidFill>
                  <a:schemeClr val="bg2">
                    <a:lumMod val="25000"/>
                  </a:schemeClr>
                </a:solidFill>
                <a:latin typeface="Franklin Gothic Demi" panose="020B0703020102020204" pitchFamily="34" charset="0"/>
              </a:rPr>
              <a:t>Source: </a:t>
            </a:r>
            <a:r>
              <a:rPr lang="en-US" sz="1800" dirty="0">
                <a:solidFill>
                  <a:schemeClr val="bg2">
                    <a:lumMod val="25000"/>
                  </a:schemeClr>
                </a:solidFill>
                <a:latin typeface="Franklin Gothic Book" panose="020B0503020102020204" pitchFamily="34" charset="0"/>
              </a:rPr>
              <a:t>National Transit Database (NTD)</a:t>
            </a:r>
          </a:p>
        </p:txBody>
      </p:sp>
      <p:sp>
        <p:nvSpPr>
          <p:cNvPr id="6" name="Content Placeholder 2">
            <a:extLst>
              <a:ext uri="{FF2B5EF4-FFF2-40B4-BE49-F238E27FC236}">
                <a16:creationId xmlns:a16="http://schemas.microsoft.com/office/drawing/2014/main" id="{F673DE7A-E3DE-41E8-F72F-8F4E24D937BF}"/>
              </a:ext>
            </a:extLst>
          </p:cNvPr>
          <p:cNvSpPr txBox="1">
            <a:spLocks/>
          </p:cNvSpPr>
          <p:nvPr/>
        </p:nvSpPr>
        <p:spPr bwMode="auto">
          <a:xfrm>
            <a:off x="587253" y="6052573"/>
            <a:ext cx="10573587" cy="699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ts val="600"/>
              </a:spcAft>
              <a:buFont typeface="Arial" charset="0"/>
              <a:buNone/>
              <a:defRPr sz="2400" b="0" i="0" kern="1200" baseline="0">
                <a:solidFill>
                  <a:schemeClr val="tx1"/>
                </a:solidFill>
                <a:latin typeface="Calibri" panose="020F0502020204030204" pitchFamily="34" charset="0"/>
                <a:ea typeface="ＭＳ Ｐゴシック" charset="-128"/>
                <a:cs typeface="Calibri" panose="020F0502020204030204" pitchFamily="34" charset="0"/>
              </a:defRPr>
            </a:lvl1pPr>
            <a:lvl2pPr marL="557213" indent="-214313" algn="l" rtl="0" eaLnBrk="1" fontAlgn="base" hangingPunct="1">
              <a:spcBef>
                <a:spcPts val="0"/>
              </a:spcBef>
              <a:spcAft>
                <a:spcPts val="600"/>
              </a:spcAft>
              <a:buFont typeface="Arial" panose="020B0604020202020204" pitchFamily="34" charset="0"/>
              <a:buChar char="•"/>
              <a:defRPr sz="2200" b="0" i="0" kern="1200" baseline="0">
                <a:solidFill>
                  <a:schemeClr val="tx1"/>
                </a:solidFill>
                <a:latin typeface="Calibri" panose="020F0502020204030204" pitchFamily="34" charset="0"/>
                <a:ea typeface="ＭＳ Ｐゴシック" charset="-128"/>
                <a:cs typeface="Calibri" panose="020F0502020204030204" pitchFamily="34" charset="0"/>
              </a:defRPr>
            </a:lvl2pPr>
            <a:lvl3pPr marL="857250" indent="-171450" algn="l" rtl="0" eaLnBrk="1" fontAlgn="base" hangingPunct="1">
              <a:spcBef>
                <a:spcPts val="0"/>
              </a:spcBef>
              <a:spcAft>
                <a:spcPts val="600"/>
              </a:spcAft>
              <a:buFont typeface="Calibri Light" panose="020F0302020204030204" pitchFamily="34" charset="0"/>
              <a:buChar char="–"/>
              <a:defRPr sz="2000" b="0" i="0" kern="1200" baseline="0">
                <a:solidFill>
                  <a:schemeClr val="tx1"/>
                </a:solidFill>
                <a:latin typeface="Calibri" panose="020F0502020204030204" pitchFamily="34" charset="0"/>
                <a:ea typeface="ＭＳ Ｐゴシック" charset="-128"/>
                <a:cs typeface="Calibri" panose="020F0502020204030204" pitchFamily="34" charset="0"/>
              </a:defRPr>
            </a:lvl3pPr>
            <a:lvl4pPr marL="1200150" indent="-171450" algn="l" rtl="0" eaLnBrk="1" fontAlgn="base" hangingPunct="1">
              <a:spcBef>
                <a:spcPts val="0"/>
              </a:spcBef>
              <a:spcAft>
                <a:spcPts val="600"/>
              </a:spcAft>
              <a:buFont typeface="Calibri" panose="020F0502020204030204" pitchFamily="34" charset="0"/>
              <a:buChar char="»"/>
              <a:defRPr lang="en-US" sz="1800" b="0" i="0" kern="1200" baseline="0" smtClean="0">
                <a:solidFill>
                  <a:schemeClr val="tx1"/>
                </a:solidFill>
                <a:effectLst/>
                <a:latin typeface="+mn-lt"/>
                <a:ea typeface="ＭＳ Ｐゴシック" charset="-128"/>
                <a:cs typeface="Calibri Light" panose="020F0302020204030204" pitchFamily="34" charset="0"/>
              </a:defRPr>
            </a:lvl4pPr>
            <a:lvl5pPr marL="1543050" indent="-171450" algn="l" rtl="0" eaLnBrk="1" fontAlgn="base" hangingPunct="1">
              <a:spcBef>
                <a:spcPts val="0"/>
              </a:spcBef>
              <a:spcAft>
                <a:spcPts val="600"/>
              </a:spcAft>
              <a:buFont typeface="Arial" panose="020B0604020202020204" pitchFamily="34" charset="0"/>
              <a:buChar char="•"/>
              <a:defRPr sz="1800" b="0" i="0" kern="1200" baseline="0">
                <a:solidFill>
                  <a:schemeClr val="tx1"/>
                </a:solidFill>
                <a:latin typeface="Calibri" panose="020F0502020204030204" pitchFamily="34" charset="0"/>
                <a:ea typeface="ＭＳ Ｐゴシック"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sz="1800" i="1" dirty="0">
                <a:solidFill>
                  <a:schemeClr val="bg2">
                    <a:lumMod val="25000"/>
                  </a:schemeClr>
                </a:solidFill>
                <a:latin typeface="Franklin Gothic Book" panose="020B0503020102020204" pitchFamily="34" charset="0"/>
              </a:rPr>
              <a:t>FY2024–25 data are preliminary. FY 2025 only includes data from Oct 2024–Apr 2025 </a:t>
            </a:r>
          </a:p>
          <a:p>
            <a:pPr defTabSz="914400"/>
            <a:endParaRPr lang="en-US" dirty="0">
              <a:solidFill>
                <a:schemeClr val="bg2">
                  <a:lumMod val="25000"/>
                </a:schemeClr>
              </a:solidFill>
              <a:latin typeface="Franklin Gothic Book" panose="020B0503020102020204" pitchFamily="34" charset="0"/>
            </a:endParaRPr>
          </a:p>
        </p:txBody>
      </p:sp>
      <p:sp>
        <p:nvSpPr>
          <p:cNvPr id="7" name="Content Placeholder 2">
            <a:extLst>
              <a:ext uri="{FF2B5EF4-FFF2-40B4-BE49-F238E27FC236}">
                <a16:creationId xmlns:a16="http://schemas.microsoft.com/office/drawing/2014/main" id="{E35B5E49-DA3A-D830-851A-02833EB53372}"/>
              </a:ext>
            </a:extLst>
          </p:cNvPr>
          <p:cNvSpPr txBox="1">
            <a:spLocks/>
          </p:cNvSpPr>
          <p:nvPr/>
        </p:nvSpPr>
        <p:spPr bwMode="auto">
          <a:xfrm>
            <a:off x="12192000" y="6367893"/>
            <a:ext cx="4042242" cy="6996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ts val="600"/>
              </a:spcAft>
              <a:buFont typeface="Arial" charset="0"/>
              <a:buNone/>
              <a:defRPr sz="2400" b="0" i="0" kern="1200" baseline="0">
                <a:solidFill>
                  <a:schemeClr val="tx1"/>
                </a:solidFill>
                <a:latin typeface="Calibri" panose="020F0502020204030204" pitchFamily="34" charset="0"/>
                <a:ea typeface="ＭＳ Ｐゴシック" charset="-128"/>
                <a:cs typeface="Calibri" panose="020F0502020204030204" pitchFamily="34" charset="0"/>
              </a:defRPr>
            </a:lvl1pPr>
            <a:lvl2pPr marL="557213" indent="-214313" algn="l" rtl="0" eaLnBrk="1" fontAlgn="base" hangingPunct="1">
              <a:spcBef>
                <a:spcPts val="0"/>
              </a:spcBef>
              <a:spcAft>
                <a:spcPts val="600"/>
              </a:spcAft>
              <a:buFont typeface="Arial" panose="020B0604020202020204" pitchFamily="34" charset="0"/>
              <a:buChar char="•"/>
              <a:defRPr sz="2200" b="0" i="0" kern="1200" baseline="0">
                <a:solidFill>
                  <a:schemeClr val="tx1"/>
                </a:solidFill>
                <a:latin typeface="Calibri" panose="020F0502020204030204" pitchFamily="34" charset="0"/>
                <a:ea typeface="ＭＳ Ｐゴシック" charset="-128"/>
                <a:cs typeface="Calibri" panose="020F0502020204030204" pitchFamily="34" charset="0"/>
              </a:defRPr>
            </a:lvl2pPr>
            <a:lvl3pPr marL="857250" indent="-171450" algn="l" rtl="0" eaLnBrk="1" fontAlgn="base" hangingPunct="1">
              <a:spcBef>
                <a:spcPts val="0"/>
              </a:spcBef>
              <a:spcAft>
                <a:spcPts val="600"/>
              </a:spcAft>
              <a:buFont typeface="Calibri Light" panose="020F0302020204030204" pitchFamily="34" charset="0"/>
              <a:buChar char="–"/>
              <a:defRPr sz="2000" b="0" i="0" kern="1200" baseline="0">
                <a:solidFill>
                  <a:schemeClr val="tx1"/>
                </a:solidFill>
                <a:latin typeface="Calibri" panose="020F0502020204030204" pitchFamily="34" charset="0"/>
                <a:ea typeface="ＭＳ Ｐゴシック" charset="-128"/>
                <a:cs typeface="Calibri" panose="020F0502020204030204" pitchFamily="34" charset="0"/>
              </a:defRPr>
            </a:lvl3pPr>
            <a:lvl4pPr marL="1200150" indent="-171450" algn="l" rtl="0" eaLnBrk="1" fontAlgn="base" hangingPunct="1">
              <a:spcBef>
                <a:spcPts val="0"/>
              </a:spcBef>
              <a:spcAft>
                <a:spcPts val="600"/>
              </a:spcAft>
              <a:buFont typeface="Calibri" panose="020F0502020204030204" pitchFamily="34" charset="0"/>
              <a:buChar char="»"/>
              <a:defRPr sz="1800" b="0" i="0" kern="1200" baseline="0">
                <a:solidFill>
                  <a:schemeClr val="tx1"/>
                </a:solidFill>
                <a:latin typeface="Calibri" panose="020F0502020204030204" pitchFamily="34" charset="0"/>
                <a:ea typeface="ＭＳ Ｐゴシック" charset="-128"/>
                <a:cs typeface="Calibri" panose="020F0502020204030204" pitchFamily="34" charset="0"/>
              </a:defRPr>
            </a:lvl4pPr>
            <a:lvl5pPr marL="1543050" indent="-171450" algn="l" rtl="0" eaLnBrk="1" fontAlgn="base" hangingPunct="1">
              <a:spcBef>
                <a:spcPts val="0"/>
              </a:spcBef>
              <a:spcAft>
                <a:spcPts val="600"/>
              </a:spcAft>
              <a:buFont typeface="Arial" panose="020B0604020202020204" pitchFamily="34" charset="0"/>
              <a:buChar char="•"/>
              <a:defRPr sz="1800" b="0" i="0" kern="1200" baseline="0">
                <a:solidFill>
                  <a:schemeClr val="tx1"/>
                </a:solidFill>
                <a:latin typeface="Calibri" panose="020F0502020204030204" pitchFamily="34" charset="0"/>
                <a:ea typeface="ＭＳ Ｐゴシック"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lnSpc>
                <a:spcPct val="90000"/>
              </a:lnSpc>
            </a:pPr>
            <a:r>
              <a:rPr lang="en-US" sz="1800" dirty="0">
                <a:solidFill>
                  <a:schemeClr val="bg1"/>
                </a:solidFill>
                <a:latin typeface="Franklin Gothic Demi" panose="020B0703020102020204" pitchFamily="34" charset="0"/>
              </a:rPr>
              <a:t>Produced Using NTD Data Pulled On: </a:t>
            </a:r>
            <a:r>
              <a:rPr lang="en-US" sz="1800" dirty="0">
                <a:solidFill>
                  <a:schemeClr val="bg1"/>
                </a:solidFill>
                <a:latin typeface="Franklin Gothic Book" panose="020B0503020102020204" pitchFamily="34" charset="0"/>
              </a:rPr>
              <a:t>8/1/2025</a:t>
            </a:r>
            <a:endParaRPr lang="en-US" dirty="0">
              <a:solidFill>
                <a:schemeClr val="bg1"/>
              </a:solidFill>
              <a:latin typeface="Franklin Gothic Book" panose="020B0503020102020204" pitchFamily="34" charset="0"/>
            </a:endParaRPr>
          </a:p>
        </p:txBody>
      </p:sp>
      <p:grpSp>
        <p:nvGrpSpPr>
          <p:cNvPr id="4" name="Group 3">
            <a:extLst>
              <a:ext uri="{FF2B5EF4-FFF2-40B4-BE49-F238E27FC236}">
                <a16:creationId xmlns:a16="http://schemas.microsoft.com/office/drawing/2014/main" id="{26B14CD6-3BBB-0C80-0C50-A075649314A0}"/>
              </a:ext>
            </a:extLst>
          </p:cNvPr>
          <p:cNvGrpSpPr/>
          <p:nvPr/>
        </p:nvGrpSpPr>
        <p:grpSpPr>
          <a:xfrm>
            <a:off x="305380" y="1291206"/>
            <a:ext cx="10836799" cy="2048256"/>
            <a:chOff x="305380" y="1291206"/>
            <a:chExt cx="10836799" cy="2048256"/>
          </a:xfrm>
        </p:grpSpPr>
        <p:sp>
          <p:nvSpPr>
            <p:cNvPr id="11" name="Graphic 2_NewLabel">
              <a:extLst>
                <a:ext uri="{FF2B5EF4-FFF2-40B4-BE49-F238E27FC236}">
                  <a16:creationId xmlns:a16="http://schemas.microsoft.com/office/drawing/2014/main" id="{3129B4C2-368A-83BF-6CCA-F8808F99AC38}"/>
                </a:ext>
              </a:extLst>
            </p:cNvPr>
            <p:cNvSpPr txBox="1"/>
            <p:nvPr/>
          </p:nvSpPr>
          <p:spPr>
            <a:xfrm>
              <a:off x="305380" y="1530338"/>
              <a:ext cx="2382063" cy="1323439"/>
            </a:xfrm>
            <a:prstGeom prst="rect">
              <a:avLst/>
            </a:prstGeom>
            <a:noFill/>
          </p:spPr>
          <p:txBody>
            <a:bodyPr wrap="square" rtlCol="0">
              <a:spAutoFit/>
            </a:bodyPr>
            <a:lstStyle/>
            <a:p>
              <a:pPr algn="ctr"/>
              <a:r>
                <a:rPr lang="en-US" sz="2000" dirty="0">
                  <a:latin typeface="Franklin Gothic Demi" panose="020B0703020102020204" pitchFamily="34" charset="0"/>
                </a:rPr>
                <a:t>Fatalities per </a:t>
              </a:r>
            </a:p>
            <a:p>
              <a:pPr algn="ctr"/>
              <a:r>
                <a:rPr lang="en-US" sz="2000" dirty="0">
                  <a:latin typeface="Franklin Gothic Demi" panose="020B0703020102020204" pitchFamily="34" charset="0"/>
                </a:rPr>
                <a:t>100 Million Vehicle Revenue Miles (VRM)</a:t>
              </a:r>
            </a:p>
          </p:txBody>
        </p:sp>
        <p:pic>
          <p:nvPicPr>
            <p:cNvPr id="3" name="Graphic 2_new">
              <a:extLst>
                <a:ext uri="{FF2B5EF4-FFF2-40B4-BE49-F238E27FC236}">
                  <a16:creationId xmlns:a16="http://schemas.microsoft.com/office/drawing/2014/main" id="{1AFFB733-0869-13C0-11BE-462E18AE11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5587" y="1291206"/>
              <a:ext cx="9176592" cy="2048256"/>
            </a:xfrm>
            <a:prstGeom prst="rect">
              <a:avLst/>
            </a:prstGeom>
          </p:spPr>
        </p:pic>
      </p:grpSp>
      <p:grpSp>
        <p:nvGrpSpPr>
          <p:cNvPr id="12" name="Group 11">
            <a:extLst>
              <a:ext uri="{FF2B5EF4-FFF2-40B4-BE49-F238E27FC236}">
                <a16:creationId xmlns:a16="http://schemas.microsoft.com/office/drawing/2014/main" id="{A2D91DC0-E2B3-1259-BCB3-FB5CDE6055B8}"/>
              </a:ext>
            </a:extLst>
          </p:cNvPr>
          <p:cNvGrpSpPr/>
          <p:nvPr/>
        </p:nvGrpSpPr>
        <p:grpSpPr>
          <a:xfrm>
            <a:off x="305380" y="3463119"/>
            <a:ext cx="10855460" cy="2048256"/>
            <a:chOff x="305380" y="3463119"/>
            <a:chExt cx="10855460" cy="2048256"/>
          </a:xfrm>
        </p:grpSpPr>
        <p:sp>
          <p:nvSpPr>
            <p:cNvPr id="8" name="Graphic 7_NewLabel">
              <a:extLst>
                <a:ext uri="{FF2B5EF4-FFF2-40B4-BE49-F238E27FC236}">
                  <a16:creationId xmlns:a16="http://schemas.microsoft.com/office/drawing/2014/main" id="{BD781660-A810-E556-F79D-A54D862BA275}"/>
                </a:ext>
              </a:extLst>
            </p:cNvPr>
            <p:cNvSpPr txBox="1"/>
            <p:nvPr/>
          </p:nvSpPr>
          <p:spPr>
            <a:xfrm>
              <a:off x="305380" y="3892538"/>
              <a:ext cx="2382063" cy="707886"/>
            </a:xfrm>
            <a:prstGeom prst="rect">
              <a:avLst/>
            </a:prstGeom>
            <a:noFill/>
          </p:spPr>
          <p:txBody>
            <a:bodyPr wrap="square" rtlCol="0">
              <a:spAutoFit/>
            </a:bodyPr>
            <a:lstStyle/>
            <a:p>
              <a:pPr algn="ctr"/>
              <a:r>
                <a:rPr lang="en-US" sz="2000" dirty="0">
                  <a:latin typeface="Franklin Gothic Demi" panose="020B0703020102020204" pitchFamily="34" charset="0"/>
                </a:rPr>
                <a:t>Injuries per </a:t>
              </a:r>
            </a:p>
            <a:p>
              <a:pPr algn="ctr"/>
              <a:r>
                <a:rPr lang="en-US" sz="2000" dirty="0">
                  <a:latin typeface="Franklin Gothic Demi" panose="020B0703020102020204" pitchFamily="34" charset="0"/>
                </a:rPr>
                <a:t>100 Million VRM</a:t>
              </a:r>
            </a:p>
          </p:txBody>
        </p:sp>
        <p:pic>
          <p:nvPicPr>
            <p:cNvPr id="10" name="Graphic 7_new">
              <a:extLst>
                <a:ext uri="{FF2B5EF4-FFF2-40B4-BE49-F238E27FC236}">
                  <a16:creationId xmlns:a16="http://schemas.microsoft.com/office/drawing/2014/main" id="{E8FA5097-60EC-453F-CBAA-5B8AA23771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4248" y="3463119"/>
              <a:ext cx="9176592" cy="2048256"/>
            </a:xfrm>
            <a:prstGeom prst="rect">
              <a:avLst/>
            </a:prstGeom>
          </p:spPr>
        </p:pic>
      </p:grpSp>
    </p:spTree>
    <p:extLst>
      <p:ext uri="{BB962C8B-B14F-4D97-AF65-F5344CB8AC3E}">
        <p14:creationId xmlns:p14="http://schemas.microsoft.com/office/powerpoint/2010/main" val="2238046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08753-0357-9FCB-53F8-98CBD6B846A7}"/>
              </a:ext>
            </a:extLst>
          </p:cNvPr>
          <p:cNvSpPr>
            <a:spLocks noGrp="1"/>
          </p:cNvSpPr>
          <p:nvPr>
            <p:ph type="title"/>
          </p:nvPr>
        </p:nvSpPr>
        <p:spPr>
          <a:xfrm>
            <a:off x="774402" y="374570"/>
            <a:ext cx="10084098" cy="938249"/>
          </a:xfrm>
        </p:spPr>
        <p:txBody>
          <a:bodyPr/>
          <a:lstStyle/>
          <a:p>
            <a:r>
              <a:rPr lang="en-US" dirty="0"/>
              <a:t>State of Rail Transit Safety – Annual Trends</a:t>
            </a:r>
          </a:p>
        </p:txBody>
      </p:sp>
      <p:grpSp>
        <p:nvGrpSpPr>
          <p:cNvPr id="12" name="Group 11">
            <a:extLst>
              <a:ext uri="{FF2B5EF4-FFF2-40B4-BE49-F238E27FC236}">
                <a16:creationId xmlns:a16="http://schemas.microsoft.com/office/drawing/2014/main" id="{BAA5D921-92E6-2E9C-B868-222C04536B27}"/>
              </a:ext>
            </a:extLst>
          </p:cNvPr>
          <p:cNvGrpSpPr/>
          <p:nvPr/>
        </p:nvGrpSpPr>
        <p:grpSpPr>
          <a:xfrm>
            <a:off x="305380" y="3460996"/>
            <a:ext cx="10836799" cy="2048256"/>
            <a:chOff x="305380" y="3460996"/>
            <a:chExt cx="10836799" cy="2048256"/>
          </a:xfrm>
        </p:grpSpPr>
        <p:sp>
          <p:nvSpPr>
            <p:cNvPr id="8" name="Graphic 7_NewLabel">
              <a:extLst>
                <a:ext uri="{FF2B5EF4-FFF2-40B4-BE49-F238E27FC236}">
                  <a16:creationId xmlns:a16="http://schemas.microsoft.com/office/drawing/2014/main" id="{5BCEEC71-3E52-CE5A-A324-07DCE0AF1421}"/>
                </a:ext>
              </a:extLst>
            </p:cNvPr>
            <p:cNvSpPr txBox="1"/>
            <p:nvPr/>
          </p:nvSpPr>
          <p:spPr>
            <a:xfrm>
              <a:off x="305380" y="3892538"/>
              <a:ext cx="2382063" cy="707886"/>
            </a:xfrm>
            <a:prstGeom prst="rect">
              <a:avLst/>
            </a:prstGeom>
            <a:noFill/>
          </p:spPr>
          <p:txBody>
            <a:bodyPr wrap="square" rtlCol="0">
              <a:spAutoFit/>
            </a:bodyPr>
            <a:lstStyle/>
            <a:p>
              <a:pPr algn="ctr"/>
              <a:r>
                <a:rPr lang="en-US" sz="2000" dirty="0">
                  <a:latin typeface="Franklin Gothic Demi" panose="020B0703020102020204" pitchFamily="34" charset="0"/>
                </a:rPr>
                <a:t>Injuries per </a:t>
              </a:r>
            </a:p>
            <a:p>
              <a:pPr algn="ctr"/>
              <a:r>
                <a:rPr lang="en-US" sz="2000" dirty="0">
                  <a:latin typeface="Franklin Gothic Demi" panose="020B0703020102020204" pitchFamily="34" charset="0"/>
                </a:rPr>
                <a:t>100 Million VRM</a:t>
              </a:r>
            </a:p>
          </p:txBody>
        </p:sp>
        <p:pic>
          <p:nvPicPr>
            <p:cNvPr id="11" name="Graphic 7_new">
              <a:extLst>
                <a:ext uri="{FF2B5EF4-FFF2-40B4-BE49-F238E27FC236}">
                  <a16:creationId xmlns:a16="http://schemas.microsoft.com/office/drawing/2014/main" id="{F9FD86F6-3FFF-5315-183C-49AEDB6DA8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5587" y="3460996"/>
              <a:ext cx="9176592" cy="2048256"/>
            </a:xfrm>
            <a:prstGeom prst="rect">
              <a:avLst/>
            </a:prstGeom>
          </p:spPr>
        </p:pic>
      </p:grpSp>
      <p:grpSp>
        <p:nvGrpSpPr>
          <p:cNvPr id="10" name="Group 9">
            <a:extLst>
              <a:ext uri="{FF2B5EF4-FFF2-40B4-BE49-F238E27FC236}">
                <a16:creationId xmlns:a16="http://schemas.microsoft.com/office/drawing/2014/main" id="{8D068F0C-0CB9-3E52-A1E9-32BE21021DCE}"/>
              </a:ext>
            </a:extLst>
          </p:cNvPr>
          <p:cNvGrpSpPr/>
          <p:nvPr/>
        </p:nvGrpSpPr>
        <p:grpSpPr>
          <a:xfrm>
            <a:off x="305380" y="1287609"/>
            <a:ext cx="10836799" cy="2048256"/>
            <a:chOff x="305380" y="1287609"/>
            <a:chExt cx="10836799" cy="2048256"/>
          </a:xfrm>
        </p:grpSpPr>
        <p:sp>
          <p:nvSpPr>
            <p:cNvPr id="4" name="Graphic 2_NewLabel">
              <a:extLst>
                <a:ext uri="{FF2B5EF4-FFF2-40B4-BE49-F238E27FC236}">
                  <a16:creationId xmlns:a16="http://schemas.microsoft.com/office/drawing/2014/main" id="{2CB691D4-D72E-D112-F55B-DCBAF5D31C22}"/>
                </a:ext>
              </a:extLst>
            </p:cNvPr>
            <p:cNvSpPr txBox="1"/>
            <p:nvPr/>
          </p:nvSpPr>
          <p:spPr>
            <a:xfrm>
              <a:off x="305380" y="1774178"/>
              <a:ext cx="2382063" cy="707886"/>
            </a:xfrm>
            <a:prstGeom prst="rect">
              <a:avLst/>
            </a:prstGeom>
            <a:noFill/>
          </p:spPr>
          <p:txBody>
            <a:bodyPr wrap="square" rtlCol="0">
              <a:spAutoFit/>
            </a:bodyPr>
            <a:lstStyle/>
            <a:p>
              <a:pPr algn="ctr"/>
              <a:r>
                <a:rPr lang="en-US" sz="2000" dirty="0">
                  <a:latin typeface="Franklin Gothic Demi" panose="020B0703020102020204" pitchFamily="34" charset="0"/>
                </a:rPr>
                <a:t>Fatalities per </a:t>
              </a:r>
            </a:p>
            <a:p>
              <a:pPr algn="ctr"/>
              <a:r>
                <a:rPr lang="en-US" sz="2000" dirty="0">
                  <a:latin typeface="Franklin Gothic Demi" panose="020B0703020102020204" pitchFamily="34" charset="0"/>
                </a:rPr>
                <a:t>100 Million VRM</a:t>
              </a:r>
            </a:p>
          </p:txBody>
        </p:sp>
        <p:pic>
          <p:nvPicPr>
            <p:cNvPr id="9" name="Graphic 2_new">
              <a:extLst>
                <a:ext uri="{FF2B5EF4-FFF2-40B4-BE49-F238E27FC236}">
                  <a16:creationId xmlns:a16="http://schemas.microsoft.com/office/drawing/2014/main" id="{8F7188A9-457A-5216-5519-8F94CF07CC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5587" y="1287609"/>
              <a:ext cx="9176592" cy="2048256"/>
            </a:xfrm>
            <a:prstGeom prst="rect">
              <a:avLst/>
            </a:prstGeom>
          </p:spPr>
        </p:pic>
      </p:grpSp>
      <p:sp>
        <p:nvSpPr>
          <p:cNvPr id="16" name="Content Placeholder 2">
            <a:extLst>
              <a:ext uri="{FF2B5EF4-FFF2-40B4-BE49-F238E27FC236}">
                <a16:creationId xmlns:a16="http://schemas.microsoft.com/office/drawing/2014/main" id="{146678FC-E77D-448B-B738-2BB8E092E5C9}"/>
              </a:ext>
            </a:extLst>
          </p:cNvPr>
          <p:cNvSpPr txBox="1">
            <a:spLocks/>
          </p:cNvSpPr>
          <p:nvPr/>
        </p:nvSpPr>
        <p:spPr>
          <a:xfrm>
            <a:off x="373296" y="5804071"/>
            <a:ext cx="5174749" cy="699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800" dirty="0">
                <a:solidFill>
                  <a:schemeClr val="bg2">
                    <a:lumMod val="25000"/>
                  </a:schemeClr>
                </a:solidFill>
                <a:latin typeface="Franklin Gothic Demi" panose="020B0703020102020204" pitchFamily="34" charset="0"/>
              </a:rPr>
              <a:t>Source: </a:t>
            </a:r>
            <a:r>
              <a:rPr lang="en-US" sz="1800" dirty="0">
                <a:solidFill>
                  <a:schemeClr val="bg2">
                    <a:lumMod val="25000"/>
                  </a:schemeClr>
                </a:solidFill>
                <a:latin typeface="Franklin Gothic Book" panose="020B0503020102020204" pitchFamily="34" charset="0"/>
              </a:rPr>
              <a:t>National Transit Database (NTD)</a:t>
            </a:r>
          </a:p>
        </p:txBody>
      </p:sp>
      <p:sp>
        <p:nvSpPr>
          <p:cNvPr id="17" name="Content Placeholder 2">
            <a:extLst>
              <a:ext uri="{FF2B5EF4-FFF2-40B4-BE49-F238E27FC236}">
                <a16:creationId xmlns:a16="http://schemas.microsoft.com/office/drawing/2014/main" id="{BA1AED13-3BD9-8644-E11F-056543B5BFB0}"/>
              </a:ext>
            </a:extLst>
          </p:cNvPr>
          <p:cNvSpPr txBox="1">
            <a:spLocks/>
          </p:cNvSpPr>
          <p:nvPr/>
        </p:nvSpPr>
        <p:spPr bwMode="auto">
          <a:xfrm>
            <a:off x="587253" y="6052573"/>
            <a:ext cx="10573587" cy="699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ts val="600"/>
              </a:spcAft>
              <a:buFont typeface="Arial" charset="0"/>
              <a:buNone/>
              <a:defRPr sz="2400" b="0" i="0" kern="1200" baseline="0">
                <a:solidFill>
                  <a:schemeClr val="tx1"/>
                </a:solidFill>
                <a:latin typeface="Calibri" panose="020F0502020204030204" pitchFamily="34" charset="0"/>
                <a:ea typeface="ＭＳ Ｐゴシック" charset="-128"/>
                <a:cs typeface="Calibri" panose="020F0502020204030204" pitchFamily="34" charset="0"/>
              </a:defRPr>
            </a:lvl1pPr>
            <a:lvl2pPr marL="557213" indent="-214313" algn="l" rtl="0" eaLnBrk="1" fontAlgn="base" hangingPunct="1">
              <a:spcBef>
                <a:spcPts val="0"/>
              </a:spcBef>
              <a:spcAft>
                <a:spcPts val="600"/>
              </a:spcAft>
              <a:buFont typeface="Arial" panose="020B0604020202020204" pitchFamily="34" charset="0"/>
              <a:buChar char="•"/>
              <a:defRPr sz="2200" b="0" i="0" kern="1200" baseline="0">
                <a:solidFill>
                  <a:schemeClr val="tx1"/>
                </a:solidFill>
                <a:latin typeface="Calibri" panose="020F0502020204030204" pitchFamily="34" charset="0"/>
                <a:ea typeface="ＭＳ Ｐゴシック" charset="-128"/>
                <a:cs typeface="Calibri" panose="020F0502020204030204" pitchFamily="34" charset="0"/>
              </a:defRPr>
            </a:lvl2pPr>
            <a:lvl3pPr marL="857250" indent="-171450" algn="l" rtl="0" eaLnBrk="1" fontAlgn="base" hangingPunct="1">
              <a:spcBef>
                <a:spcPts val="0"/>
              </a:spcBef>
              <a:spcAft>
                <a:spcPts val="600"/>
              </a:spcAft>
              <a:buFont typeface="Calibri Light" panose="020F0302020204030204" pitchFamily="34" charset="0"/>
              <a:buChar char="–"/>
              <a:defRPr sz="2000" b="0" i="0" kern="1200" baseline="0">
                <a:solidFill>
                  <a:schemeClr val="tx1"/>
                </a:solidFill>
                <a:latin typeface="Calibri" panose="020F0502020204030204" pitchFamily="34" charset="0"/>
                <a:ea typeface="ＭＳ Ｐゴシック" charset="-128"/>
                <a:cs typeface="Calibri" panose="020F0502020204030204" pitchFamily="34" charset="0"/>
              </a:defRPr>
            </a:lvl3pPr>
            <a:lvl4pPr marL="1200150" indent="-171450" algn="l" rtl="0" eaLnBrk="1" fontAlgn="base" hangingPunct="1">
              <a:spcBef>
                <a:spcPts val="0"/>
              </a:spcBef>
              <a:spcAft>
                <a:spcPts val="600"/>
              </a:spcAft>
              <a:buFont typeface="Calibri" panose="020F0502020204030204" pitchFamily="34" charset="0"/>
              <a:buChar char="»"/>
              <a:defRPr lang="en-US" sz="1800" b="0" i="0" kern="1200" baseline="0" smtClean="0">
                <a:solidFill>
                  <a:schemeClr val="tx1"/>
                </a:solidFill>
                <a:effectLst/>
                <a:latin typeface="+mn-lt"/>
                <a:ea typeface="ＭＳ Ｐゴシック" charset="-128"/>
                <a:cs typeface="Calibri Light" panose="020F0302020204030204" pitchFamily="34" charset="0"/>
              </a:defRPr>
            </a:lvl4pPr>
            <a:lvl5pPr marL="1543050" indent="-171450" algn="l" rtl="0" eaLnBrk="1" fontAlgn="base" hangingPunct="1">
              <a:spcBef>
                <a:spcPts val="0"/>
              </a:spcBef>
              <a:spcAft>
                <a:spcPts val="600"/>
              </a:spcAft>
              <a:buFont typeface="Arial" panose="020B0604020202020204" pitchFamily="34" charset="0"/>
              <a:buChar char="•"/>
              <a:defRPr sz="1800" b="0" i="0" kern="1200" baseline="0">
                <a:solidFill>
                  <a:schemeClr val="tx1"/>
                </a:solidFill>
                <a:latin typeface="Calibri" panose="020F0502020204030204" pitchFamily="34" charset="0"/>
                <a:ea typeface="ＭＳ Ｐゴシック"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sz="1800" i="1" dirty="0">
                <a:solidFill>
                  <a:schemeClr val="bg2">
                    <a:lumMod val="25000"/>
                  </a:schemeClr>
                </a:solidFill>
                <a:latin typeface="Franklin Gothic Book" panose="020B0503020102020204" pitchFamily="34" charset="0"/>
              </a:rPr>
              <a:t>FY2024–25 data are preliminary. FY 2025 only includes data from Oct 2024–Apr 2025 </a:t>
            </a:r>
          </a:p>
          <a:p>
            <a:pPr defTabSz="914400"/>
            <a:endParaRPr lang="en-US" dirty="0">
              <a:solidFill>
                <a:schemeClr val="bg2">
                  <a:lumMod val="25000"/>
                </a:schemeClr>
              </a:solidFill>
              <a:latin typeface="Franklin Gothic Book" panose="020B0503020102020204" pitchFamily="34" charset="0"/>
            </a:endParaRPr>
          </a:p>
        </p:txBody>
      </p:sp>
      <p:sp>
        <p:nvSpPr>
          <p:cNvPr id="18" name="Content Placeholder 2">
            <a:extLst>
              <a:ext uri="{FF2B5EF4-FFF2-40B4-BE49-F238E27FC236}">
                <a16:creationId xmlns:a16="http://schemas.microsoft.com/office/drawing/2014/main" id="{A6E7E22C-B26A-1171-A252-4EC9E0AEFC0A}"/>
              </a:ext>
            </a:extLst>
          </p:cNvPr>
          <p:cNvSpPr txBox="1">
            <a:spLocks/>
          </p:cNvSpPr>
          <p:nvPr/>
        </p:nvSpPr>
        <p:spPr bwMode="auto">
          <a:xfrm>
            <a:off x="12192000" y="6307417"/>
            <a:ext cx="4042242" cy="324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ts val="600"/>
              </a:spcAft>
              <a:buFont typeface="Arial" charset="0"/>
              <a:buNone/>
              <a:defRPr sz="2400" b="0" i="0" kern="1200" baseline="0">
                <a:solidFill>
                  <a:schemeClr val="tx1"/>
                </a:solidFill>
                <a:latin typeface="Calibri" panose="020F0502020204030204" pitchFamily="34" charset="0"/>
                <a:ea typeface="ＭＳ Ｐゴシック" charset="-128"/>
                <a:cs typeface="Calibri" panose="020F0502020204030204" pitchFamily="34" charset="0"/>
              </a:defRPr>
            </a:lvl1pPr>
            <a:lvl2pPr marL="557213" indent="-214313" algn="l" rtl="0" eaLnBrk="1" fontAlgn="base" hangingPunct="1">
              <a:spcBef>
                <a:spcPts val="0"/>
              </a:spcBef>
              <a:spcAft>
                <a:spcPts val="600"/>
              </a:spcAft>
              <a:buFont typeface="Arial" panose="020B0604020202020204" pitchFamily="34" charset="0"/>
              <a:buChar char="•"/>
              <a:defRPr sz="2200" b="0" i="0" kern="1200" baseline="0">
                <a:solidFill>
                  <a:schemeClr val="tx1"/>
                </a:solidFill>
                <a:latin typeface="Calibri" panose="020F0502020204030204" pitchFamily="34" charset="0"/>
                <a:ea typeface="ＭＳ Ｐゴシック" charset="-128"/>
                <a:cs typeface="Calibri" panose="020F0502020204030204" pitchFamily="34" charset="0"/>
              </a:defRPr>
            </a:lvl2pPr>
            <a:lvl3pPr marL="857250" indent="-171450" algn="l" rtl="0" eaLnBrk="1" fontAlgn="base" hangingPunct="1">
              <a:spcBef>
                <a:spcPts val="0"/>
              </a:spcBef>
              <a:spcAft>
                <a:spcPts val="600"/>
              </a:spcAft>
              <a:buFont typeface="Calibri Light" panose="020F0302020204030204" pitchFamily="34" charset="0"/>
              <a:buChar char="–"/>
              <a:defRPr sz="2000" b="0" i="0" kern="1200" baseline="0">
                <a:solidFill>
                  <a:schemeClr val="tx1"/>
                </a:solidFill>
                <a:latin typeface="Calibri" panose="020F0502020204030204" pitchFamily="34" charset="0"/>
                <a:ea typeface="ＭＳ Ｐゴシック" charset="-128"/>
                <a:cs typeface="Calibri" panose="020F0502020204030204" pitchFamily="34" charset="0"/>
              </a:defRPr>
            </a:lvl3pPr>
            <a:lvl4pPr marL="1200150" indent="-171450" algn="l" rtl="0" eaLnBrk="1" fontAlgn="base" hangingPunct="1">
              <a:spcBef>
                <a:spcPts val="0"/>
              </a:spcBef>
              <a:spcAft>
                <a:spcPts val="600"/>
              </a:spcAft>
              <a:buFont typeface="Calibri" panose="020F0502020204030204" pitchFamily="34" charset="0"/>
              <a:buChar char="»"/>
              <a:defRPr sz="1800" b="0" i="0" kern="1200" baseline="0">
                <a:solidFill>
                  <a:schemeClr val="tx1"/>
                </a:solidFill>
                <a:latin typeface="Calibri" panose="020F0502020204030204" pitchFamily="34" charset="0"/>
                <a:ea typeface="ＭＳ Ｐゴシック" charset="-128"/>
                <a:cs typeface="Calibri" panose="020F0502020204030204" pitchFamily="34" charset="0"/>
              </a:defRPr>
            </a:lvl4pPr>
            <a:lvl5pPr marL="1543050" indent="-171450" algn="l" rtl="0" eaLnBrk="1" fontAlgn="base" hangingPunct="1">
              <a:spcBef>
                <a:spcPts val="0"/>
              </a:spcBef>
              <a:spcAft>
                <a:spcPts val="600"/>
              </a:spcAft>
              <a:buFont typeface="Arial" panose="020B0604020202020204" pitchFamily="34" charset="0"/>
              <a:buChar char="•"/>
              <a:defRPr sz="1800" b="0" i="0" kern="1200" baseline="0">
                <a:solidFill>
                  <a:schemeClr val="tx1"/>
                </a:solidFill>
                <a:latin typeface="Calibri" panose="020F0502020204030204" pitchFamily="34" charset="0"/>
                <a:ea typeface="ＭＳ Ｐゴシック"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lnSpc>
                <a:spcPct val="90000"/>
              </a:lnSpc>
            </a:pPr>
            <a:r>
              <a:rPr lang="en-US" sz="1800" dirty="0">
                <a:solidFill>
                  <a:schemeClr val="bg1"/>
                </a:solidFill>
                <a:latin typeface="Franklin Gothic Demi" panose="020B0703020102020204" pitchFamily="34" charset="0"/>
              </a:rPr>
              <a:t>Produced Using NTD Data Pulled On: </a:t>
            </a:r>
            <a:r>
              <a:rPr lang="en-US" sz="1800" dirty="0">
                <a:solidFill>
                  <a:schemeClr val="bg1"/>
                </a:solidFill>
                <a:latin typeface="Franklin Gothic Book" panose="020B0503020102020204" pitchFamily="34" charset="0"/>
              </a:rPr>
              <a:t>8/1/2025</a:t>
            </a:r>
            <a:endParaRPr lang="en-US"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441144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0CCAA08-A539-F820-2BF2-548C0461F1C3}"/>
              </a:ext>
              <a:ext uri="{C183D7F6-B498-43B3-948B-1728B52AA6E4}">
                <adec:decorative xmlns:adec="http://schemas.microsoft.com/office/drawing/2017/decorative" val="1"/>
              </a:ext>
            </a:extLst>
          </p:cNvPr>
          <p:cNvSpPr/>
          <p:nvPr/>
        </p:nvSpPr>
        <p:spPr>
          <a:xfrm>
            <a:off x="1584960" y="2936240"/>
            <a:ext cx="9059027" cy="28463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3" name="Oval 12">
            <a:extLst>
              <a:ext uri="{FF2B5EF4-FFF2-40B4-BE49-F238E27FC236}">
                <a16:creationId xmlns:a16="http://schemas.microsoft.com/office/drawing/2014/main" id="{FDB5D274-D8BD-9937-4494-E5863954F6C5}"/>
              </a:ext>
            </a:extLst>
          </p:cNvPr>
          <p:cNvSpPr/>
          <p:nvPr/>
        </p:nvSpPr>
        <p:spPr>
          <a:xfrm>
            <a:off x="822960" y="1298983"/>
            <a:ext cx="762000" cy="762000"/>
          </a:xfrm>
          <a:prstGeom prst="ellipse">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6" name="Graphic 5" descr="Mountains with solid fill">
            <a:extLst>
              <a:ext uri="{FF2B5EF4-FFF2-40B4-BE49-F238E27FC236}">
                <a16:creationId xmlns:a16="http://schemas.microsoft.com/office/drawing/2014/main" id="{72DCDCBD-99A3-4CED-18A5-0F0501FC99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007" y="1308320"/>
            <a:ext cx="647998" cy="647998"/>
          </a:xfrm>
          <a:prstGeom prst="rect">
            <a:avLst/>
          </a:prstGeom>
        </p:spPr>
      </p:pic>
      <p:sp>
        <p:nvSpPr>
          <p:cNvPr id="12" name="object 654">
            <a:extLst>
              <a:ext uri="{FF2B5EF4-FFF2-40B4-BE49-F238E27FC236}">
                <a16:creationId xmlns:a16="http://schemas.microsoft.com/office/drawing/2014/main" id="{3E46A138-77D7-855D-1B0E-0AF2EB8CA0EE}"/>
              </a:ext>
            </a:extLst>
          </p:cNvPr>
          <p:cNvSpPr txBox="1"/>
          <p:nvPr/>
        </p:nvSpPr>
        <p:spPr>
          <a:xfrm>
            <a:off x="1759331" y="1296137"/>
            <a:ext cx="3094192" cy="378081"/>
          </a:xfrm>
          <a:prstGeom prst="rect">
            <a:avLst/>
          </a:prstGeom>
        </p:spPr>
        <p:txBody>
          <a:bodyPr vert="horz" wrap="square" lIns="0" tIns="8665" rIns="0" bIns="0" rtlCol="0">
            <a:spAutoFit/>
          </a:bodyPr>
          <a:lstStyle/>
          <a:p>
            <a:pPr marL="8664" marR="3466" lvl="0" indent="0" algn="l" defTabSz="457200" rtl="0" eaLnBrk="1" fontAlgn="base" latinLnBrk="0" hangingPunct="1">
              <a:lnSpc>
                <a:spcPct val="100000"/>
              </a:lnSpc>
              <a:spcBef>
                <a:spcPts val="68"/>
              </a:spcBef>
              <a:spcAft>
                <a:spcPct val="0"/>
              </a:spcAft>
              <a:buClrTx/>
              <a:buSzTx/>
              <a:buFontTx/>
              <a:buNone/>
              <a:tabLst/>
              <a:defRPr/>
            </a:pPr>
            <a:r>
              <a:rPr kumimoji="0" lang="en-US" sz="2400" i="0" u="none" strike="noStrike" kern="1200" cap="none" spc="0" normalizeH="0" baseline="0" noProof="0">
                <a:ln>
                  <a:noFill/>
                </a:ln>
                <a:solidFill>
                  <a:srgbClr val="00205C"/>
                </a:solidFill>
                <a:effectLst/>
                <a:uLnTx/>
                <a:uFillTx/>
                <a:latin typeface="Franklin Gothic Demi" panose="020B0703020102020204" pitchFamily="34" charset="0"/>
                <a:cs typeface="Calibri"/>
              </a:rPr>
              <a:t>Mission</a:t>
            </a:r>
            <a:endParaRPr kumimoji="0" sz="2400" i="0" u="none" strike="noStrike" kern="1200" cap="none" spc="0" normalizeH="0" baseline="0" noProof="0">
              <a:ln>
                <a:noFill/>
              </a:ln>
              <a:solidFill>
                <a:srgbClr val="00205C"/>
              </a:solidFill>
              <a:effectLst/>
              <a:uLnTx/>
              <a:uFillTx/>
              <a:latin typeface="Franklin Gothic Demi" panose="020B0703020102020204" pitchFamily="34" charset="0"/>
              <a:cs typeface="Calibri"/>
            </a:endParaRPr>
          </a:p>
        </p:txBody>
      </p:sp>
      <p:sp>
        <p:nvSpPr>
          <p:cNvPr id="11" name="object 654">
            <a:extLst>
              <a:ext uri="{FF2B5EF4-FFF2-40B4-BE49-F238E27FC236}">
                <a16:creationId xmlns:a16="http://schemas.microsoft.com/office/drawing/2014/main" id="{1D0CE72A-449F-0629-EB8E-376DECA92B3D}"/>
              </a:ext>
            </a:extLst>
          </p:cNvPr>
          <p:cNvSpPr txBox="1"/>
          <p:nvPr/>
        </p:nvSpPr>
        <p:spPr>
          <a:xfrm>
            <a:off x="1759330" y="1654255"/>
            <a:ext cx="3822661" cy="624303"/>
          </a:xfrm>
          <a:prstGeom prst="rect">
            <a:avLst/>
          </a:prstGeom>
        </p:spPr>
        <p:txBody>
          <a:bodyPr vert="horz" wrap="square" lIns="0" tIns="8665" rIns="0" bIns="0" rtlCol="0">
            <a:spAutoFit/>
          </a:bodyPr>
          <a:lstStyle/>
          <a:p>
            <a:pPr marL="8664" marR="3466" lvl="0" indent="0" algn="l" defTabSz="457200" rtl="0" eaLnBrk="1" fontAlgn="base" latinLnBrk="0" hangingPunct="1">
              <a:lnSpc>
                <a:spcPct val="100000"/>
              </a:lnSpc>
              <a:spcBef>
                <a:spcPts val="68"/>
              </a:spcBef>
              <a:spcAft>
                <a:spcPct val="0"/>
              </a:spcAft>
              <a:buClrTx/>
              <a:buSzTx/>
              <a:buFontTx/>
              <a:buNone/>
              <a:tabLst/>
              <a:defRPr/>
            </a:pPr>
            <a:r>
              <a:rPr kumimoji="0" lang="en-US" sz="2000" i="0" u="none" strike="noStrike" kern="1200" cap="none" spc="0" normalizeH="0" baseline="0" noProof="0">
                <a:ln>
                  <a:noFill/>
                </a:ln>
                <a:effectLst/>
                <a:uLnTx/>
                <a:uFillTx/>
                <a:latin typeface="Franklin Gothic Book" panose="020B0503020102020204" pitchFamily="34" charset="0"/>
                <a:cs typeface="Calibri"/>
              </a:rPr>
              <a:t>Improve America’s Communities through Public Transportation</a:t>
            </a:r>
            <a:endParaRPr kumimoji="0" sz="2000" i="0" u="none" strike="noStrike" kern="1200" cap="none" spc="0" normalizeH="0" baseline="0" noProof="0">
              <a:ln>
                <a:noFill/>
              </a:ln>
              <a:effectLst/>
              <a:uLnTx/>
              <a:uFillTx/>
              <a:latin typeface="Franklin Gothic Book" panose="020B0503020102020204" pitchFamily="34" charset="0"/>
              <a:cs typeface="Calibri"/>
            </a:endParaRPr>
          </a:p>
        </p:txBody>
      </p:sp>
      <p:sp>
        <p:nvSpPr>
          <p:cNvPr id="14" name="Oval 13">
            <a:extLst>
              <a:ext uri="{FF2B5EF4-FFF2-40B4-BE49-F238E27FC236}">
                <a16:creationId xmlns:a16="http://schemas.microsoft.com/office/drawing/2014/main" id="{630C06E5-65F9-7177-5343-A77AF8FEF9D1}"/>
              </a:ext>
            </a:extLst>
          </p:cNvPr>
          <p:cNvSpPr/>
          <p:nvPr/>
        </p:nvSpPr>
        <p:spPr>
          <a:xfrm>
            <a:off x="6072867" y="1319835"/>
            <a:ext cx="762000" cy="762000"/>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object 654">
            <a:extLst>
              <a:ext uri="{FF2B5EF4-FFF2-40B4-BE49-F238E27FC236}">
                <a16:creationId xmlns:a16="http://schemas.microsoft.com/office/drawing/2014/main" id="{5A101D06-BA62-8784-2424-BA498D29AEFF}"/>
              </a:ext>
            </a:extLst>
          </p:cNvPr>
          <p:cNvSpPr txBox="1"/>
          <p:nvPr/>
        </p:nvSpPr>
        <p:spPr>
          <a:xfrm>
            <a:off x="6988191" y="1307849"/>
            <a:ext cx="3094192" cy="378081"/>
          </a:xfrm>
          <a:prstGeom prst="rect">
            <a:avLst/>
          </a:prstGeom>
        </p:spPr>
        <p:txBody>
          <a:bodyPr vert="horz" wrap="square" lIns="0" tIns="8665" rIns="0" bIns="0" rtlCol="0">
            <a:spAutoFit/>
          </a:bodyPr>
          <a:lstStyle/>
          <a:p>
            <a:pPr marL="8664" marR="3466" lvl="0" indent="0" algn="l" defTabSz="457200" rtl="0" eaLnBrk="1" fontAlgn="base" latinLnBrk="0" hangingPunct="1">
              <a:lnSpc>
                <a:spcPct val="100000"/>
              </a:lnSpc>
              <a:spcBef>
                <a:spcPts val="68"/>
              </a:spcBef>
              <a:spcAft>
                <a:spcPct val="0"/>
              </a:spcAft>
              <a:buClrTx/>
              <a:buSzTx/>
              <a:buFontTx/>
              <a:buNone/>
              <a:tabLst/>
              <a:defRPr/>
            </a:pPr>
            <a:r>
              <a:rPr kumimoji="0" lang="en-US" sz="2400" i="0" u="none" strike="noStrike" kern="1200" cap="none" spc="0" normalizeH="0" baseline="0" noProof="0">
                <a:ln>
                  <a:noFill/>
                </a:ln>
                <a:solidFill>
                  <a:srgbClr val="00205C"/>
                </a:solidFill>
                <a:effectLst/>
                <a:uLnTx/>
                <a:uFillTx/>
                <a:latin typeface="Franklin Gothic Demi" panose="020B0703020102020204" pitchFamily="34" charset="0"/>
                <a:cs typeface="Calibri"/>
              </a:rPr>
              <a:t>Vision</a:t>
            </a:r>
            <a:endParaRPr kumimoji="0" sz="2400" i="0" u="none" strike="noStrike" kern="1200" cap="none" spc="0" normalizeH="0" baseline="0" noProof="0">
              <a:ln>
                <a:noFill/>
              </a:ln>
              <a:solidFill>
                <a:srgbClr val="00205C"/>
              </a:solidFill>
              <a:effectLst/>
              <a:uLnTx/>
              <a:uFillTx/>
              <a:latin typeface="Franklin Gothic Demi" panose="020B0703020102020204" pitchFamily="34" charset="0"/>
              <a:cs typeface="Calibri"/>
            </a:endParaRPr>
          </a:p>
        </p:txBody>
      </p:sp>
      <p:sp>
        <p:nvSpPr>
          <p:cNvPr id="9" name="object 654">
            <a:extLst>
              <a:ext uri="{FF2B5EF4-FFF2-40B4-BE49-F238E27FC236}">
                <a16:creationId xmlns:a16="http://schemas.microsoft.com/office/drawing/2014/main" id="{A1A6DBE7-3365-2BB6-EA48-27A7AF1C1F59}"/>
              </a:ext>
            </a:extLst>
          </p:cNvPr>
          <p:cNvSpPr txBox="1"/>
          <p:nvPr/>
        </p:nvSpPr>
        <p:spPr>
          <a:xfrm>
            <a:off x="6988190" y="1676852"/>
            <a:ext cx="3822661" cy="624303"/>
          </a:xfrm>
          <a:prstGeom prst="rect">
            <a:avLst/>
          </a:prstGeom>
        </p:spPr>
        <p:txBody>
          <a:bodyPr vert="horz" wrap="square" lIns="0" tIns="8665" rIns="0" bIns="0" rtlCol="0">
            <a:spAutoFit/>
          </a:bodyPr>
          <a:lstStyle/>
          <a:p>
            <a:pPr marL="8664" marR="3466" lvl="0" indent="0" algn="l" defTabSz="457200" rtl="0" eaLnBrk="1" fontAlgn="base" latinLnBrk="0" hangingPunct="1">
              <a:lnSpc>
                <a:spcPct val="100000"/>
              </a:lnSpc>
              <a:spcBef>
                <a:spcPts val="68"/>
              </a:spcBef>
              <a:spcAft>
                <a:spcPct val="0"/>
              </a:spcAft>
              <a:buClrTx/>
              <a:buSzTx/>
              <a:buFontTx/>
              <a:buNone/>
              <a:tabLst/>
              <a:defRPr/>
            </a:pPr>
            <a:r>
              <a:rPr kumimoji="0" sz="2000" i="0" u="none" strike="noStrike" kern="1200" cap="none" spc="0" normalizeH="0" baseline="0" noProof="0">
                <a:ln>
                  <a:noFill/>
                </a:ln>
                <a:effectLst/>
                <a:uLnTx/>
                <a:uFillTx/>
                <a:latin typeface="Franklin Gothic Book" panose="020B0503020102020204" pitchFamily="34" charset="0"/>
                <a:cs typeface="Calibri"/>
              </a:rPr>
              <a:t>A Be</a:t>
            </a:r>
            <a:r>
              <a:rPr kumimoji="0" lang="en-US" sz="2000" i="0" u="none" strike="noStrike" kern="1200" cap="none" spc="0" normalizeH="0" baseline="0" noProof="0">
                <a:ln>
                  <a:noFill/>
                </a:ln>
                <a:effectLst/>
                <a:uLnTx/>
                <a:uFillTx/>
                <a:latin typeface="Franklin Gothic Book" panose="020B0503020102020204" pitchFamily="34" charset="0"/>
                <a:cs typeface="Calibri"/>
              </a:rPr>
              <a:t>tt</a:t>
            </a:r>
            <a:r>
              <a:rPr kumimoji="0" sz="2000" i="0" u="none" strike="noStrike" kern="1200" cap="none" spc="0" normalizeH="0" baseline="0" noProof="0">
                <a:ln>
                  <a:noFill/>
                </a:ln>
                <a:effectLst/>
                <a:uLnTx/>
                <a:uFillTx/>
                <a:latin typeface="Franklin Gothic Book" panose="020B0503020102020204" pitchFamily="34" charset="0"/>
                <a:cs typeface="Calibri"/>
              </a:rPr>
              <a:t>er Quality of Life for A</a:t>
            </a:r>
            <a:r>
              <a:rPr kumimoji="0" lang="en-US" sz="2000" i="0" u="none" strike="noStrike" kern="1200" cap="none" spc="0" normalizeH="0" baseline="0" noProof="0">
                <a:ln>
                  <a:noFill/>
                </a:ln>
                <a:effectLst/>
                <a:uLnTx/>
                <a:uFillTx/>
                <a:latin typeface="Franklin Gothic Book" panose="020B0503020102020204" pitchFamily="34" charset="0"/>
                <a:cs typeface="Calibri"/>
              </a:rPr>
              <a:t>ll </a:t>
            </a:r>
            <a:r>
              <a:rPr kumimoji="0" sz="2000" i="0" u="none" strike="noStrike" kern="1200" cap="none" spc="0" normalizeH="0" baseline="0" noProof="0">
                <a:ln>
                  <a:noFill/>
                </a:ln>
                <a:effectLst/>
                <a:uLnTx/>
                <a:uFillTx/>
                <a:latin typeface="Franklin Gothic Book" panose="020B0503020102020204" pitchFamily="34" charset="0"/>
                <a:cs typeface="Calibri"/>
              </a:rPr>
              <a:t>Built on Public Transporta</a:t>
            </a:r>
            <a:r>
              <a:rPr kumimoji="0" lang="en-US" sz="2000" i="0" u="none" strike="noStrike" kern="1200" cap="none" spc="0" normalizeH="0" baseline="0" noProof="0">
                <a:ln>
                  <a:noFill/>
                </a:ln>
                <a:effectLst/>
                <a:uLnTx/>
                <a:uFillTx/>
                <a:latin typeface="Franklin Gothic Book" panose="020B0503020102020204" pitchFamily="34" charset="0"/>
                <a:cs typeface="Calibri"/>
              </a:rPr>
              <a:t>ti</a:t>
            </a:r>
            <a:r>
              <a:rPr kumimoji="0" sz="2000" i="0" u="none" strike="noStrike" kern="1200" cap="none" spc="0" normalizeH="0" baseline="0" noProof="0">
                <a:ln>
                  <a:noFill/>
                </a:ln>
                <a:effectLst/>
                <a:uLnTx/>
                <a:uFillTx/>
                <a:latin typeface="Franklin Gothic Book" panose="020B0503020102020204" pitchFamily="34" charset="0"/>
                <a:cs typeface="Calibri"/>
              </a:rPr>
              <a:t>on Excellence</a:t>
            </a:r>
          </a:p>
        </p:txBody>
      </p:sp>
      <p:sp>
        <p:nvSpPr>
          <p:cNvPr id="45" name="object 654">
            <a:extLst>
              <a:ext uri="{FF2B5EF4-FFF2-40B4-BE49-F238E27FC236}">
                <a16:creationId xmlns:a16="http://schemas.microsoft.com/office/drawing/2014/main" id="{F364BEE2-76C5-FBB4-273D-27858EC5A8EB}"/>
              </a:ext>
            </a:extLst>
          </p:cNvPr>
          <p:cNvSpPr txBox="1"/>
          <p:nvPr/>
        </p:nvSpPr>
        <p:spPr>
          <a:xfrm>
            <a:off x="1819365" y="3052215"/>
            <a:ext cx="3094192" cy="378081"/>
          </a:xfrm>
          <a:prstGeom prst="rect">
            <a:avLst/>
          </a:prstGeom>
        </p:spPr>
        <p:txBody>
          <a:bodyPr vert="horz" wrap="square" lIns="0" tIns="8665" rIns="0" bIns="0" rtlCol="0">
            <a:spAutoFit/>
          </a:bodyPr>
          <a:lstStyle/>
          <a:p>
            <a:pPr marL="8664" marR="3466" lvl="0" indent="0" algn="l" defTabSz="457200" rtl="0" eaLnBrk="1" fontAlgn="base" latinLnBrk="0" hangingPunct="1">
              <a:lnSpc>
                <a:spcPct val="100000"/>
              </a:lnSpc>
              <a:spcBef>
                <a:spcPts val="68"/>
              </a:spcBef>
              <a:spcAft>
                <a:spcPct val="0"/>
              </a:spcAft>
              <a:buClrTx/>
              <a:buSzTx/>
              <a:buFontTx/>
              <a:buNone/>
              <a:tabLst/>
              <a:defRPr/>
            </a:pPr>
            <a:r>
              <a:rPr kumimoji="0" lang="en-US" sz="2400" i="0" u="none" strike="noStrike" kern="1200" cap="none" spc="0" normalizeH="0" baseline="0" noProof="0">
                <a:ln>
                  <a:noFill/>
                </a:ln>
                <a:solidFill>
                  <a:srgbClr val="00205C"/>
                </a:solidFill>
                <a:effectLst/>
                <a:uLnTx/>
                <a:uFillTx/>
                <a:latin typeface="Franklin Gothic Demi" panose="020B0703020102020204" pitchFamily="34" charset="0"/>
                <a:cs typeface="Calibri"/>
              </a:rPr>
              <a:t>Values</a:t>
            </a:r>
          </a:p>
        </p:txBody>
      </p:sp>
      <p:graphicFrame>
        <p:nvGraphicFramePr>
          <p:cNvPr id="48" name="Table 386">
            <a:extLst>
              <a:ext uri="{FF2B5EF4-FFF2-40B4-BE49-F238E27FC236}">
                <a16:creationId xmlns:a16="http://schemas.microsoft.com/office/drawing/2014/main" id="{4FF4E510-B140-6488-8D01-0D01FEC99829}"/>
              </a:ext>
            </a:extLst>
          </p:cNvPr>
          <p:cNvGraphicFramePr>
            <a:graphicFrameLocks noGrp="1"/>
          </p:cNvGraphicFramePr>
          <p:nvPr/>
        </p:nvGraphicFramePr>
        <p:xfrm>
          <a:off x="1748245" y="3476874"/>
          <a:ext cx="9166468" cy="2190526"/>
        </p:xfrm>
        <a:graphic>
          <a:graphicData uri="http://schemas.openxmlformats.org/drawingml/2006/table">
            <a:tbl>
              <a:tblPr firstRow="1" bandRow="1">
                <a:tableStyleId>{5C22544A-7EE6-4342-B048-85BDC9FD1C3A}</a:tableStyleId>
              </a:tblPr>
              <a:tblGrid>
                <a:gridCol w="1278644">
                  <a:extLst>
                    <a:ext uri="{9D8B030D-6E8A-4147-A177-3AD203B41FA5}">
                      <a16:colId xmlns:a16="http://schemas.microsoft.com/office/drawing/2014/main" val="4052358221"/>
                    </a:ext>
                  </a:extLst>
                </a:gridCol>
                <a:gridCol w="7887824">
                  <a:extLst>
                    <a:ext uri="{9D8B030D-6E8A-4147-A177-3AD203B41FA5}">
                      <a16:colId xmlns:a16="http://schemas.microsoft.com/office/drawing/2014/main" val="2517174336"/>
                    </a:ext>
                  </a:extLst>
                </a:gridCol>
              </a:tblGrid>
              <a:tr h="451805">
                <a:tc>
                  <a:txBody>
                    <a:bodyPr/>
                    <a:lstStyle/>
                    <a:p>
                      <a:r>
                        <a:rPr lang="en-US" sz="1800" b="1" i="1">
                          <a:solidFill>
                            <a:schemeClr val="accent1">
                              <a:lumMod val="50000"/>
                            </a:schemeClr>
                          </a:solidFill>
                          <a:latin typeface="Franklin Gothic Book" panose="020B0503020102020204" pitchFamily="34" charset="0"/>
                          <a:cs typeface="Arial" panose="020B0604020202020204" pitchFamily="34" charset="0"/>
                        </a:rPr>
                        <a:t>Service</a:t>
                      </a:r>
                    </a:p>
                  </a:txBody>
                  <a:tcPr marL="94818" marR="94818" marT="47409" marB="47409" anchor="ctr">
                    <a:lnL w="6350" cap="flat" cmpd="sng" algn="ctr">
                      <a:noFill/>
                      <a:prstDash val="solid"/>
                      <a:round/>
                      <a:headEnd type="none" w="med" len="med"/>
                      <a:tailEnd type="none" w="med" len="med"/>
                    </a:lnL>
                    <a:lnR w="6350" cap="flat" cmpd="sng" algn="ctr">
                      <a:solidFill>
                        <a:srgbClr val="00205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685800" rtl="0" eaLnBrk="1" fontAlgn="auto" latinLnBrk="0" hangingPunct="1">
                        <a:lnSpc>
                          <a:spcPct val="100000"/>
                        </a:lnSpc>
                        <a:spcBef>
                          <a:spcPts val="0"/>
                        </a:spcBef>
                        <a:spcAft>
                          <a:spcPts val="0"/>
                        </a:spcAft>
                        <a:buClrTx/>
                        <a:buSzTx/>
                        <a:buFontTx/>
                        <a:buNone/>
                        <a:tabLst/>
                        <a:defRPr/>
                      </a:pPr>
                      <a:r>
                        <a:rPr lang="en-US" sz="1800" b="0">
                          <a:solidFill>
                            <a:schemeClr val="accent1">
                              <a:lumMod val="50000"/>
                            </a:schemeClr>
                          </a:solidFill>
                          <a:latin typeface="Franklin Gothic Book" panose="020B0503020102020204" pitchFamily="34" charset="0"/>
                          <a:cs typeface="Calibri"/>
                        </a:rPr>
                        <a:t>Provide reliable, transparent, responsive, and anticipatory services to meet stakeholder needs.</a:t>
                      </a:r>
                      <a:endParaRPr lang="en-US" sz="1800" b="0">
                        <a:solidFill>
                          <a:schemeClr val="accent1">
                            <a:lumMod val="50000"/>
                          </a:schemeClr>
                        </a:solidFill>
                        <a:latin typeface="Franklin Gothic Book" panose="020B0503020102020204" pitchFamily="34" charset="0"/>
                      </a:endParaRPr>
                    </a:p>
                  </a:txBody>
                  <a:tcPr marL="94818" marR="94818" marT="47409" marB="47409" anchor="ctr">
                    <a:lnL w="6350" cap="flat" cmpd="sng" algn="ctr">
                      <a:solidFill>
                        <a:srgbClr val="00205C"/>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7643538"/>
                  </a:ext>
                </a:extLst>
              </a:tr>
              <a:tr h="4518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i="1" spc="-7">
                          <a:solidFill>
                            <a:schemeClr val="accent1">
                              <a:lumMod val="50000"/>
                            </a:schemeClr>
                          </a:solidFill>
                          <a:latin typeface="Franklin Gothic Book" panose="020B0503020102020204" pitchFamily="34" charset="0"/>
                          <a:cs typeface="Arial" panose="020B0604020202020204" pitchFamily="34" charset="0"/>
                        </a:rPr>
                        <a:t>Integrity</a:t>
                      </a:r>
                      <a:endParaRPr lang="en-US" sz="1800" b="1" i="1">
                        <a:solidFill>
                          <a:schemeClr val="accent1">
                            <a:lumMod val="50000"/>
                          </a:schemeClr>
                        </a:solidFill>
                        <a:latin typeface="Franklin Gothic Book" panose="020B0503020102020204" pitchFamily="34" charset="0"/>
                        <a:cs typeface="Arial" panose="020B0604020202020204" pitchFamily="34" charset="0"/>
                      </a:endParaRPr>
                    </a:p>
                  </a:txBody>
                  <a:tcPr marL="94818" marR="94818" marT="47409" marB="47409" anchor="ctr">
                    <a:lnL w="6350" cap="flat" cmpd="sng" algn="ctr">
                      <a:noFill/>
                      <a:prstDash val="solid"/>
                      <a:round/>
                      <a:headEnd type="none" w="med" len="med"/>
                      <a:tailEnd type="none" w="med" len="med"/>
                    </a:lnL>
                    <a:lnR w="6350" cap="flat" cmpd="sng" algn="ctr">
                      <a:solidFill>
                        <a:srgbClr val="00205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685800" rtl="0" eaLnBrk="1" fontAlgn="auto" latinLnBrk="0" hangingPunct="1">
                        <a:lnSpc>
                          <a:spcPct val="100000"/>
                        </a:lnSpc>
                        <a:spcBef>
                          <a:spcPts val="0"/>
                        </a:spcBef>
                        <a:spcAft>
                          <a:spcPts val="0"/>
                        </a:spcAft>
                        <a:buClrTx/>
                        <a:buSzTx/>
                        <a:buFontTx/>
                        <a:buNone/>
                        <a:tabLst/>
                        <a:defRPr/>
                      </a:pPr>
                      <a:r>
                        <a:rPr lang="en-US" sz="1800" b="0">
                          <a:solidFill>
                            <a:schemeClr val="accent1">
                              <a:lumMod val="50000"/>
                            </a:schemeClr>
                          </a:solidFill>
                          <a:latin typeface="Franklin Gothic Book" panose="020B0503020102020204" pitchFamily="34" charset="0"/>
                          <a:cs typeface="Calibri"/>
                        </a:rPr>
                        <a:t>Commit to the highest professional and ethical standards.</a:t>
                      </a:r>
                      <a:endParaRPr lang="en-US" sz="1800" b="0">
                        <a:solidFill>
                          <a:schemeClr val="accent1">
                            <a:lumMod val="50000"/>
                          </a:schemeClr>
                        </a:solidFill>
                        <a:latin typeface="Franklin Gothic Book" panose="020B0503020102020204" pitchFamily="34" charset="0"/>
                      </a:endParaRPr>
                    </a:p>
                  </a:txBody>
                  <a:tcPr marL="94818" marR="94818" marT="47409" marB="47409" anchor="ctr">
                    <a:lnL w="6350" cap="flat" cmpd="sng" algn="ctr">
                      <a:solidFill>
                        <a:srgbClr val="00205C"/>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2718802"/>
                  </a:ext>
                </a:extLst>
              </a:tr>
              <a:tr h="4518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i="1" spc="-7">
                          <a:solidFill>
                            <a:schemeClr val="accent1">
                              <a:lumMod val="50000"/>
                            </a:schemeClr>
                          </a:solidFill>
                          <a:latin typeface="Franklin Gothic Book" panose="020B0503020102020204" pitchFamily="34" charset="0"/>
                          <a:cs typeface="Arial" panose="020B0604020202020204" pitchFamily="34" charset="0"/>
                        </a:rPr>
                        <a:t>Innovation</a:t>
                      </a:r>
                      <a:endParaRPr lang="en-US" sz="1800" b="1" i="1">
                        <a:solidFill>
                          <a:schemeClr val="accent1">
                            <a:lumMod val="50000"/>
                          </a:schemeClr>
                        </a:solidFill>
                        <a:latin typeface="Franklin Gothic Book" panose="020B0503020102020204" pitchFamily="34" charset="0"/>
                        <a:cs typeface="Arial" panose="020B0604020202020204" pitchFamily="34" charset="0"/>
                      </a:endParaRPr>
                    </a:p>
                  </a:txBody>
                  <a:tcPr marL="94818" marR="94818" marT="47409" marB="47409" anchor="ctr">
                    <a:lnL w="6350" cap="flat" cmpd="sng" algn="ctr">
                      <a:noFill/>
                      <a:prstDash val="solid"/>
                      <a:round/>
                      <a:headEnd type="none" w="med" len="med"/>
                      <a:tailEnd type="none" w="med" len="med"/>
                    </a:lnL>
                    <a:lnR w="6350" cap="flat" cmpd="sng" algn="ctr">
                      <a:solidFill>
                        <a:srgbClr val="00205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685800" rtl="0" eaLnBrk="1" fontAlgn="auto" latinLnBrk="0" hangingPunct="1">
                        <a:lnSpc>
                          <a:spcPct val="100000"/>
                        </a:lnSpc>
                        <a:spcBef>
                          <a:spcPts val="0"/>
                        </a:spcBef>
                        <a:spcAft>
                          <a:spcPts val="0"/>
                        </a:spcAft>
                        <a:buClrTx/>
                        <a:buSzTx/>
                        <a:buFontTx/>
                        <a:buNone/>
                        <a:tabLst/>
                        <a:defRPr/>
                      </a:pPr>
                      <a:r>
                        <a:rPr lang="en-US" sz="1800" b="0">
                          <a:solidFill>
                            <a:schemeClr val="accent1">
                              <a:lumMod val="50000"/>
                            </a:schemeClr>
                          </a:solidFill>
                          <a:latin typeface="Franklin Gothic Book" panose="020B0503020102020204" pitchFamily="34" charset="0"/>
                          <a:cs typeface="Calibri"/>
                        </a:rPr>
                        <a:t>Foster new ideas, concepts, and solutions for improved outcomes.</a:t>
                      </a:r>
                      <a:endParaRPr lang="en-US" sz="1800" b="0">
                        <a:solidFill>
                          <a:schemeClr val="accent1">
                            <a:lumMod val="50000"/>
                          </a:schemeClr>
                        </a:solidFill>
                        <a:latin typeface="Franklin Gothic Book" panose="020B0503020102020204" pitchFamily="34" charset="0"/>
                      </a:endParaRPr>
                    </a:p>
                  </a:txBody>
                  <a:tcPr marL="94818" marR="94818" marT="47409" marB="47409" anchor="ctr">
                    <a:lnL w="6350" cap="flat" cmpd="sng" algn="ctr">
                      <a:solidFill>
                        <a:srgbClr val="00205C"/>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3409953"/>
                  </a:ext>
                </a:extLst>
              </a:tr>
              <a:tr h="4656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i="1">
                          <a:solidFill>
                            <a:schemeClr val="accent1">
                              <a:lumMod val="50000"/>
                            </a:schemeClr>
                          </a:solidFill>
                          <a:latin typeface="Franklin Gothic Book" panose="020B0503020102020204" pitchFamily="34" charset="0"/>
                          <a:cs typeface="Arial" panose="020B0604020202020204" pitchFamily="34" charset="0"/>
                        </a:rPr>
                        <a:t>Resiliency</a:t>
                      </a:r>
                    </a:p>
                  </a:txBody>
                  <a:tcPr marL="94818" marR="94818" marT="47409" marB="47409" anchor="ctr">
                    <a:lnL w="6350" cap="flat" cmpd="sng" algn="ctr">
                      <a:noFill/>
                      <a:prstDash val="solid"/>
                      <a:round/>
                      <a:headEnd type="none" w="med" len="med"/>
                      <a:tailEnd type="none" w="med" len="med"/>
                    </a:lnL>
                    <a:lnR w="6350" cap="flat" cmpd="sng" algn="ctr">
                      <a:solidFill>
                        <a:srgbClr val="00205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685800" rtl="0" eaLnBrk="1" fontAlgn="auto" latinLnBrk="0" hangingPunct="1">
                        <a:lnSpc>
                          <a:spcPct val="100000"/>
                        </a:lnSpc>
                        <a:spcBef>
                          <a:spcPts val="0"/>
                        </a:spcBef>
                        <a:spcAft>
                          <a:spcPts val="0"/>
                        </a:spcAft>
                        <a:buClrTx/>
                        <a:buSzTx/>
                        <a:buFontTx/>
                        <a:buNone/>
                        <a:tabLst/>
                        <a:defRPr/>
                      </a:pPr>
                      <a:r>
                        <a:rPr lang="en-US" sz="1800" b="0">
                          <a:solidFill>
                            <a:schemeClr val="accent1">
                              <a:lumMod val="50000"/>
                            </a:schemeClr>
                          </a:solidFill>
                          <a:latin typeface="Franklin Gothic Book" panose="020B0503020102020204" pitchFamily="34" charset="0"/>
                          <a:cs typeface="Calibri"/>
                        </a:rPr>
                        <a:t>Optimize decisions, resources, and systems to make long-term positive </a:t>
                      </a:r>
                      <a:br>
                        <a:rPr lang="en-US" sz="1800" b="0">
                          <a:solidFill>
                            <a:schemeClr val="accent1">
                              <a:lumMod val="50000"/>
                            </a:schemeClr>
                          </a:solidFill>
                          <a:latin typeface="Franklin Gothic Book" panose="020B0503020102020204" pitchFamily="34" charset="0"/>
                          <a:cs typeface="Calibri"/>
                        </a:rPr>
                      </a:br>
                      <a:r>
                        <a:rPr lang="en-US" sz="1800" b="0">
                          <a:solidFill>
                            <a:schemeClr val="accent1">
                              <a:lumMod val="50000"/>
                            </a:schemeClr>
                          </a:solidFill>
                          <a:latin typeface="Franklin Gothic Book" panose="020B0503020102020204" pitchFamily="34" charset="0"/>
                          <a:cs typeface="Calibri"/>
                        </a:rPr>
                        <a:t>impacts on the environment, infrastructure, and safety.</a:t>
                      </a:r>
                      <a:endParaRPr lang="en-US" sz="1800" b="0">
                        <a:solidFill>
                          <a:schemeClr val="accent1">
                            <a:lumMod val="50000"/>
                          </a:schemeClr>
                        </a:solidFill>
                        <a:latin typeface="Franklin Gothic Book" panose="020B0503020102020204" pitchFamily="34" charset="0"/>
                      </a:endParaRPr>
                    </a:p>
                  </a:txBody>
                  <a:tcPr marL="94818" marR="94818" marT="47409" marB="47409" anchor="ctr">
                    <a:lnL w="6350" cap="flat" cmpd="sng" algn="ctr">
                      <a:solidFill>
                        <a:srgbClr val="00205C"/>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0609212"/>
                  </a:ext>
                </a:extLst>
              </a:tr>
            </a:tbl>
          </a:graphicData>
        </a:graphic>
      </p:graphicFrame>
      <p:pic>
        <p:nvPicPr>
          <p:cNvPr id="5" name="Graphic 4">
            <a:extLst>
              <a:ext uri="{FF2B5EF4-FFF2-40B4-BE49-F238E27FC236}">
                <a16:creationId xmlns:a16="http://schemas.microsoft.com/office/drawing/2014/main" id="{B78AC559-10BA-5562-B734-85D5BD37EC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0560" y="1309430"/>
            <a:ext cx="721182" cy="767709"/>
          </a:xfrm>
          <a:prstGeom prst="rect">
            <a:avLst/>
          </a:prstGeom>
        </p:spPr>
      </p:pic>
      <p:sp>
        <p:nvSpPr>
          <p:cNvPr id="7" name="Title 1">
            <a:extLst>
              <a:ext uri="{FF2B5EF4-FFF2-40B4-BE49-F238E27FC236}">
                <a16:creationId xmlns:a16="http://schemas.microsoft.com/office/drawing/2014/main" id="{BDABA2DC-6C41-74BA-4758-1220D270CD81}"/>
              </a:ext>
            </a:extLst>
          </p:cNvPr>
          <p:cNvSpPr txBox="1">
            <a:spLocks/>
          </p:cNvSpPr>
          <p:nvPr/>
        </p:nvSpPr>
        <p:spPr>
          <a:xfrm>
            <a:off x="774402" y="374570"/>
            <a:ext cx="9831723" cy="678567"/>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rgbClr val="0B6FAD"/>
                </a:solidFill>
                <a:latin typeface="Franklin Gothic Heavy" panose="020B0903020102020204" pitchFamily="34" charset="0"/>
                <a:ea typeface="+mj-ea"/>
                <a:cs typeface="+mj-cs"/>
              </a:defRPr>
            </a:lvl1pPr>
          </a:lstStyle>
          <a:p>
            <a:pPr>
              <a:spcAft>
                <a:spcPts val="0"/>
              </a:spcAft>
            </a:pPr>
            <a:r>
              <a:rPr lang="en-US" sz="4000">
                <a:solidFill>
                  <a:srgbClr val="00205C"/>
                </a:solidFill>
                <a:latin typeface="Franklin Gothic Heavy"/>
              </a:rPr>
              <a:t>FTA’s Mission, Vision, and Values</a:t>
            </a:r>
            <a:endParaRPr lang="en-US" sz="4000">
              <a:solidFill>
                <a:srgbClr val="00205C"/>
              </a:solidFill>
            </a:endParaRPr>
          </a:p>
        </p:txBody>
      </p:sp>
    </p:spTree>
    <p:extLst>
      <p:ext uri="{BB962C8B-B14F-4D97-AF65-F5344CB8AC3E}">
        <p14:creationId xmlns:p14="http://schemas.microsoft.com/office/powerpoint/2010/main" val="940976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7C4334-1048-0C89-C2B0-FD4114CB0662}"/>
              </a:ext>
            </a:extLst>
          </p:cNvPr>
          <p:cNvSpPr txBox="1">
            <a:spLocks/>
          </p:cNvSpPr>
          <p:nvPr/>
        </p:nvSpPr>
        <p:spPr>
          <a:xfrm>
            <a:off x="774402" y="374570"/>
            <a:ext cx="10854681" cy="678567"/>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rgbClr val="0B6FAD"/>
                </a:solidFill>
                <a:latin typeface="Franklin Gothic Heavy" panose="020B0903020102020204" pitchFamily="34" charset="0"/>
                <a:ea typeface="+mj-ea"/>
                <a:cs typeface="+mj-cs"/>
              </a:defRPr>
            </a:lvl1pPr>
          </a:lstStyle>
          <a:p>
            <a:pPr algn="ctr"/>
            <a:r>
              <a:rPr lang="en-US" sz="4000">
                <a:solidFill>
                  <a:schemeClr val="accent1">
                    <a:lumMod val="50000"/>
                  </a:schemeClr>
                </a:solidFill>
                <a:latin typeface="Franklin Gothic Heavy"/>
              </a:rPr>
              <a:t>Leadership </a:t>
            </a:r>
            <a:endParaRPr lang="en-US" sz="4000">
              <a:solidFill>
                <a:schemeClr val="accent1">
                  <a:lumMod val="50000"/>
                </a:schemeClr>
              </a:solidFill>
            </a:endParaRPr>
          </a:p>
        </p:txBody>
      </p:sp>
      <p:grpSp>
        <p:nvGrpSpPr>
          <p:cNvPr id="11" name="Group 10">
            <a:extLst>
              <a:ext uri="{FF2B5EF4-FFF2-40B4-BE49-F238E27FC236}">
                <a16:creationId xmlns:a16="http://schemas.microsoft.com/office/drawing/2014/main" id="{60E03A28-581F-399C-DEC9-82F1FB2F6D70}"/>
              </a:ext>
            </a:extLst>
          </p:cNvPr>
          <p:cNvGrpSpPr/>
          <p:nvPr/>
        </p:nvGrpSpPr>
        <p:grpSpPr>
          <a:xfrm>
            <a:off x="1925313" y="1203703"/>
            <a:ext cx="3933956" cy="4958716"/>
            <a:chOff x="63269" y="1203703"/>
            <a:chExt cx="3933956" cy="4958716"/>
          </a:xfrm>
        </p:grpSpPr>
        <p:pic>
          <p:nvPicPr>
            <p:cNvPr id="1026" name="Picture 2" descr="Sean Duffy Takes Oath as Transportation Secretary">
              <a:extLst>
                <a:ext uri="{FF2B5EF4-FFF2-40B4-BE49-F238E27FC236}">
                  <a16:creationId xmlns:a16="http://schemas.microsoft.com/office/drawing/2014/main" id="{872D5BB3-848F-D75D-36A4-329CEA65C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58" y="1203703"/>
              <a:ext cx="3399426" cy="42054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84E01DA-43C5-4EB5-7FFC-6EE0F3AC9827}"/>
                </a:ext>
              </a:extLst>
            </p:cNvPr>
            <p:cNvSpPr txBox="1">
              <a:spLocks/>
            </p:cNvSpPr>
            <p:nvPr/>
          </p:nvSpPr>
          <p:spPr>
            <a:xfrm>
              <a:off x="63269" y="5483852"/>
              <a:ext cx="3933956" cy="678567"/>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rgbClr val="0B6FAD"/>
                  </a:solidFill>
                  <a:latin typeface="Franklin Gothic Heavy" panose="020B0903020102020204" pitchFamily="34" charset="0"/>
                  <a:ea typeface="+mj-ea"/>
                  <a:cs typeface="+mj-cs"/>
                </a:defRPr>
              </a:lvl1pPr>
            </a:lstStyle>
            <a:p>
              <a:pPr algn="ctr"/>
              <a:r>
                <a:rPr lang="en-US" sz="2400" dirty="0">
                  <a:solidFill>
                    <a:schemeClr val="accent1">
                      <a:lumMod val="50000"/>
                    </a:schemeClr>
                  </a:solidFill>
                  <a:latin typeface="Franklin Gothic Heavy"/>
                </a:rPr>
                <a:t>Transportation Secretary Sean P. Duffy </a:t>
              </a:r>
              <a:endParaRPr lang="en-US" sz="2400" dirty="0">
                <a:solidFill>
                  <a:schemeClr val="accent1">
                    <a:lumMod val="50000"/>
                  </a:schemeClr>
                </a:solidFill>
              </a:endParaRPr>
            </a:p>
          </p:txBody>
        </p:sp>
      </p:grpSp>
      <p:sp>
        <p:nvSpPr>
          <p:cNvPr id="3" name="AutoShape 2" descr="Marcus J. Molinaro - FTA Administrator">
            <a:extLst>
              <a:ext uri="{FF2B5EF4-FFF2-40B4-BE49-F238E27FC236}">
                <a16:creationId xmlns:a16="http://schemas.microsoft.com/office/drawing/2014/main" id="{E2B1BF2D-B8AB-3641-96C6-381A7BA835A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C6FC1307-154F-1235-A8C8-DBCAC6A52D7A}"/>
              </a:ext>
            </a:extLst>
          </p:cNvPr>
          <p:cNvGrpSpPr/>
          <p:nvPr/>
        </p:nvGrpSpPr>
        <p:grpSpPr>
          <a:xfrm>
            <a:off x="6421043" y="1203703"/>
            <a:ext cx="3933956" cy="4980424"/>
            <a:chOff x="3901206" y="1203703"/>
            <a:chExt cx="3933956" cy="4980424"/>
          </a:xfrm>
        </p:grpSpPr>
        <p:pic>
          <p:nvPicPr>
            <p:cNvPr id="6" name="Picture 5">
              <a:extLst>
                <a:ext uri="{FF2B5EF4-FFF2-40B4-BE49-F238E27FC236}">
                  <a16:creationId xmlns:a16="http://schemas.microsoft.com/office/drawing/2014/main" id="{D316F74D-1E72-95C3-F1F0-CCEAA4FF1D70}"/>
                </a:ext>
              </a:extLst>
            </p:cNvPr>
            <p:cNvPicPr>
              <a:picLocks noChangeAspect="1"/>
            </p:cNvPicPr>
            <p:nvPr/>
          </p:nvPicPr>
          <p:blipFill>
            <a:blip r:embed="rId4"/>
            <a:stretch>
              <a:fillRect/>
            </a:stretch>
          </p:blipFill>
          <p:spPr>
            <a:xfrm>
              <a:off x="4187666" y="1203703"/>
              <a:ext cx="3361037" cy="4201296"/>
            </a:xfrm>
            <a:prstGeom prst="rect">
              <a:avLst/>
            </a:prstGeom>
          </p:spPr>
        </p:pic>
        <p:sp>
          <p:nvSpPr>
            <p:cNvPr id="10" name="Title 1">
              <a:extLst>
                <a:ext uri="{FF2B5EF4-FFF2-40B4-BE49-F238E27FC236}">
                  <a16:creationId xmlns:a16="http://schemas.microsoft.com/office/drawing/2014/main" id="{7A96B951-7ACB-CBAB-005C-4AE0D04D9859}"/>
                </a:ext>
              </a:extLst>
            </p:cNvPr>
            <p:cNvSpPr txBox="1">
              <a:spLocks/>
            </p:cNvSpPr>
            <p:nvPr/>
          </p:nvSpPr>
          <p:spPr>
            <a:xfrm>
              <a:off x="3901206" y="5505560"/>
              <a:ext cx="3933956" cy="678567"/>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rgbClr val="0B6FAD"/>
                  </a:solidFill>
                  <a:latin typeface="Franklin Gothic Heavy" panose="020B0903020102020204" pitchFamily="34" charset="0"/>
                  <a:ea typeface="+mj-ea"/>
                  <a:cs typeface="+mj-cs"/>
                </a:defRPr>
              </a:lvl1pPr>
            </a:lstStyle>
            <a:p>
              <a:pPr algn="ctr"/>
              <a:r>
                <a:rPr lang="en-US" sz="2400" dirty="0">
                  <a:solidFill>
                    <a:schemeClr val="accent1">
                      <a:lumMod val="50000"/>
                    </a:schemeClr>
                  </a:solidFill>
                  <a:latin typeface="Franklin Gothic Heavy"/>
                </a:rPr>
                <a:t>FTA Administrator </a:t>
              </a:r>
              <a:br>
                <a:rPr lang="en-US" sz="2400" dirty="0">
                  <a:solidFill>
                    <a:schemeClr val="accent1">
                      <a:lumMod val="50000"/>
                    </a:schemeClr>
                  </a:solidFill>
                  <a:latin typeface="Franklin Gothic Heavy"/>
                </a:rPr>
              </a:br>
              <a:r>
                <a:rPr lang="en-US" sz="2400" dirty="0">
                  <a:solidFill>
                    <a:schemeClr val="accent1">
                      <a:lumMod val="50000"/>
                    </a:schemeClr>
                  </a:solidFill>
                  <a:latin typeface="Franklin Gothic Heavy"/>
                </a:rPr>
                <a:t>Marc Molinaro</a:t>
              </a:r>
              <a:endParaRPr lang="en-US" sz="2400" dirty="0">
                <a:solidFill>
                  <a:schemeClr val="accent1">
                    <a:lumMod val="50000"/>
                  </a:schemeClr>
                </a:solidFill>
              </a:endParaRPr>
            </a:p>
          </p:txBody>
        </p:sp>
      </p:grpSp>
    </p:spTree>
    <p:extLst>
      <p:ext uri="{BB962C8B-B14F-4D97-AF65-F5344CB8AC3E}">
        <p14:creationId xmlns:p14="http://schemas.microsoft.com/office/powerpoint/2010/main" val="2053353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0CCAA08-A539-F820-2BF2-548C0461F1C3}"/>
              </a:ext>
              <a:ext uri="{C183D7F6-B498-43B3-948B-1728B52AA6E4}">
                <adec:decorative xmlns:adec="http://schemas.microsoft.com/office/drawing/2017/decorative" val="1"/>
              </a:ext>
            </a:extLst>
          </p:cNvPr>
          <p:cNvSpPr/>
          <p:nvPr/>
        </p:nvSpPr>
        <p:spPr>
          <a:xfrm>
            <a:off x="1584960" y="2936240"/>
            <a:ext cx="9059027" cy="28463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3" name="Oval 12">
            <a:extLst>
              <a:ext uri="{FF2B5EF4-FFF2-40B4-BE49-F238E27FC236}">
                <a16:creationId xmlns:a16="http://schemas.microsoft.com/office/drawing/2014/main" id="{FDB5D274-D8BD-9937-4494-E5863954F6C5}"/>
              </a:ext>
            </a:extLst>
          </p:cNvPr>
          <p:cNvSpPr/>
          <p:nvPr/>
        </p:nvSpPr>
        <p:spPr>
          <a:xfrm>
            <a:off x="822960" y="1298983"/>
            <a:ext cx="762000" cy="762000"/>
          </a:xfrm>
          <a:prstGeom prst="ellipse">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6" name="Graphic 5" descr="Mountains with solid fill">
            <a:extLst>
              <a:ext uri="{FF2B5EF4-FFF2-40B4-BE49-F238E27FC236}">
                <a16:creationId xmlns:a16="http://schemas.microsoft.com/office/drawing/2014/main" id="{72DCDCBD-99A3-4CED-18A5-0F0501FC99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007" y="1308320"/>
            <a:ext cx="647998" cy="647998"/>
          </a:xfrm>
          <a:prstGeom prst="rect">
            <a:avLst/>
          </a:prstGeom>
        </p:spPr>
      </p:pic>
      <p:sp>
        <p:nvSpPr>
          <p:cNvPr id="12" name="object 654">
            <a:extLst>
              <a:ext uri="{FF2B5EF4-FFF2-40B4-BE49-F238E27FC236}">
                <a16:creationId xmlns:a16="http://schemas.microsoft.com/office/drawing/2014/main" id="{3E46A138-77D7-855D-1B0E-0AF2EB8CA0EE}"/>
              </a:ext>
            </a:extLst>
          </p:cNvPr>
          <p:cNvSpPr txBox="1"/>
          <p:nvPr/>
        </p:nvSpPr>
        <p:spPr>
          <a:xfrm>
            <a:off x="1759331" y="1296137"/>
            <a:ext cx="3094192" cy="378081"/>
          </a:xfrm>
          <a:prstGeom prst="rect">
            <a:avLst/>
          </a:prstGeom>
        </p:spPr>
        <p:txBody>
          <a:bodyPr vert="horz" wrap="square" lIns="0" tIns="8665" rIns="0" bIns="0" rtlCol="0">
            <a:spAutoFit/>
          </a:bodyPr>
          <a:lstStyle/>
          <a:p>
            <a:pPr marL="8664" marR="3466" lvl="0" indent="0" algn="l" defTabSz="457200" rtl="0" eaLnBrk="1" fontAlgn="base" latinLnBrk="0" hangingPunct="1">
              <a:lnSpc>
                <a:spcPct val="100000"/>
              </a:lnSpc>
              <a:spcBef>
                <a:spcPts val="68"/>
              </a:spcBef>
              <a:spcAft>
                <a:spcPct val="0"/>
              </a:spcAft>
              <a:buClrTx/>
              <a:buSzTx/>
              <a:buFontTx/>
              <a:buNone/>
              <a:tabLst/>
              <a:defRPr/>
            </a:pPr>
            <a:r>
              <a:rPr kumimoji="0" lang="en-US" sz="2400" i="0" u="none" strike="noStrike" kern="1200" cap="none" spc="0" normalizeH="0" baseline="0" noProof="0">
                <a:ln>
                  <a:noFill/>
                </a:ln>
                <a:solidFill>
                  <a:srgbClr val="00205C"/>
                </a:solidFill>
                <a:effectLst/>
                <a:uLnTx/>
                <a:uFillTx/>
                <a:latin typeface="Franklin Gothic Demi" panose="020B0703020102020204" pitchFamily="34" charset="0"/>
                <a:cs typeface="Calibri"/>
              </a:rPr>
              <a:t>Mission</a:t>
            </a:r>
            <a:endParaRPr kumimoji="0" sz="2400" i="0" u="none" strike="noStrike" kern="1200" cap="none" spc="0" normalizeH="0" baseline="0" noProof="0">
              <a:ln>
                <a:noFill/>
              </a:ln>
              <a:solidFill>
                <a:srgbClr val="00205C"/>
              </a:solidFill>
              <a:effectLst/>
              <a:uLnTx/>
              <a:uFillTx/>
              <a:latin typeface="Franklin Gothic Demi" panose="020B0703020102020204" pitchFamily="34" charset="0"/>
              <a:cs typeface="Calibri"/>
            </a:endParaRPr>
          </a:p>
        </p:txBody>
      </p:sp>
      <p:sp>
        <p:nvSpPr>
          <p:cNvPr id="11" name="object 654">
            <a:extLst>
              <a:ext uri="{FF2B5EF4-FFF2-40B4-BE49-F238E27FC236}">
                <a16:creationId xmlns:a16="http://schemas.microsoft.com/office/drawing/2014/main" id="{1D0CE72A-449F-0629-EB8E-376DECA92B3D}"/>
              </a:ext>
            </a:extLst>
          </p:cNvPr>
          <p:cNvSpPr txBox="1"/>
          <p:nvPr/>
        </p:nvSpPr>
        <p:spPr>
          <a:xfrm>
            <a:off x="1759330" y="1654255"/>
            <a:ext cx="3822661" cy="624303"/>
          </a:xfrm>
          <a:prstGeom prst="rect">
            <a:avLst/>
          </a:prstGeom>
        </p:spPr>
        <p:txBody>
          <a:bodyPr vert="horz" wrap="square" lIns="0" tIns="8665" rIns="0" bIns="0" rtlCol="0">
            <a:spAutoFit/>
          </a:bodyPr>
          <a:lstStyle/>
          <a:p>
            <a:pPr marL="8664" marR="3466" lvl="0" indent="0" algn="l" defTabSz="457200" rtl="0" eaLnBrk="1" fontAlgn="base" latinLnBrk="0" hangingPunct="1">
              <a:lnSpc>
                <a:spcPct val="100000"/>
              </a:lnSpc>
              <a:spcBef>
                <a:spcPts val="68"/>
              </a:spcBef>
              <a:spcAft>
                <a:spcPct val="0"/>
              </a:spcAft>
              <a:buClrTx/>
              <a:buSzTx/>
              <a:buFontTx/>
              <a:buNone/>
              <a:tabLst/>
              <a:defRPr/>
            </a:pPr>
            <a:r>
              <a:rPr kumimoji="0" lang="en-US" sz="2000" i="0" u="none" strike="noStrike" kern="1200" cap="none" spc="0" normalizeH="0" baseline="0" noProof="0">
                <a:ln>
                  <a:noFill/>
                </a:ln>
                <a:effectLst/>
                <a:uLnTx/>
                <a:uFillTx/>
                <a:latin typeface="Franklin Gothic Book" panose="020B0503020102020204" pitchFamily="34" charset="0"/>
                <a:cs typeface="Calibri"/>
              </a:rPr>
              <a:t>Improve America’s Communities through Public Transportation</a:t>
            </a:r>
            <a:endParaRPr kumimoji="0" sz="2000" i="0" u="none" strike="noStrike" kern="1200" cap="none" spc="0" normalizeH="0" baseline="0" noProof="0">
              <a:ln>
                <a:noFill/>
              </a:ln>
              <a:effectLst/>
              <a:uLnTx/>
              <a:uFillTx/>
              <a:latin typeface="Franklin Gothic Book" panose="020B0503020102020204" pitchFamily="34" charset="0"/>
              <a:cs typeface="Calibri"/>
            </a:endParaRPr>
          </a:p>
        </p:txBody>
      </p:sp>
      <p:sp>
        <p:nvSpPr>
          <p:cNvPr id="14" name="Oval 13">
            <a:extLst>
              <a:ext uri="{FF2B5EF4-FFF2-40B4-BE49-F238E27FC236}">
                <a16:creationId xmlns:a16="http://schemas.microsoft.com/office/drawing/2014/main" id="{630C06E5-65F9-7177-5343-A77AF8FEF9D1}"/>
              </a:ext>
            </a:extLst>
          </p:cNvPr>
          <p:cNvSpPr/>
          <p:nvPr/>
        </p:nvSpPr>
        <p:spPr>
          <a:xfrm>
            <a:off x="6072867" y="1319835"/>
            <a:ext cx="762000" cy="762000"/>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object 654">
            <a:extLst>
              <a:ext uri="{FF2B5EF4-FFF2-40B4-BE49-F238E27FC236}">
                <a16:creationId xmlns:a16="http://schemas.microsoft.com/office/drawing/2014/main" id="{5A101D06-BA62-8784-2424-BA498D29AEFF}"/>
              </a:ext>
            </a:extLst>
          </p:cNvPr>
          <p:cNvSpPr txBox="1"/>
          <p:nvPr/>
        </p:nvSpPr>
        <p:spPr>
          <a:xfrm>
            <a:off x="6988191" y="1307849"/>
            <a:ext cx="3094192" cy="378081"/>
          </a:xfrm>
          <a:prstGeom prst="rect">
            <a:avLst/>
          </a:prstGeom>
        </p:spPr>
        <p:txBody>
          <a:bodyPr vert="horz" wrap="square" lIns="0" tIns="8665" rIns="0" bIns="0" rtlCol="0">
            <a:spAutoFit/>
          </a:bodyPr>
          <a:lstStyle/>
          <a:p>
            <a:pPr marL="8664" marR="3466" lvl="0" indent="0" algn="l" defTabSz="457200" rtl="0" eaLnBrk="1" fontAlgn="base" latinLnBrk="0" hangingPunct="1">
              <a:lnSpc>
                <a:spcPct val="100000"/>
              </a:lnSpc>
              <a:spcBef>
                <a:spcPts val="68"/>
              </a:spcBef>
              <a:spcAft>
                <a:spcPct val="0"/>
              </a:spcAft>
              <a:buClrTx/>
              <a:buSzTx/>
              <a:buFontTx/>
              <a:buNone/>
              <a:tabLst/>
              <a:defRPr/>
            </a:pPr>
            <a:r>
              <a:rPr kumimoji="0" lang="en-US" sz="2400" i="0" u="none" strike="noStrike" kern="1200" cap="none" spc="0" normalizeH="0" baseline="0" noProof="0">
                <a:ln>
                  <a:noFill/>
                </a:ln>
                <a:solidFill>
                  <a:srgbClr val="00205C"/>
                </a:solidFill>
                <a:effectLst/>
                <a:uLnTx/>
                <a:uFillTx/>
                <a:latin typeface="Franklin Gothic Demi" panose="020B0703020102020204" pitchFamily="34" charset="0"/>
                <a:cs typeface="Calibri"/>
              </a:rPr>
              <a:t>Vision</a:t>
            </a:r>
            <a:endParaRPr kumimoji="0" sz="2400" i="0" u="none" strike="noStrike" kern="1200" cap="none" spc="0" normalizeH="0" baseline="0" noProof="0">
              <a:ln>
                <a:noFill/>
              </a:ln>
              <a:solidFill>
                <a:srgbClr val="00205C"/>
              </a:solidFill>
              <a:effectLst/>
              <a:uLnTx/>
              <a:uFillTx/>
              <a:latin typeface="Franklin Gothic Demi" panose="020B0703020102020204" pitchFamily="34" charset="0"/>
              <a:cs typeface="Calibri"/>
            </a:endParaRPr>
          </a:p>
        </p:txBody>
      </p:sp>
      <p:sp>
        <p:nvSpPr>
          <p:cNvPr id="9" name="object 654">
            <a:extLst>
              <a:ext uri="{FF2B5EF4-FFF2-40B4-BE49-F238E27FC236}">
                <a16:creationId xmlns:a16="http://schemas.microsoft.com/office/drawing/2014/main" id="{A1A6DBE7-3365-2BB6-EA48-27A7AF1C1F59}"/>
              </a:ext>
            </a:extLst>
          </p:cNvPr>
          <p:cNvSpPr txBox="1"/>
          <p:nvPr/>
        </p:nvSpPr>
        <p:spPr>
          <a:xfrm>
            <a:off x="6988190" y="1676852"/>
            <a:ext cx="3822661" cy="624303"/>
          </a:xfrm>
          <a:prstGeom prst="rect">
            <a:avLst/>
          </a:prstGeom>
        </p:spPr>
        <p:txBody>
          <a:bodyPr vert="horz" wrap="square" lIns="0" tIns="8665" rIns="0" bIns="0" rtlCol="0">
            <a:spAutoFit/>
          </a:bodyPr>
          <a:lstStyle/>
          <a:p>
            <a:pPr marL="8664" marR="3466" lvl="0" indent="0" algn="l" defTabSz="457200" rtl="0" eaLnBrk="1" fontAlgn="base" latinLnBrk="0" hangingPunct="1">
              <a:lnSpc>
                <a:spcPct val="100000"/>
              </a:lnSpc>
              <a:spcBef>
                <a:spcPts val="68"/>
              </a:spcBef>
              <a:spcAft>
                <a:spcPct val="0"/>
              </a:spcAft>
              <a:buClrTx/>
              <a:buSzTx/>
              <a:buFontTx/>
              <a:buNone/>
              <a:tabLst/>
              <a:defRPr/>
            </a:pPr>
            <a:r>
              <a:rPr kumimoji="0" sz="2000" i="0" u="none" strike="noStrike" kern="1200" cap="none" spc="0" normalizeH="0" baseline="0" noProof="0">
                <a:ln>
                  <a:noFill/>
                </a:ln>
                <a:effectLst/>
                <a:uLnTx/>
                <a:uFillTx/>
                <a:latin typeface="Franklin Gothic Book" panose="020B0503020102020204" pitchFamily="34" charset="0"/>
                <a:cs typeface="Calibri"/>
              </a:rPr>
              <a:t>A Be</a:t>
            </a:r>
            <a:r>
              <a:rPr kumimoji="0" lang="en-US" sz="2000" i="0" u="none" strike="noStrike" kern="1200" cap="none" spc="0" normalizeH="0" baseline="0" noProof="0">
                <a:ln>
                  <a:noFill/>
                </a:ln>
                <a:effectLst/>
                <a:uLnTx/>
                <a:uFillTx/>
                <a:latin typeface="Franklin Gothic Book" panose="020B0503020102020204" pitchFamily="34" charset="0"/>
                <a:cs typeface="Calibri"/>
              </a:rPr>
              <a:t>tt</a:t>
            </a:r>
            <a:r>
              <a:rPr kumimoji="0" sz="2000" i="0" u="none" strike="noStrike" kern="1200" cap="none" spc="0" normalizeH="0" baseline="0" noProof="0">
                <a:ln>
                  <a:noFill/>
                </a:ln>
                <a:effectLst/>
                <a:uLnTx/>
                <a:uFillTx/>
                <a:latin typeface="Franklin Gothic Book" panose="020B0503020102020204" pitchFamily="34" charset="0"/>
                <a:cs typeface="Calibri"/>
              </a:rPr>
              <a:t>er Quality of Life for A</a:t>
            </a:r>
            <a:r>
              <a:rPr kumimoji="0" lang="en-US" sz="2000" i="0" u="none" strike="noStrike" kern="1200" cap="none" spc="0" normalizeH="0" baseline="0" noProof="0">
                <a:ln>
                  <a:noFill/>
                </a:ln>
                <a:effectLst/>
                <a:uLnTx/>
                <a:uFillTx/>
                <a:latin typeface="Franklin Gothic Book" panose="020B0503020102020204" pitchFamily="34" charset="0"/>
                <a:cs typeface="Calibri"/>
              </a:rPr>
              <a:t>ll </a:t>
            </a:r>
            <a:r>
              <a:rPr kumimoji="0" sz="2000" i="0" u="none" strike="noStrike" kern="1200" cap="none" spc="0" normalizeH="0" baseline="0" noProof="0">
                <a:ln>
                  <a:noFill/>
                </a:ln>
                <a:effectLst/>
                <a:uLnTx/>
                <a:uFillTx/>
                <a:latin typeface="Franklin Gothic Book" panose="020B0503020102020204" pitchFamily="34" charset="0"/>
                <a:cs typeface="Calibri"/>
              </a:rPr>
              <a:t>Built on Public Transporta</a:t>
            </a:r>
            <a:r>
              <a:rPr kumimoji="0" lang="en-US" sz="2000" i="0" u="none" strike="noStrike" kern="1200" cap="none" spc="0" normalizeH="0" baseline="0" noProof="0">
                <a:ln>
                  <a:noFill/>
                </a:ln>
                <a:effectLst/>
                <a:uLnTx/>
                <a:uFillTx/>
                <a:latin typeface="Franklin Gothic Book" panose="020B0503020102020204" pitchFamily="34" charset="0"/>
                <a:cs typeface="Calibri"/>
              </a:rPr>
              <a:t>ti</a:t>
            </a:r>
            <a:r>
              <a:rPr kumimoji="0" sz="2000" i="0" u="none" strike="noStrike" kern="1200" cap="none" spc="0" normalizeH="0" baseline="0" noProof="0">
                <a:ln>
                  <a:noFill/>
                </a:ln>
                <a:effectLst/>
                <a:uLnTx/>
                <a:uFillTx/>
                <a:latin typeface="Franklin Gothic Book" panose="020B0503020102020204" pitchFamily="34" charset="0"/>
                <a:cs typeface="Calibri"/>
              </a:rPr>
              <a:t>on Excellence</a:t>
            </a:r>
          </a:p>
        </p:txBody>
      </p:sp>
      <p:sp>
        <p:nvSpPr>
          <p:cNvPr id="45" name="object 654">
            <a:extLst>
              <a:ext uri="{FF2B5EF4-FFF2-40B4-BE49-F238E27FC236}">
                <a16:creationId xmlns:a16="http://schemas.microsoft.com/office/drawing/2014/main" id="{F364BEE2-76C5-FBB4-273D-27858EC5A8EB}"/>
              </a:ext>
            </a:extLst>
          </p:cNvPr>
          <p:cNvSpPr txBox="1"/>
          <p:nvPr/>
        </p:nvSpPr>
        <p:spPr>
          <a:xfrm>
            <a:off x="1819365" y="3052215"/>
            <a:ext cx="3094192" cy="378081"/>
          </a:xfrm>
          <a:prstGeom prst="rect">
            <a:avLst/>
          </a:prstGeom>
        </p:spPr>
        <p:txBody>
          <a:bodyPr vert="horz" wrap="square" lIns="0" tIns="8665" rIns="0" bIns="0" rtlCol="0">
            <a:spAutoFit/>
          </a:bodyPr>
          <a:lstStyle/>
          <a:p>
            <a:pPr marL="8664" marR="3466" lvl="0" indent="0" algn="l" defTabSz="457200" rtl="0" eaLnBrk="1" fontAlgn="base" latinLnBrk="0" hangingPunct="1">
              <a:lnSpc>
                <a:spcPct val="100000"/>
              </a:lnSpc>
              <a:spcBef>
                <a:spcPts val="68"/>
              </a:spcBef>
              <a:spcAft>
                <a:spcPct val="0"/>
              </a:spcAft>
              <a:buClrTx/>
              <a:buSzTx/>
              <a:buFontTx/>
              <a:buNone/>
              <a:tabLst/>
              <a:defRPr/>
            </a:pPr>
            <a:r>
              <a:rPr kumimoji="0" lang="en-US" sz="2400" i="0" u="none" strike="noStrike" kern="1200" cap="none" spc="0" normalizeH="0" baseline="0" noProof="0">
                <a:ln>
                  <a:noFill/>
                </a:ln>
                <a:solidFill>
                  <a:srgbClr val="00205C"/>
                </a:solidFill>
                <a:effectLst/>
                <a:uLnTx/>
                <a:uFillTx/>
                <a:latin typeface="Franklin Gothic Demi" panose="020B0703020102020204" pitchFamily="34" charset="0"/>
                <a:cs typeface="Calibri"/>
              </a:rPr>
              <a:t>Values</a:t>
            </a:r>
          </a:p>
        </p:txBody>
      </p:sp>
      <p:graphicFrame>
        <p:nvGraphicFramePr>
          <p:cNvPr id="48" name="Table 386">
            <a:extLst>
              <a:ext uri="{FF2B5EF4-FFF2-40B4-BE49-F238E27FC236}">
                <a16:creationId xmlns:a16="http://schemas.microsoft.com/office/drawing/2014/main" id="{4FF4E510-B140-6488-8D01-0D01FEC99829}"/>
              </a:ext>
            </a:extLst>
          </p:cNvPr>
          <p:cNvGraphicFramePr>
            <a:graphicFrameLocks noGrp="1"/>
          </p:cNvGraphicFramePr>
          <p:nvPr/>
        </p:nvGraphicFramePr>
        <p:xfrm>
          <a:off x="1748245" y="3476874"/>
          <a:ext cx="9166468" cy="2190526"/>
        </p:xfrm>
        <a:graphic>
          <a:graphicData uri="http://schemas.openxmlformats.org/drawingml/2006/table">
            <a:tbl>
              <a:tblPr firstRow="1" bandRow="1">
                <a:tableStyleId>{5C22544A-7EE6-4342-B048-85BDC9FD1C3A}</a:tableStyleId>
              </a:tblPr>
              <a:tblGrid>
                <a:gridCol w="1278644">
                  <a:extLst>
                    <a:ext uri="{9D8B030D-6E8A-4147-A177-3AD203B41FA5}">
                      <a16:colId xmlns:a16="http://schemas.microsoft.com/office/drawing/2014/main" val="4052358221"/>
                    </a:ext>
                  </a:extLst>
                </a:gridCol>
                <a:gridCol w="7887824">
                  <a:extLst>
                    <a:ext uri="{9D8B030D-6E8A-4147-A177-3AD203B41FA5}">
                      <a16:colId xmlns:a16="http://schemas.microsoft.com/office/drawing/2014/main" val="2517174336"/>
                    </a:ext>
                  </a:extLst>
                </a:gridCol>
              </a:tblGrid>
              <a:tr h="451805">
                <a:tc>
                  <a:txBody>
                    <a:bodyPr/>
                    <a:lstStyle/>
                    <a:p>
                      <a:r>
                        <a:rPr lang="en-US" sz="1800" b="1" i="1">
                          <a:solidFill>
                            <a:schemeClr val="accent1">
                              <a:lumMod val="50000"/>
                            </a:schemeClr>
                          </a:solidFill>
                          <a:latin typeface="Franklin Gothic Book" panose="020B0503020102020204" pitchFamily="34" charset="0"/>
                          <a:cs typeface="Arial" panose="020B0604020202020204" pitchFamily="34" charset="0"/>
                        </a:rPr>
                        <a:t>Service</a:t>
                      </a:r>
                    </a:p>
                  </a:txBody>
                  <a:tcPr marL="94818" marR="94818" marT="47409" marB="47409" anchor="ctr">
                    <a:lnL w="6350" cap="flat" cmpd="sng" algn="ctr">
                      <a:noFill/>
                      <a:prstDash val="solid"/>
                      <a:round/>
                      <a:headEnd type="none" w="med" len="med"/>
                      <a:tailEnd type="none" w="med" len="med"/>
                    </a:lnL>
                    <a:lnR w="6350" cap="flat" cmpd="sng" algn="ctr">
                      <a:solidFill>
                        <a:srgbClr val="00205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685800" rtl="0" eaLnBrk="1" fontAlgn="auto" latinLnBrk="0" hangingPunct="1">
                        <a:lnSpc>
                          <a:spcPct val="100000"/>
                        </a:lnSpc>
                        <a:spcBef>
                          <a:spcPts val="0"/>
                        </a:spcBef>
                        <a:spcAft>
                          <a:spcPts val="0"/>
                        </a:spcAft>
                        <a:buClrTx/>
                        <a:buSzTx/>
                        <a:buFontTx/>
                        <a:buNone/>
                        <a:tabLst/>
                        <a:defRPr/>
                      </a:pPr>
                      <a:r>
                        <a:rPr lang="en-US" sz="1800" b="0">
                          <a:solidFill>
                            <a:schemeClr val="accent1">
                              <a:lumMod val="50000"/>
                            </a:schemeClr>
                          </a:solidFill>
                          <a:latin typeface="Franklin Gothic Book" panose="020B0503020102020204" pitchFamily="34" charset="0"/>
                          <a:cs typeface="Calibri"/>
                        </a:rPr>
                        <a:t>Provide reliable, transparent, responsive, and anticipatory services to meet stakeholder needs.</a:t>
                      </a:r>
                      <a:endParaRPr lang="en-US" sz="1800" b="0">
                        <a:solidFill>
                          <a:schemeClr val="accent1">
                            <a:lumMod val="50000"/>
                          </a:schemeClr>
                        </a:solidFill>
                        <a:latin typeface="Franklin Gothic Book" panose="020B0503020102020204" pitchFamily="34" charset="0"/>
                      </a:endParaRPr>
                    </a:p>
                  </a:txBody>
                  <a:tcPr marL="94818" marR="94818" marT="47409" marB="47409" anchor="ctr">
                    <a:lnL w="6350" cap="flat" cmpd="sng" algn="ctr">
                      <a:solidFill>
                        <a:srgbClr val="00205C"/>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7643538"/>
                  </a:ext>
                </a:extLst>
              </a:tr>
              <a:tr h="4518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i="1" spc="-7">
                          <a:solidFill>
                            <a:schemeClr val="accent1">
                              <a:lumMod val="50000"/>
                            </a:schemeClr>
                          </a:solidFill>
                          <a:latin typeface="Franklin Gothic Book" panose="020B0503020102020204" pitchFamily="34" charset="0"/>
                          <a:cs typeface="Arial" panose="020B0604020202020204" pitchFamily="34" charset="0"/>
                        </a:rPr>
                        <a:t>Integrity</a:t>
                      </a:r>
                      <a:endParaRPr lang="en-US" sz="1800" b="1" i="1">
                        <a:solidFill>
                          <a:schemeClr val="accent1">
                            <a:lumMod val="50000"/>
                          </a:schemeClr>
                        </a:solidFill>
                        <a:latin typeface="Franklin Gothic Book" panose="020B0503020102020204" pitchFamily="34" charset="0"/>
                        <a:cs typeface="Arial" panose="020B0604020202020204" pitchFamily="34" charset="0"/>
                      </a:endParaRPr>
                    </a:p>
                  </a:txBody>
                  <a:tcPr marL="94818" marR="94818" marT="47409" marB="47409" anchor="ctr">
                    <a:lnL w="6350" cap="flat" cmpd="sng" algn="ctr">
                      <a:noFill/>
                      <a:prstDash val="solid"/>
                      <a:round/>
                      <a:headEnd type="none" w="med" len="med"/>
                      <a:tailEnd type="none" w="med" len="med"/>
                    </a:lnL>
                    <a:lnR w="6350" cap="flat" cmpd="sng" algn="ctr">
                      <a:solidFill>
                        <a:srgbClr val="00205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685800" rtl="0" eaLnBrk="1" fontAlgn="auto" latinLnBrk="0" hangingPunct="1">
                        <a:lnSpc>
                          <a:spcPct val="100000"/>
                        </a:lnSpc>
                        <a:spcBef>
                          <a:spcPts val="0"/>
                        </a:spcBef>
                        <a:spcAft>
                          <a:spcPts val="0"/>
                        </a:spcAft>
                        <a:buClrTx/>
                        <a:buSzTx/>
                        <a:buFontTx/>
                        <a:buNone/>
                        <a:tabLst/>
                        <a:defRPr/>
                      </a:pPr>
                      <a:r>
                        <a:rPr lang="en-US" sz="1800" b="0">
                          <a:solidFill>
                            <a:schemeClr val="accent1">
                              <a:lumMod val="50000"/>
                            </a:schemeClr>
                          </a:solidFill>
                          <a:latin typeface="Franklin Gothic Book" panose="020B0503020102020204" pitchFamily="34" charset="0"/>
                          <a:cs typeface="Calibri"/>
                        </a:rPr>
                        <a:t>Commit to the highest professional and ethical standards.</a:t>
                      </a:r>
                      <a:endParaRPr lang="en-US" sz="1800" b="0">
                        <a:solidFill>
                          <a:schemeClr val="accent1">
                            <a:lumMod val="50000"/>
                          </a:schemeClr>
                        </a:solidFill>
                        <a:latin typeface="Franklin Gothic Book" panose="020B0503020102020204" pitchFamily="34" charset="0"/>
                      </a:endParaRPr>
                    </a:p>
                  </a:txBody>
                  <a:tcPr marL="94818" marR="94818" marT="47409" marB="47409" anchor="ctr">
                    <a:lnL w="6350" cap="flat" cmpd="sng" algn="ctr">
                      <a:solidFill>
                        <a:srgbClr val="00205C"/>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2718802"/>
                  </a:ext>
                </a:extLst>
              </a:tr>
              <a:tr h="4518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i="1" spc="-7">
                          <a:solidFill>
                            <a:schemeClr val="accent1">
                              <a:lumMod val="50000"/>
                            </a:schemeClr>
                          </a:solidFill>
                          <a:latin typeface="Franklin Gothic Book" panose="020B0503020102020204" pitchFamily="34" charset="0"/>
                          <a:cs typeface="Arial" panose="020B0604020202020204" pitchFamily="34" charset="0"/>
                        </a:rPr>
                        <a:t>Innovation</a:t>
                      </a:r>
                      <a:endParaRPr lang="en-US" sz="1800" b="1" i="1">
                        <a:solidFill>
                          <a:schemeClr val="accent1">
                            <a:lumMod val="50000"/>
                          </a:schemeClr>
                        </a:solidFill>
                        <a:latin typeface="Franklin Gothic Book" panose="020B0503020102020204" pitchFamily="34" charset="0"/>
                        <a:cs typeface="Arial" panose="020B0604020202020204" pitchFamily="34" charset="0"/>
                      </a:endParaRPr>
                    </a:p>
                  </a:txBody>
                  <a:tcPr marL="94818" marR="94818" marT="47409" marB="47409" anchor="ctr">
                    <a:lnL w="6350" cap="flat" cmpd="sng" algn="ctr">
                      <a:noFill/>
                      <a:prstDash val="solid"/>
                      <a:round/>
                      <a:headEnd type="none" w="med" len="med"/>
                      <a:tailEnd type="none" w="med" len="med"/>
                    </a:lnL>
                    <a:lnR w="6350" cap="flat" cmpd="sng" algn="ctr">
                      <a:solidFill>
                        <a:srgbClr val="00205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685800" rtl="0" eaLnBrk="1" fontAlgn="auto" latinLnBrk="0" hangingPunct="1">
                        <a:lnSpc>
                          <a:spcPct val="100000"/>
                        </a:lnSpc>
                        <a:spcBef>
                          <a:spcPts val="0"/>
                        </a:spcBef>
                        <a:spcAft>
                          <a:spcPts val="0"/>
                        </a:spcAft>
                        <a:buClrTx/>
                        <a:buSzTx/>
                        <a:buFontTx/>
                        <a:buNone/>
                        <a:tabLst/>
                        <a:defRPr/>
                      </a:pPr>
                      <a:r>
                        <a:rPr lang="en-US" sz="1800" b="0">
                          <a:solidFill>
                            <a:schemeClr val="accent1">
                              <a:lumMod val="50000"/>
                            </a:schemeClr>
                          </a:solidFill>
                          <a:latin typeface="Franklin Gothic Book" panose="020B0503020102020204" pitchFamily="34" charset="0"/>
                          <a:cs typeface="Calibri"/>
                        </a:rPr>
                        <a:t>Foster new ideas, concepts, and solutions for improved outcomes.</a:t>
                      </a:r>
                      <a:endParaRPr lang="en-US" sz="1800" b="0">
                        <a:solidFill>
                          <a:schemeClr val="accent1">
                            <a:lumMod val="50000"/>
                          </a:schemeClr>
                        </a:solidFill>
                        <a:latin typeface="Franklin Gothic Book" panose="020B0503020102020204" pitchFamily="34" charset="0"/>
                      </a:endParaRPr>
                    </a:p>
                  </a:txBody>
                  <a:tcPr marL="94818" marR="94818" marT="47409" marB="47409" anchor="ctr">
                    <a:lnL w="6350" cap="flat" cmpd="sng" algn="ctr">
                      <a:solidFill>
                        <a:srgbClr val="00205C"/>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3409953"/>
                  </a:ext>
                </a:extLst>
              </a:tr>
              <a:tr h="4656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i="1">
                          <a:solidFill>
                            <a:schemeClr val="accent1">
                              <a:lumMod val="50000"/>
                            </a:schemeClr>
                          </a:solidFill>
                          <a:latin typeface="Franklin Gothic Book" panose="020B0503020102020204" pitchFamily="34" charset="0"/>
                          <a:cs typeface="Arial" panose="020B0604020202020204" pitchFamily="34" charset="0"/>
                        </a:rPr>
                        <a:t>Resiliency</a:t>
                      </a:r>
                    </a:p>
                  </a:txBody>
                  <a:tcPr marL="94818" marR="94818" marT="47409" marB="47409" anchor="ctr">
                    <a:lnL w="6350" cap="flat" cmpd="sng" algn="ctr">
                      <a:noFill/>
                      <a:prstDash val="solid"/>
                      <a:round/>
                      <a:headEnd type="none" w="med" len="med"/>
                      <a:tailEnd type="none" w="med" len="med"/>
                    </a:lnL>
                    <a:lnR w="6350" cap="flat" cmpd="sng" algn="ctr">
                      <a:solidFill>
                        <a:srgbClr val="00205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685800" rtl="0" eaLnBrk="1" fontAlgn="auto" latinLnBrk="0" hangingPunct="1">
                        <a:lnSpc>
                          <a:spcPct val="100000"/>
                        </a:lnSpc>
                        <a:spcBef>
                          <a:spcPts val="0"/>
                        </a:spcBef>
                        <a:spcAft>
                          <a:spcPts val="0"/>
                        </a:spcAft>
                        <a:buClrTx/>
                        <a:buSzTx/>
                        <a:buFontTx/>
                        <a:buNone/>
                        <a:tabLst/>
                        <a:defRPr/>
                      </a:pPr>
                      <a:r>
                        <a:rPr lang="en-US" sz="1800" b="0">
                          <a:solidFill>
                            <a:schemeClr val="accent1">
                              <a:lumMod val="50000"/>
                            </a:schemeClr>
                          </a:solidFill>
                          <a:latin typeface="Franklin Gothic Book" panose="020B0503020102020204" pitchFamily="34" charset="0"/>
                          <a:cs typeface="Calibri"/>
                        </a:rPr>
                        <a:t>Optimize decisions, resources, and systems to make long-term positive </a:t>
                      </a:r>
                      <a:br>
                        <a:rPr lang="en-US" sz="1800" b="0">
                          <a:solidFill>
                            <a:schemeClr val="accent1">
                              <a:lumMod val="50000"/>
                            </a:schemeClr>
                          </a:solidFill>
                          <a:latin typeface="Franklin Gothic Book" panose="020B0503020102020204" pitchFamily="34" charset="0"/>
                          <a:cs typeface="Calibri"/>
                        </a:rPr>
                      </a:br>
                      <a:r>
                        <a:rPr lang="en-US" sz="1800" b="0">
                          <a:solidFill>
                            <a:schemeClr val="accent1">
                              <a:lumMod val="50000"/>
                            </a:schemeClr>
                          </a:solidFill>
                          <a:latin typeface="Franklin Gothic Book" panose="020B0503020102020204" pitchFamily="34" charset="0"/>
                          <a:cs typeface="Calibri"/>
                        </a:rPr>
                        <a:t>impacts on the environment, infrastructure, and safety.</a:t>
                      </a:r>
                      <a:endParaRPr lang="en-US" sz="1800" b="0">
                        <a:solidFill>
                          <a:schemeClr val="accent1">
                            <a:lumMod val="50000"/>
                          </a:schemeClr>
                        </a:solidFill>
                        <a:latin typeface="Franklin Gothic Book" panose="020B0503020102020204" pitchFamily="34" charset="0"/>
                      </a:endParaRPr>
                    </a:p>
                  </a:txBody>
                  <a:tcPr marL="94818" marR="94818" marT="47409" marB="47409" anchor="ctr">
                    <a:lnL w="6350" cap="flat" cmpd="sng" algn="ctr">
                      <a:solidFill>
                        <a:srgbClr val="00205C"/>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0609212"/>
                  </a:ext>
                </a:extLst>
              </a:tr>
            </a:tbl>
          </a:graphicData>
        </a:graphic>
      </p:graphicFrame>
      <p:pic>
        <p:nvPicPr>
          <p:cNvPr id="5" name="Graphic 4">
            <a:extLst>
              <a:ext uri="{FF2B5EF4-FFF2-40B4-BE49-F238E27FC236}">
                <a16:creationId xmlns:a16="http://schemas.microsoft.com/office/drawing/2014/main" id="{B78AC559-10BA-5562-B734-85D5BD37EC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0560" y="1309430"/>
            <a:ext cx="721182" cy="767709"/>
          </a:xfrm>
          <a:prstGeom prst="rect">
            <a:avLst/>
          </a:prstGeom>
        </p:spPr>
      </p:pic>
      <p:sp>
        <p:nvSpPr>
          <p:cNvPr id="7" name="Title 1">
            <a:extLst>
              <a:ext uri="{FF2B5EF4-FFF2-40B4-BE49-F238E27FC236}">
                <a16:creationId xmlns:a16="http://schemas.microsoft.com/office/drawing/2014/main" id="{BDABA2DC-6C41-74BA-4758-1220D270CD81}"/>
              </a:ext>
            </a:extLst>
          </p:cNvPr>
          <p:cNvSpPr txBox="1">
            <a:spLocks/>
          </p:cNvSpPr>
          <p:nvPr/>
        </p:nvSpPr>
        <p:spPr>
          <a:xfrm>
            <a:off x="774402" y="374570"/>
            <a:ext cx="9831723" cy="678567"/>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rgbClr val="0B6FAD"/>
                </a:solidFill>
                <a:latin typeface="Franklin Gothic Heavy" panose="020B0903020102020204" pitchFamily="34" charset="0"/>
                <a:ea typeface="+mj-ea"/>
                <a:cs typeface="+mj-cs"/>
              </a:defRPr>
            </a:lvl1pPr>
          </a:lstStyle>
          <a:p>
            <a:pPr>
              <a:spcAft>
                <a:spcPts val="0"/>
              </a:spcAft>
            </a:pPr>
            <a:r>
              <a:rPr lang="en-US" sz="4000">
                <a:solidFill>
                  <a:srgbClr val="00205C"/>
                </a:solidFill>
                <a:latin typeface="Franklin Gothic Heavy"/>
              </a:rPr>
              <a:t>FTA’s Mission, Vision, and Values</a:t>
            </a:r>
            <a:endParaRPr lang="en-US" sz="4000">
              <a:solidFill>
                <a:srgbClr val="00205C"/>
              </a:solidFill>
            </a:endParaRPr>
          </a:p>
        </p:txBody>
      </p:sp>
    </p:spTree>
    <p:extLst>
      <p:ext uri="{BB962C8B-B14F-4D97-AF65-F5344CB8AC3E}">
        <p14:creationId xmlns:p14="http://schemas.microsoft.com/office/powerpoint/2010/main" val="2210156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FA6777E-1DF8-0CC1-96D4-19A98689F37B}"/>
              </a:ext>
            </a:extLst>
          </p:cNvPr>
          <p:cNvSpPr txBox="1">
            <a:spLocks/>
          </p:cNvSpPr>
          <p:nvPr/>
        </p:nvSpPr>
        <p:spPr>
          <a:xfrm>
            <a:off x="774402" y="374570"/>
            <a:ext cx="9004599" cy="678567"/>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rgbClr val="0B6FAD"/>
                </a:solidFill>
                <a:latin typeface="Franklin Gothic Heavy" panose="020B0903020102020204" pitchFamily="34" charset="0"/>
                <a:ea typeface="+mj-ea"/>
                <a:cs typeface="+mj-cs"/>
              </a:defRPr>
            </a:lvl1pPr>
          </a:lstStyle>
          <a:p>
            <a:pPr fontAlgn="auto">
              <a:spcAft>
                <a:spcPts val="0"/>
              </a:spcAft>
            </a:pPr>
            <a:r>
              <a:rPr lang="en-US" sz="4000">
                <a:solidFill>
                  <a:srgbClr val="00205C"/>
                </a:solidFill>
                <a:latin typeface="Franklin Gothic Heavy"/>
              </a:rPr>
              <a:t>FTA’s Operations</a:t>
            </a:r>
            <a:endParaRPr lang="en-US" sz="4000">
              <a:solidFill>
                <a:srgbClr val="00205C"/>
              </a:solidFill>
            </a:endParaRPr>
          </a:p>
        </p:txBody>
      </p:sp>
      <p:sp>
        <p:nvSpPr>
          <p:cNvPr id="2" name="TextBox 1">
            <a:extLst>
              <a:ext uri="{FF2B5EF4-FFF2-40B4-BE49-F238E27FC236}">
                <a16:creationId xmlns:a16="http://schemas.microsoft.com/office/drawing/2014/main" id="{6304F9B1-DE61-7BF7-BB11-8BFCB250B16F}"/>
              </a:ext>
            </a:extLst>
          </p:cNvPr>
          <p:cNvSpPr txBox="1"/>
          <p:nvPr/>
        </p:nvSpPr>
        <p:spPr>
          <a:xfrm>
            <a:off x="776900" y="996487"/>
            <a:ext cx="107489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en-US" sz="2400">
                <a:solidFill>
                  <a:srgbClr val="4472C4">
                    <a:lumMod val="50000"/>
                  </a:srgbClr>
                </a:solidFill>
                <a:latin typeface="Franklin Gothic Book" panose="020B0503020102020204" pitchFamily="34" charset="0"/>
              </a:rPr>
              <a:t>FTA operations and authority are defined by several elements:</a:t>
            </a:r>
          </a:p>
        </p:txBody>
      </p:sp>
      <p:grpSp>
        <p:nvGrpSpPr>
          <p:cNvPr id="8" name="Group 7">
            <a:extLst>
              <a:ext uri="{FF2B5EF4-FFF2-40B4-BE49-F238E27FC236}">
                <a16:creationId xmlns:a16="http://schemas.microsoft.com/office/drawing/2014/main" id="{03786F8E-00A9-6633-6115-810DE7AF8D2D}"/>
              </a:ext>
            </a:extLst>
          </p:cNvPr>
          <p:cNvGrpSpPr/>
          <p:nvPr/>
        </p:nvGrpSpPr>
        <p:grpSpPr>
          <a:xfrm>
            <a:off x="3783051" y="1750612"/>
            <a:ext cx="4625897" cy="1590671"/>
            <a:chOff x="3455278" y="2067458"/>
            <a:chExt cx="4625897" cy="1590671"/>
          </a:xfrm>
        </p:grpSpPr>
        <p:sp>
          <p:nvSpPr>
            <p:cNvPr id="7" name="Callout: Down Arrow 6">
              <a:extLst>
                <a:ext uri="{FF2B5EF4-FFF2-40B4-BE49-F238E27FC236}">
                  <a16:creationId xmlns:a16="http://schemas.microsoft.com/office/drawing/2014/main" id="{47AC1FCD-59D2-5BFA-8528-E54E84A3D9E2}"/>
                </a:ext>
              </a:extLst>
            </p:cNvPr>
            <p:cNvSpPr/>
            <p:nvPr/>
          </p:nvSpPr>
          <p:spPr>
            <a:xfrm>
              <a:off x="3455278" y="2067458"/>
              <a:ext cx="4625897" cy="1590671"/>
            </a:xfrm>
            <a:prstGeom prst="downArrowCallout">
              <a:avLst>
                <a:gd name="adj1" fmla="val 8842"/>
                <a:gd name="adj2" fmla="val 12630"/>
                <a:gd name="adj3" fmla="val 19178"/>
                <a:gd name="adj4" fmla="val 64977"/>
              </a:avLst>
            </a:prstGeom>
            <a:no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C78F51F-6DE6-781C-30AC-8923ABC73FA9}"/>
                </a:ext>
              </a:extLst>
            </p:cNvPr>
            <p:cNvSpPr/>
            <p:nvPr/>
          </p:nvSpPr>
          <p:spPr>
            <a:xfrm>
              <a:off x="3545820" y="2136913"/>
              <a:ext cx="2128099" cy="831595"/>
            </a:xfrm>
            <a:prstGeom prst="roundRect">
              <a:avLst/>
            </a:prstGeom>
            <a:solidFill>
              <a:srgbClr val="0020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Franklin Gothic Demi" panose="020B0703020102020204" pitchFamily="34" charset="0"/>
                </a:rPr>
                <a:t>FTA Mission, Vision, and Values</a:t>
              </a:r>
            </a:p>
          </p:txBody>
        </p:sp>
        <p:sp>
          <p:nvSpPr>
            <p:cNvPr id="6" name="Rectangle: Rounded Corners 5">
              <a:extLst>
                <a:ext uri="{FF2B5EF4-FFF2-40B4-BE49-F238E27FC236}">
                  <a16:creationId xmlns:a16="http://schemas.microsoft.com/office/drawing/2014/main" id="{44A630CB-6BB3-6733-F490-C3EC4F19D852}"/>
                </a:ext>
              </a:extLst>
            </p:cNvPr>
            <p:cNvSpPr/>
            <p:nvPr/>
          </p:nvSpPr>
          <p:spPr>
            <a:xfrm>
              <a:off x="5792451" y="2144333"/>
              <a:ext cx="2128098" cy="831596"/>
            </a:xfrm>
            <a:prstGeom prst="roundRect">
              <a:avLst/>
            </a:prstGeom>
            <a:solidFill>
              <a:srgbClr val="0020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Franklin Gothic Demi" panose="020B0703020102020204" pitchFamily="34" charset="0"/>
                </a:rPr>
                <a:t>FTA Core Functions</a:t>
              </a:r>
            </a:p>
          </p:txBody>
        </p:sp>
      </p:grpSp>
      <p:sp>
        <p:nvSpPr>
          <p:cNvPr id="10" name="TextBox 9">
            <a:extLst>
              <a:ext uri="{FF2B5EF4-FFF2-40B4-BE49-F238E27FC236}">
                <a16:creationId xmlns:a16="http://schemas.microsoft.com/office/drawing/2014/main" id="{8E58A790-2847-B891-E03D-11A718E8890A}"/>
              </a:ext>
            </a:extLst>
          </p:cNvPr>
          <p:cNvSpPr txBox="1"/>
          <p:nvPr/>
        </p:nvSpPr>
        <p:spPr>
          <a:xfrm>
            <a:off x="3040711" y="3547829"/>
            <a:ext cx="6110576" cy="523220"/>
          </a:xfrm>
          <a:prstGeom prst="rect">
            <a:avLst/>
          </a:prstGeom>
          <a:noFill/>
        </p:spPr>
        <p:txBody>
          <a:bodyPr wrap="square">
            <a:spAutoFit/>
          </a:bodyPr>
          <a:lstStyle/>
          <a:p>
            <a:pPr algn="ctr"/>
            <a:r>
              <a:rPr lang="en-US" sz="2800" u="sng">
                <a:solidFill>
                  <a:schemeClr val="accent1">
                    <a:lumMod val="50000"/>
                  </a:schemeClr>
                </a:solidFill>
                <a:latin typeface="Franklin Gothic Demi" panose="020B0703020102020204" pitchFamily="34" charset="0"/>
              </a:rPr>
              <a:t>FTA’s Lines of Business</a:t>
            </a:r>
          </a:p>
        </p:txBody>
      </p:sp>
      <p:grpSp>
        <p:nvGrpSpPr>
          <p:cNvPr id="50" name="Group 49">
            <a:extLst>
              <a:ext uri="{FF2B5EF4-FFF2-40B4-BE49-F238E27FC236}">
                <a16:creationId xmlns:a16="http://schemas.microsoft.com/office/drawing/2014/main" id="{258B0F44-0B64-7C99-84C1-80F70CA40F33}"/>
              </a:ext>
            </a:extLst>
          </p:cNvPr>
          <p:cNvGrpSpPr/>
          <p:nvPr/>
        </p:nvGrpSpPr>
        <p:grpSpPr>
          <a:xfrm>
            <a:off x="1681403" y="4539583"/>
            <a:ext cx="1761523" cy="1085455"/>
            <a:chOff x="1313086" y="4572557"/>
            <a:chExt cx="1761523" cy="1085455"/>
          </a:xfrm>
        </p:grpSpPr>
        <p:grpSp>
          <p:nvGrpSpPr>
            <p:cNvPr id="31" name="Group 30">
              <a:extLst>
                <a:ext uri="{FF2B5EF4-FFF2-40B4-BE49-F238E27FC236}">
                  <a16:creationId xmlns:a16="http://schemas.microsoft.com/office/drawing/2014/main" id="{56644789-6DDB-327D-23C9-2C16D7F21EF8}"/>
                </a:ext>
              </a:extLst>
            </p:cNvPr>
            <p:cNvGrpSpPr/>
            <p:nvPr/>
          </p:nvGrpSpPr>
          <p:grpSpPr>
            <a:xfrm>
              <a:off x="1845938" y="4572557"/>
              <a:ext cx="695821" cy="695821"/>
              <a:chOff x="1050107" y="4226172"/>
              <a:chExt cx="695821" cy="695821"/>
            </a:xfrm>
          </p:grpSpPr>
          <p:sp>
            <p:nvSpPr>
              <p:cNvPr id="19" name="Oval 18">
                <a:extLst>
                  <a:ext uri="{FF2B5EF4-FFF2-40B4-BE49-F238E27FC236}">
                    <a16:creationId xmlns:a16="http://schemas.microsoft.com/office/drawing/2014/main" id="{DD3B34C3-F1AC-3BD1-604D-E94F612707C0}"/>
                  </a:ext>
                </a:extLst>
              </p:cNvPr>
              <p:cNvSpPr/>
              <p:nvPr/>
            </p:nvSpPr>
            <p:spPr>
              <a:xfrm>
                <a:off x="1050107" y="4226172"/>
                <a:ext cx="695821" cy="695821"/>
              </a:xfrm>
              <a:prstGeom prst="ellipse">
                <a:avLst/>
              </a:prstGeom>
              <a:ln w="28575">
                <a:solidFill>
                  <a:schemeClr val="accent1">
                    <a:lumMod val="5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20" name="Graphic 19" descr="Lightbulb and gear with solid fill">
                <a:extLst>
                  <a:ext uri="{FF2B5EF4-FFF2-40B4-BE49-F238E27FC236}">
                    <a16:creationId xmlns:a16="http://schemas.microsoft.com/office/drawing/2014/main" id="{88639B6C-2354-453D-EC73-437767D4D9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646" y="4301200"/>
                <a:ext cx="542743" cy="542743"/>
              </a:xfrm>
              <a:prstGeom prst="rect">
                <a:avLst/>
              </a:prstGeom>
            </p:spPr>
          </p:pic>
        </p:grpSp>
        <p:sp>
          <p:nvSpPr>
            <p:cNvPr id="32" name="TextBox 31">
              <a:extLst>
                <a:ext uri="{FF2B5EF4-FFF2-40B4-BE49-F238E27FC236}">
                  <a16:creationId xmlns:a16="http://schemas.microsoft.com/office/drawing/2014/main" id="{8812E5B0-D3DC-FF50-138B-8B6D8D40B310}"/>
                </a:ext>
              </a:extLst>
            </p:cNvPr>
            <p:cNvSpPr txBox="1"/>
            <p:nvPr/>
          </p:nvSpPr>
          <p:spPr>
            <a:xfrm>
              <a:off x="1313086" y="5257902"/>
              <a:ext cx="1761523" cy="400110"/>
            </a:xfrm>
            <a:prstGeom prst="rect">
              <a:avLst/>
            </a:prstGeom>
            <a:noFill/>
          </p:spPr>
          <p:txBody>
            <a:bodyPr wrap="square" rtlCol="0">
              <a:spAutoFit/>
            </a:bodyPr>
            <a:lstStyle/>
            <a:p>
              <a:pPr algn="ctr"/>
              <a:r>
                <a:rPr lang="en-US" sz="2000">
                  <a:solidFill>
                    <a:schemeClr val="accent1">
                      <a:lumMod val="50000"/>
                    </a:schemeClr>
                  </a:solidFill>
                  <a:latin typeface="Franklin Gothic Demi" panose="020B0703020102020204" pitchFamily="34" charset="0"/>
                </a:rPr>
                <a:t>Research</a:t>
              </a:r>
            </a:p>
          </p:txBody>
        </p:sp>
      </p:grpSp>
      <p:grpSp>
        <p:nvGrpSpPr>
          <p:cNvPr id="49" name="Group 48">
            <a:extLst>
              <a:ext uri="{FF2B5EF4-FFF2-40B4-BE49-F238E27FC236}">
                <a16:creationId xmlns:a16="http://schemas.microsoft.com/office/drawing/2014/main" id="{D9AA781A-86DD-DDE9-78CB-F5E1D87B8DE3}"/>
              </a:ext>
            </a:extLst>
          </p:cNvPr>
          <p:cNvGrpSpPr/>
          <p:nvPr/>
        </p:nvGrpSpPr>
        <p:grpSpPr>
          <a:xfrm>
            <a:off x="4039538" y="4468282"/>
            <a:ext cx="1761523" cy="1393231"/>
            <a:chOff x="3440511" y="4572557"/>
            <a:chExt cx="1761523" cy="1393231"/>
          </a:xfrm>
        </p:grpSpPr>
        <p:sp>
          <p:nvSpPr>
            <p:cNvPr id="34" name="Oval 33">
              <a:extLst>
                <a:ext uri="{FF2B5EF4-FFF2-40B4-BE49-F238E27FC236}">
                  <a16:creationId xmlns:a16="http://schemas.microsoft.com/office/drawing/2014/main" id="{63421BC1-8498-5ED4-8318-57F4A2255824}"/>
                </a:ext>
              </a:extLst>
            </p:cNvPr>
            <p:cNvSpPr/>
            <p:nvPr/>
          </p:nvSpPr>
          <p:spPr>
            <a:xfrm>
              <a:off x="3973363" y="4572557"/>
              <a:ext cx="695821" cy="695821"/>
            </a:xfrm>
            <a:prstGeom prst="ellipse">
              <a:avLst/>
            </a:prstGeom>
            <a:ln w="28575">
              <a:solidFill>
                <a:schemeClr val="accent1">
                  <a:lumMod val="5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15" name="Graphic 14" descr="Dollar with solid fill">
              <a:extLst>
                <a:ext uri="{FF2B5EF4-FFF2-40B4-BE49-F238E27FC236}">
                  <a16:creationId xmlns:a16="http://schemas.microsoft.com/office/drawing/2014/main" id="{B620F764-FF24-A282-0ACC-3A0507A026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5735" y="4680483"/>
              <a:ext cx="498204" cy="498204"/>
            </a:xfrm>
            <a:prstGeom prst="rect">
              <a:avLst/>
            </a:prstGeom>
          </p:spPr>
        </p:pic>
        <p:sp>
          <p:nvSpPr>
            <p:cNvPr id="36" name="TextBox 35">
              <a:extLst>
                <a:ext uri="{FF2B5EF4-FFF2-40B4-BE49-F238E27FC236}">
                  <a16:creationId xmlns:a16="http://schemas.microsoft.com/office/drawing/2014/main" id="{1621373A-96D4-D288-EF4A-2E4FB4896D13}"/>
                </a:ext>
              </a:extLst>
            </p:cNvPr>
            <p:cNvSpPr txBox="1"/>
            <p:nvPr/>
          </p:nvSpPr>
          <p:spPr>
            <a:xfrm>
              <a:off x="3440511" y="5257902"/>
              <a:ext cx="1761523" cy="707886"/>
            </a:xfrm>
            <a:prstGeom prst="rect">
              <a:avLst/>
            </a:prstGeom>
            <a:noFill/>
          </p:spPr>
          <p:txBody>
            <a:bodyPr wrap="square" rtlCol="0">
              <a:spAutoFit/>
            </a:bodyPr>
            <a:lstStyle/>
            <a:p>
              <a:pPr algn="ctr"/>
              <a:r>
                <a:rPr lang="en-US" sz="2000">
                  <a:solidFill>
                    <a:schemeClr val="accent1">
                      <a:lumMod val="50000"/>
                    </a:schemeClr>
                  </a:solidFill>
                  <a:latin typeface="Franklin Gothic Demi" panose="020B0703020102020204" pitchFamily="34" charset="0"/>
                </a:rPr>
                <a:t>Financial Assistance</a:t>
              </a:r>
            </a:p>
          </p:txBody>
        </p:sp>
      </p:grpSp>
      <p:grpSp>
        <p:nvGrpSpPr>
          <p:cNvPr id="48" name="Group 47">
            <a:extLst>
              <a:ext uri="{FF2B5EF4-FFF2-40B4-BE49-F238E27FC236}">
                <a16:creationId xmlns:a16="http://schemas.microsoft.com/office/drawing/2014/main" id="{E28B718D-AE19-90F2-1B72-3290D52B3F8C}"/>
              </a:ext>
            </a:extLst>
          </p:cNvPr>
          <p:cNvGrpSpPr/>
          <p:nvPr/>
        </p:nvGrpSpPr>
        <p:grpSpPr>
          <a:xfrm>
            <a:off x="6397673" y="4468282"/>
            <a:ext cx="1761523" cy="1393231"/>
            <a:chOff x="6172482" y="4698823"/>
            <a:chExt cx="1761523" cy="1393231"/>
          </a:xfrm>
        </p:grpSpPr>
        <p:sp>
          <p:nvSpPr>
            <p:cNvPr id="38" name="Oval 37">
              <a:extLst>
                <a:ext uri="{FF2B5EF4-FFF2-40B4-BE49-F238E27FC236}">
                  <a16:creationId xmlns:a16="http://schemas.microsoft.com/office/drawing/2014/main" id="{582FEE4A-93FD-B585-95D3-61A35830081B}"/>
                </a:ext>
              </a:extLst>
            </p:cNvPr>
            <p:cNvSpPr/>
            <p:nvPr/>
          </p:nvSpPr>
          <p:spPr>
            <a:xfrm>
              <a:off x="6705334" y="4698823"/>
              <a:ext cx="695821" cy="695821"/>
            </a:xfrm>
            <a:prstGeom prst="ellipse">
              <a:avLst/>
            </a:prstGeom>
            <a:ln w="28575">
              <a:solidFill>
                <a:schemeClr val="accent1">
                  <a:lumMod val="5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TextBox 39">
              <a:extLst>
                <a:ext uri="{FF2B5EF4-FFF2-40B4-BE49-F238E27FC236}">
                  <a16:creationId xmlns:a16="http://schemas.microsoft.com/office/drawing/2014/main" id="{CD5490A2-44A8-4175-774C-4B011C2BC1ED}"/>
                </a:ext>
              </a:extLst>
            </p:cNvPr>
            <p:cNvSpPr txBox="1"/>
            <p:nvPr/>
          </p:nvSpPr>
          <p:spPr>
            <a:xfrm>
              <a:off x="6172482" y="5384168"/>
              <a:ext cx="1761523" cy="707886"/>
            </a:xfrm>
            <a:prstGeom prst="rect">
              <a:avLst/>
            </a:prstGeom>
            <a:noFill/>
          </p:spPr>
          <p:txBody>
            <a:bodyPr wrap="square" rtlCol="0">
              <a:spAutoFit/>
            </a:bodyPr>
            <a:lstStyle/>
            <a:p>
              <a:pPr algn="ctr"/>
              <a:r>
                <a:rPr lang="en-US" sz="2000">
                  <a:solidFill>
                    <a:schemeClr val="accent1">
                      <a:lumMod val="50000"/>
                    </a:schemeClr>
                  </a:solidFill>
                  <a:latin typeface="Franklin Gothic Demi" panose="020B0703020102020204" pitchFamily="34" charset="0"/>
                </a:rPr>
                <a:t>Technical Assistance</a:t>
              </a:r>
            </a:p>
          </p:txBody>
        </p:sp>
        <p:pic>
          <p:nvPicPr>
            <p:cNvPr id="45" name="Graphic 44" descr="Gears with solid fill">
              <a:extLst>
                <a:ext uri="{FF2B5EF4-FFF2-40B4-BE49-F238E27FC236}">
                  <a16:creationId xmlns:a16="http://schemas.microsoft.com/office/drawing/2014/main" id="{AE23B213-434A-B729-4692-DF3C11F1718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86073" y="4770124"/>
              <a:ext cx="542743" cy="542743"/>
            </a:xfrm>
            <a:prstGeom prst="rect">
              <a:avLst/>
            </a:prstGeom>
          </p:spPr>
        </p:pic>
      </p:grpSp>
      <p:grpSp>
        <p:nvGrpSpPr>
          <p:cNvPr id="47" name="Group 46">
            <a:extLst>
              <a:ext uri="{FF2B5EF4-FFF2-40B4-BE49-F238E27FC236}">
                <a16:creationId xmlns:a16="http://schemas.microsoft.com/office/drawing/2014/main" id="{8ED05E47-B65C-AB39-A16A-338BD7868CD6}"/>
              </a:ext>
            </a:extLst>
          </p:cNvPr>
          <p:cNvGrpSpPr/>
          <p:nvPr/>
        </p:nvGrpSpPr>
        <p:grpSpPr>
          <a:xfrm>
            <a:off x="8755809" y="4468282"/>
            <a:ext cx="1761523" cy="1085455"/>
            <a:chOff x="8231023" y="4932928"/>
            <a:chExt cx="1761523" cy="1085455"/>
          </a:xfrm>
        </p:grpSpPr>
        <p:sp>
          <p:nvSpPr>
            <p:cNvPr id="42" name="Oval 41">
              <a:extLst>
                <a:ext uri="{FF2B5EF4-FFF2-40B4-BE49-F238E27FC236}">
                  <a16:creationId xmlns:a16="http://schemas.microsoft.com/office/drawing/2014/main" id="{6340D46F-5B8F-7BB1-4506-6916979A0D80}"/>
                </a:ext>
              </a:extLst>
            </p:cNvPr>
            <p:cNvSpPr/>
            <p:nvPr/>
          </p:nvSpPr>
          <p:spPr>
            <a:xfrm>
              <a:off x="8763875" y="4932928"/>
              <a:ext cx="695821" cy="695821"/>
            </a:xfrm>
            <a:prstGeom prst="ellipse">
              <a:avLst/>
            </a:prstGeom>
            <a:ln w="28575">
              <a:solidFill>
                <a:schemeClr val="accent1">
                  <a:lumMod val="5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4" name="TextBox 43">
              <a:extLst>
                <a:ext uri="{FF2B5EF4-FFF2-40B4-BE49-F238E27FC236}">
                  <a16:creationId xmlns:a16="http://schemas.microsoft.com/office/drawing/2014/main" id="{E30C3BB0-E9B5-5E49-01FB-373F3AA3DAD9}"/>
                </a:ext>
              </a:extLst>
            </p:cNvPr>
            <p:cNvSpPr txBox="1"/>
            <p:nvPr/>
          </p:nvSpPr>
          <p:spPr>
            <a:xfrm>
              <a:off x="8231023" y="5618273"/>
              <a:ext cx="1761523" cy="400110"/>
            </a:xfrm>
            <a:prstGeom prst="rect">
              <a:avLst/>
            </a:prstGeom>
            <a:noFill/>
          </p:spPr>
          <p:txBody>
            <a:bodyPr wrap="square" rtlCol="0">
              <a:spAutoFit/>
            </a:bodyPr>
            <a:lstStyle/>
            <a:p>
              <a:pPr algn="ctr"/>
              <a:r>
                <a:rPr lang="en-US" sz="2000">
                  <a:solidFill>
                    <a:schemeClr val="accent1">
                      <a:lumMod val="50000"/>
                    </a:schemeClr>
                  </a:solidFill>
                  <a:latin typeface="Franklin Gothic Demi" panose="020B0703020102020204" pitchFamily="34" charset="0"/>
                </a:rPr>
                <a:t>Oversight</a:t>
              </a:r>
            </a:p>
          </p:txBody>
        </p:sp>
        <p:pic>
          <p:nvPicPr>
            <p:cNvPr id="46" name="Graphic 45" descr="Clipboard Partially Checked with solid fill">
              <a:extLst>
                <a:ext uri="{FF2B5EF4-FFF2-40B4-BE49-F238E27FC236}">
                  <a16:creationId xmlns:a16="http://schemas.microsoft.com/office/drawing/2014/main" id="{0F73CA38-366C-426A-167D-295389B2AA4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840412" y="5009466"/>
              <a:ext cx="542743" cy="542743"/>
            </a:xfrm>
            <a:prstGeom prst="rect">
              <a:avLst/>
            </a:prstGeom>
          </p:spPr>
        </p:pic>
      </p:grpSp>
    </p:spTree>
    <p:extLst>
      <p:ext uri="{BB962C8B-B14F-4D97-AF65-F5344CB8AC3E}">
        <p14:creationId xmlns:p14="http://schemas.microsoft.com/office/powerpoint/2010/main" val="3074113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A75103-F9E5-23D2-2666-46BCBF51AD14}"/>
              </a:ext>
            </a:extLst>
          </p:cNvPr>
          <p:cNvSpPr txBox="1"/>
          <p:nvPr/>
        </p:nvSpPr>
        <p:spPr>
          <a:xfrm>
            <a:off x="1527658" y="1319002"/>
            <a:ext cx="5670999" cy="3539430"/>
          </a:xfrm>
          <a:prstGeom prst="rect">
            <a:avLst/>
          </a:prstGeom>
          <a:noFill/>
        </p:spPr>
        <p:txBody>
          <a:bodyPr wrap="square">
            <a:spAutoFit/>
          </a:bodyPr>
          <a:lstStyle/>
          <a:p>
            <a:r>
              <a:rPr lang="en-US" sz="2800">
                <a:latin typeface="Franklin Gothic Medium" panose="020B0603020102020204" pitchFamily="34" charset="0"/>
              </a:rPr>
              <a:t>FTA provides </a:t>
            </a:r>
            <a:r>
              <a:rPr lang="en-US" sz="2800" b="1">
                <a:solidFill>
                  <a:schemeClr val="accent2"/>
                </a:solidFill>
                <a:latin typeface="Franklin Gothic Medium" panose="020B0603020102020204" pitchFamily="34" charset="0"/>
              </a:rPr>
              <a:t>$21 billion annually </a:t>
            </a:r>
            <a:r>
              <a:rPr lang="en-US" sz="2800">
                <a:latin typeface="Franklin Gothic Medium" panose="020B0603020102020204" pitchFamily="34" charset="0"/>
              </a:rPr>
              <a:t>to support transit providers delivering </a:t>
            </a:r>
            <a:r>
              <a:rPr lang="en-US" sz="2800" b="1">
                <a:solidFill>
                  <a:schemeClr val="accent2"/>
                </a:solidFill>
                <a:latin typeface="Franklin Gothic Medium" panose="020B0603020102020204" pitchFamily="34" charset="0"/>
              </a:rPr>
              <a:t>7 billion trips</a:t>
            </a:r>
            <a:r>
              <a:rPr lang="en-US" sz="2800">
                <a:latin typeface="Franklin Gothic Medium" panose="020B0603020102020204" pitchFamily="34" charset="0"/>
              </a:rPr>
              <a:t> that connect transit riders to jobs, education, healthcare, and other activities. </a:t>
            </a:r>
          </a:p>
          <a:p>
            <a:endParaRPr lang="en-US" sz="2800">
              <a:latin typeface="Franklin Gothic Medium" panose="020B0603020102020204" pitchFamily="34" charset="0"/>
            </a:endParaRPr>
          </a:p>
          <a:p>
            <a:r>
              <a:rPr lang="en-US" sz="2800">
                <a:latin typeface="Franklin Gothic Medium" panose="020B0603020102020204" pitchFamily="34" charset="0"/>
              </a:rPr>
              <a:t>FTA regulates the safety of </a:t>
            </a:r>
          </a:p>
          <a:p>
            <a:r>
              <a:rPr lang="en-US" sz="2800">
                <a:latin typeface="Franklin Gothic Medium" panose="020B0603020102020204" pitchFamily="34" charset="0"/>
              </a:rPr>
              <a:t>transit providers.</a:t>
            </a:r>
          </a:p>
        </p:txBody>
      </p:sp>
      <p:pic>
        <p:nvPicPr>
          <p:cNvPr id="5" name="Picture 4" descr="A group of people in a subway&#10;&#10;AI-generated content may be incorrect.">
            <a:extLst>
              <a:ext uri="{FF2B5EF4-FFF2-40B4-BE49-F238E27FC236}">
                <a16:creationId xmlns:a16="http://schemas.microsoft.com/office/drawing/2014/main" id="{394867CE-03FF-B442-364E-E21322194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9901" y="1130743"/>
            <a:ext cx="2849549" cy="2057235"/>
          </a:xfrm>
          <a:prstGeom prst="rect">
            <a:avLst/>
          </a:prstGeom>
        </p:spPr>
      </p:pic>
      <p:pic>
        <p:nvPicPr>
          <p:cNvPr id="7" name="Picture 6" descr="A train on the railway tracks&#10;&#10;AI-generated content may be incorrect.">
            <a:extLst>
              <a:ext uri="{FF2B5EF4-FFF2-40B4-BE49-F238E27FC236}">
                <a16:creationId xmlns:a16="http://schemas.microsoft.com/office/drawing/2014/main" id="{255DCE5A-000B-B67A-659D-ACD83EE4B9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0681" y="3429000"/>
            <a:ext cx="2858769" cy="1908228"/>
          </a:xfrm>
          <a:prstGeom prst="rect">
            <a:avLst/>
          </a:prstGeom>
        </p:spPr>
      </p:pic>
      <p:sp>
        <p:nvSpPr>
          <p:cNvPr id="8" name="Rectangle 7">
            <a:extLst>
              <a:ext uri="{FF2B5EF4-FFF2-40B4-BE49-F238E27FC236}">
                <a16:creationId xmlns:a16="http://schemas.microsoft.com/office/drawing/2014/main" id="{1C7ADC93-BFDB-5CBD-EDCB-403701917C38}"/>
              </a:ext>
            </a:extLst>
          </p:cNvPr>
          <p:cNvSpPr/>
          <p:nvPr/>
        </p:nvSpPr>
        <p:spPr>
          <a:xfrm>
            <a:off x="638979" y="571472"/>
            <a:ext cx="10576192" cy="523301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535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6">
            <a:extLst>
              <a:ext uri="{FF2B5EF4-FFF2-40B4-BE49-F238E27FC236}">
                <a16:creationId xmlns:a16="http://schemas.microsoft.com/office/drawing/2014/main" id="{87414973-7709-C33C-2887-63670028967A}"/>
              </a:ext>
            </a:extLst>
          </p:cNvPr>
          <p:cNvSpPr txBox="1">
            <a:spLocks/>
          </p:cNvSpPr>
          <p:nvPr/>
        </p:nvSpPr>
        <p:spPr>
          <a:xfrm>
            <a:off x="720162" y="1324270"/>
            <a:ext cx="11101728" cy="18432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a:solidFill>
                  <a:srgbClr val="FFC000"/>
                </a:solidFill>
                <a:latin typeface="Franklin Gothic Book"/>
              </a:rPr>
              <a:t>~4,000 </a:t>
            </a:r>
            <a:r>
              <a:rPr lang="en-US">
                <a:solidFill>
                  <a:schemeClr val="accent1">
                    <a:lumMod val="50000"/>
                  </a:schemeClr>
                </a:solidFill>
                <a:latin typeface="Franklin Gothic Book"/>
              </a:rPr>
              <a:t>U.S. public transportation providers</a:t>
            </a:r>
            <a:br>
              <a:rPr lang="en-US">
                <a:solidFill>
                  <a:schemeClr val="accent1">
                    <a:lumMod val="50000"/>
                  </a:schemeClr>
                </a:solidFill>
                <a:latin typeface="Franklin Gothic Book"/>
              </a:rPr>
            </a:br>
            <a:endParaRPr lang="en-US" sz="2000">
              <a:solidFill>
                <a:schemeClr val="accent1">
                  <a:lumMod val="50000"/>
                </a:schemeClr>
              </a:solidFill>
              <a:latin typeface="Franklin Gothic Book"/>
            </a:endParaRPr>
          </a:p>
          <a:p>
            <a:pPr marL="0" indent="0" fontAlgn="auto">
              <a:spcAft>
                <a:spcPts val="0"/>
              </a:spcAft>
              <a:buFont typeface="Arial" panose="020B0604020202020204" pitchFamily="34" charset="0"/>
              <a:buNone/>
            </a:pPr>
            <a:r>
              <a:rPr lang="en-US" b="1">
                <a:solidFill>
                  <a:srgbClr val="FFC000"/>
                </a:solidFill>
                <a:latin typeface="Franklin Gothic Book"/>
              </a:rPr>
              <a:t>2,000</a:t>
            </a:r>
            <a:r>
              <a:rPr lang="en-US" b="1" baseline="30000">
                <a:solidFill>
                  <a:srgbClr val="FFC000"/>
                </a:solidFill>
                <a:latin typeface="Franklin Gothic Book"/>
              </a:rPr>
              <a:t>+</a:t>
            </a:r>
            <a:r>
              <a:rPr lang="en-US" b="1">
                <a:solidFill>
                  <a:schemeClr val="accent1">
                    <a:lumMod val="50000"/>
                  </a:schemeClr>
                </a:solidFill>
                <a:latin typeface="Franklin Gothic Book"/>
              </a:rPr>
              <a:t> </a:t>
            </a:r>
            <a:r>
              <a:rPr lang="en-US">
                <a:solidFill>
                  <a:schemeClr val="accent1">
                    <a:lumMod val="50000"/>
                  </a:schemeClr>
                </a:solidFill>
                <a:latin typeface="Franklin Gothic Book"/>
              </a:rPr>
              <a:t>U.S. businesses in 48 states supplying U.S. transit providers</a:t>
            </a:r>
          </a:p>
          <a:p>
            <a:pPr marL="0" indent="0" fontAlgn="auto">
              <a:spcAft>
                <a:spcPts val="0"/>
              </a:spcAft>
              <a:buFont typeface="Arial" panose="020B0604020202020204" pitchFamily="34" charset="0"/>
              <a:buNone/>
            </a:pPr>
            <a:endParaRPr lang="en-US" sz="2000">
              <a:solidFill>
                <a:schemeClr val="accent1">
                  <a:lumMod val="50000"/>
                </a:schemeClr>
              </a:solidFill>
              <a:latin typeface="Franklin Gothic Book"/>
            </a:endParaRPr>
          </a:p>
        </p:txBody>
      </p:sp>
      <p:sp>
        <p:nvSpPr>
          <p:cNvPr id="16" name="TextBox 15">
            <a:extLst>
              <a:ext uri="{FF2B5EF4-FFF2-40B4-BE49-F238E27FC236}">
                <a16:creationId xmlns:a16="http://schemas.microsoft.com/office/drawing/2014/main" id="{04625F0C-2053-F2F5-8F5B-5C237568B4E6}"/>
              </a:ext>
            </a:extLst>
          </p:cNvPr>
          <p:cNvSpPr txBox="1"/>
          <p:nvPr/>
        </p:nvSpPr>
        <p:spPr>
          <a:xfrm>
            <a:off x="767734" y="6038682"/>
            <a:ext cx="10695259" cy="261610"/>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strike="noStrike" kern="1200" cap="none" spc="0" normalizeH="0" baseline="0" noProof="0">
                <a:ln>
                  <a:noFill/>
                </a:ln>
                <a:solidFill>
                  <a:srgbClr val="4472C4">
                    <a:lumMod val="50000"/>
                  </a:srgbClr>
                </a:solidFill>
                <a:effectLst/>
                <a:uLnTx/>
                <a:uFillTx/>
                <a:latin typeface="Franklin Gothic Book" panose="020B0503020102020204" pitchFamily="34" charset="0"/>
                <a:ea typeface="+mn-ea"/>
                <a:cs typeface="+mn-cs"/>
              </a:rPr>
              <a:t>Sources</a:t>
            </a:r>
            <a:r>
              <a:rPr kumimoji="0" lang="en-US" sz="1050" b="0" u="none" strike="noStrike" kern="1200" cap="none" spc="0" normalizeH="0" baseline="0" noProof="0">
                <a:ln>
                  <a:noFill/>
                </a:ln>
                <a:solidFill>
                  <a:srgbClr val="4472C4">
                    <a:lumMod val="50000"/>
                  </a:srgbClr>
                </a:solidFill>
                <a:effectLst/>
                <a:uLnTx/>
                <a:uFillTx/>
                <a:latin typeface="Franklin Gothic Book" panose="020B0503020102020204" pitchFamily="34" charset="0"/>
                <a:ea typeface="+mn-ea"/>
                <a:cs typeface="+mn-cs"/>
              </a:rPr>
              <a:t>: 2023 FTA National Transit Database, 25</a:t>
            </a:r>
            <a:r>
              <a:rPr kumimoji="0" lang="en-US" sz="1050" b="0" u="none" strike="noStrike" kern="1200" cap="none" spc="0" normalizeH="0" baseline="30000" noProof="0">
                <a:ln>
                  <a:noFill/>
                </a:ln>
                <a:solidFill>
                  <a:srgbClr val="4472C4">
                    <a:lumMod val="50000"/>
                  </a:srgbClr>
                </a:solidFill>
                <a:effectLst/>
                <a:uLnTx/>
                <a:uFillTx/>
                <a:latin typeface="Franklin Gothic Book" panose="020B0503020102020204" pitchFamily="34" charset="0"/>
                <a:ea typeface="+mn-ea"/>
                <a:cs typeface="+mn-cs"/>
              </a:rPr>
              <a:t>th</a:t>
            </a:r>
            <a:r>
              <a:rPr kumimoji="0" lang="en-US" sz="1050" b="0" u="none" strike="noStrike" kern="1200" cap="none" spc="0" normalizeH="0" baseline="0" noProof="0">
                <a:ln>
                  <a:noFill/>
                </a:ln>
                <a:solidFill>
                  <a:srgbClr val="4472C4">
                    <a:lumMod val="50000"/>
                  </a:srgbClr>
                </a:solidFill>
                <a:effectLst/>
                <a:uLnTx/>
                <a:uFillTx/>
                <a:latin typeface="Franklin Gothic Book" panose="020B0503020102020204" pitchFamily="34" charset="0"/>
                <a:ea typeface="+mn-ea"/>
                <a:cs typeface="+mn-cs"/>
              </a:rPr>
              <a:t> Edition FHWA-FTA Conditions and Performance Report, 2024 APTA Fact Book</a:t>
            </a:r>
          </a:p>
        </p:txBody>
      </p:sp>
      <p:grpSp>
        <p:nvGrpSpPr>
          <p:cNvPr id="3" name="Group 2">
            <a:extLst>
              <a:ext uri="{FF2B5EF4-FFF2-40B4-BE49-F238E27FC236}">
                <a16:creationId xmlns:a16="http://schemas.microsoft.com/office/drawing/2014/main" id="{37FAA54C-F0BE-A490-46B2-71DB9FA55BD4}"/>
              </a:ext>
            </a:extLst>
          </p:cNvPr>
          <p:cNvGrpSpPr/>
          <p:nvPr/>
        </p:nvGrpSpPr>
        <p:grpSpPr>
          <a:xfrm>
            <a:off x="767734" y="3398268"/>
            <a:ext cx="10180074" cy="2229874"/>
            <a:chOff x="820460" y="3661457"/>
            <a:chExt cx="11111877" cy="2433979"/>
          </a:xfrm>
        </p:grpSpPr>
        <p:pic>
          <p:nvPicPr>
            <p:cNvPr id="7" name="Picture 6">
              <a:extLst>
                <a:ext uri="{FF2B5EF4-FFF2-40B4-BE49-F238E27FC236}">
                  <a16:creationId xmlns:a16="http://schemas.microsoft.com/office/drawing/2014/main" id="{A1B0F5B6-4788-12B7-84E5-D9814B7B63C5}"/>
                </a:ext>
              </a:extLst>
            </p:cNvPr>
            <p:cNvPicPr>
              <a:picLocks noChangeAspect="1"/>
            </p:cNvPicPr>
            <p:nvPr/>
          </p:nvPicPr>
          <p:blipFill>
            <a:blip r:embed="rId3"/>
            <a:stretch>
              <a:fillRect/>
            </a:stretch>
          </p:blipFill>
          <p:spPr>
            <a:xfrm>
              <a:off x="4917232" y="3665481"/>
              <a:ext cx="4243876" cy="2408773"/>
            </a:xfrm>
            <a:prstGeom prst="rect">
              <a:avLst/>
            </a:prstGeom>
          </p:spPr>
        </p:pic>
        <p:pic>
          <p:nvPicPr>
            <p:cNvPr id="9" name="Picture 8" descr="A train travels down the tracks&#10;&#10;AI-generated content may be incorrect.">
              <a:extLst>
                <a:ext uri="{FF2B5EF4-FFF2-40B4-BE49-F238E27FC236}">
                  <a16:creationId xmlns:a16="http://schemas.microsoft.com/office/drawing/2014/main" id="{A9BFF958-B95E-8E8F-E2A4-E6A9A1844502}"/>
                </a:ext>
              </a:extLst>
            </p:cNvPr>
            <p:cNvPicPr>
              <a:picLocks noChangeAspect="1"/>
            </p:cNvPicPr>
            <p:nvPr/>
          </p:nvPicPr>
          <p:blipFill>
            <a:blip r:embed="rId4"/>
            <a:stretch>
              <a:fillRect/>
            </a:stretch>
          </p:blipFill>
          <p:spPr>
            <a:xfrm>
              <a:off x="9267994" y="3661457"/>
              <a:ext cx="2664343" cy="2433979"/>
            </a:xfrm>
            <a:prstGeom prst="rect">
              <a:avLst/>
            </a:prstGeom>
          </p:spPr>
        </p:pic>
        <p:pic>
          <p:nvPicPr>
            <p:cNvPr id="12" name="Picture 11" descr="A bus picking up passengers&#10;&#10;AI-generated content may be incorrect.">
              <a:extLst>
                <a:ext uri="{FF2B5EF4-FFF2-40B4-BE49-F238E27FC236}">
                  <a16:creationId xmlns:a16="http://schemas.microsoft.com/office/drawing/2014/main" id="{16C09102-48FF-BAE4-9430-7E10B70180B2}"/>
                </a:ext>
              </a:extLst>
            </p:cNvPr>
            <p:cNvPicPr>
              <a:picLocks noChangeAspect="1"/>
            </p:cNvPicPr>
            <p:nvPr/>
          </p:nvPicPr>
          <p:blipFill>
            <a:blip r:embed="rId5"/>
            <a:stretch>
              <a:fillRect/>
            </a:stretch>
          </p:blipFill>
          <p:spPr>
            <a:xfrm>
              <a:off x="820460" y="3665482"/>
              <a:ext cx="3989886" cy="2373982"/>
            </a:xfrm>
            <a:prstGeom prst="rect">
              <a:avLst/>
            </a:prstGeom>
          </p:spPr>
        </p:pic>
      </p:grpSp>
      <p:sp>
        <p:nvSpPr>
          <p:cNvPr id="8" name="Title 1">
            <a:extLst>
              <a:ext uri="{FF2B5EF4-FFF2-40B4-BE49-F238E27FC236}">
                <a16:creationId xmlns:a16="http://schemas.microsoft.com/office/drawing/2014/main" id="{D2C42EF1-0E26-C3F7-D5C6-348FAFB298BF}"/>
              </a:ext>
            </a:extLst>
          </p:cNvPr>
          <p:cNvSpPr>
            <a:spLocks noGrp="1"/>
          </p:cNvSpPr>
          <p:nvPr>
            <p:ph type="title"/>
          </p:nvPr>
        </p:nvSpPr>
        <p:spPr>
          <a:xfrm>
            <a:off x="685800" y="365760"/>
            <a:ext cx="10665183" cy="574366"/>
          </a:xfrm>
        </p:spPr>
        <p:txBody>
          <a:bodyPr/>
          <a:lstStyle/>
          <a:p>
            <a:r>
              <a:rPr lang="en-US"/>
              <a:t>Public Transportation Toplines</a:t>
            </a:r>
          </a:p>
        </p:txBody>
      </p:sp>
    </p:spTree>
    <p:extLst>
      <p:ext uri="{BB962C8B-B14F-4D97-AF65-F5344CB8AC3E}">
        <p14:creationId xmlns:p14="http://schemas.microsoft.com/office/powerpoint/2010/main" val="4032373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2EF1-0E26-C3F7-D5C6-348FAFB298BF}"/>
              </a:ext>
            </a:extLst>
          </p:cNvPr>
          <p:cNvSpPr>
            <a:spLocks noGrp="1"/>
          </p:cNvSpPr>
          <p:nvPr>
            <p:ph type="title"/>
          </p:nvPr>
        </p:nvSpPr>
        <p:spPr>
          <a:xfrm>
            <a:off x="685800" y="365760"/>
            <a:ext cx="10617610" cy="574366"/>
          </a:xfrm>
        </p:spPr>
        <p:txBody>
          <a:bodyPr/>
          <a:lstStyle/>
          <a:p>
            <a:r>
              <a:rPr lang="en-US"/>
              <a:t>Transit Assets</a:t>
            </a:r>
          </a:p>
        </p:txBody>
      </p:sp>
      <p:pic>
        <p:nvPicPr>
          <p:cNvPr id="6" name="Picture 2">
            <a:extLst>
              <a:ext uri="{FF2B5EF4-FFF2-40B4-BE49-F238E27FC236}">
                <a16:creationId xmlns:a16="http://schemas.microsoft.com/office/drawing/2014/main" id="{71C0B419-C51A-ED2F-4E24-91C966070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801" y="1182694"/>
            <a:ext cx="3595068" cy="227999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Content Placeholder 18">
            <a:extLst>
              <a:ext uri="{FF2B5EF4-FFF2-40B4-BE49-F238E27FC236}">
                <a16:creationId xmlns:a16="http://schemas.microsoft.com/office/drawing/2014/main" id="{E1E50C70-AC17-0FCE-171A-261981C4A0FC}"/>
              </a:ext>
            </a:extLst>
          </p:cNvPr>
          <p:cNvSpPr txBox="1">
            <a:spLocks/>
          </p:cNvSpPr>
          <p:nvPr/>
        </p:nvSpPr>
        <p:spPr>
          <a:xfrm>
            <a:off x="4719024" y="1200843"/>
            <a:ext cx="6046046" cy="22515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200" b="1">
                <a:solidFill>
                  <a:schemeClr val="accent1">
                    <a:lumMod val="50000"/>
                  </a:schemeClr>
                </a:solidFill>
                <a:latin typeface="Franklin Gothic Book"/>
              </a:rPr>
              <a:t>Assets: </a:t>
            </a:r>
            <a:r>
              <a:rPr lang="en-US" sz="2200" b="1">
                <a:solidFill>
                  <a:srgbClr val="FFC000"/>
                </a:solidFill>
                <a:latin typeface="Franklin Gothic Book"/>
              </a:rPr>
              <a:t>~$1.2 trillion</a:t>
            </a:r>
          </a:p>
          <a:p>
            <a:pPr marL="0" indent="0" fontAlgn="auto">
              <a:lnSpc>
                <a:spcPct val="100000"/>
              </a:lnSpc>
              <a:spcBef>
                <a:spcPts val="600"/>
              </a:spcBef>
              <a:spcAft>
                <a:spcPts val="0"/>
              </a:spcAft>
              <a:buFont typeface="Arial" panose="020B0604020202020204" pitchFamily="34" charset="0"/>
              <a:buNone/>
            </a:pPr>
            <a:r>
              <a:rPr lang="en-US" sz="1900">
                <a:solidFill>
                  <a:schemeClr val="accent1">
                    <a:lumMod val="50000"/>
                  </a:schemeClr>
                </a:solidFill>
                <a:latin typeface="Franklin Gothic Book"/>
              </a:rPr>
              <a:t>170,000 transit vehicles</a:t>
            </a:r>
            <a:endParaRPr lang="en-US" sz="1900">
              <a:solidFill>
                <a:schemeClr val="accent1">
                  <a:lumMod val="50000"/>
                </a:schemeClr>
              </a:solidFill>
            </a:endParaRPr>
          </a:p>
          <a:p>
            <a:pPr marL="0" indent="0" fontAlgn="auto">
              <a:lnSpc>
                <a:spcPct val="100000"/>
              </a:lnSpc>
              <a:spcBef>
                <a:spcPts val="600"/>
              </a:spcBef>
              <a:spcAft>
                <a:spcPts val="0"/>
              </a:spcAft>
              <a:buFont typeface="Arial" panose="020B0604020202020204" pitchFamily="34" charset="0"/>
              <a:buNone/>
            </a:pPr>
            <a:r>
              <a:rPr lang="en-US" sz="1900">
                <a:solidFill>
                  <a:schemeClr val="accent1">
                    <a:lumMod val="50000"/>
                  </a:schemeClr>
                </a:solidFill>
                <a:latin typeface="Franklin Gothic Book"/>
              </a:rPr>
              <a:t>15,000 miles of fixed guideway and high intensity bus</a:t>
            </a:r>
          </a:p>
          <a:p>
            <a:pPr marL="0" indent="0" fontAlgn="auto">
              <a:lnSpc>
                <a:spcPct val="100000"/>
              </a:lnSpc>
              <a:spcBef>
                <a:spcPts val="600"/>
              </a:spcBef>
              <a:spcAft>
                <a:spcPts val="0"/>
              </a:spcAft>
              <a:buFont typeface="Arial" panose="020B0604020202020204" pitchFamily="34" charset="0"/>
              <a:buNone/>
            </a:pPr>
            <a:r>
              <a:rPr lang="en-US" sz="1900">
                <a:solidFill>
                  <a:schemeClr val="accent1">
                    <a:lumMod val="50000"/>
                  </a:schemeClr>
                </a:solidFill>
                <a:latin typeface="Franklin Gothic Book"/>
              </a:rPr>
              <a:t>14,500 transit stations, maintenance facilities, etc.</a:t>
            </a:r>
          </a:p>
          <a:p>
            <a:pPr marL="0" indent="0" fontAlgn="auto">
              <a:spcAft>
                <a:spcPts val="0"/>
              </a:spcAft>
              <a:buFont typeface="Arial" panose="020B0604020202020204" pitchFamily="34" charset="0"/>
              <a:buNone/>
            </a:pPr>
            <a:r>
              <a:rPr lang="en-US" sz="2200" b="1">
                <a:solidFill>
                  <a:schemeClr val="accent1">
                    <a:lumMod val="50000"/>
                  </a:schemeClr>
                </a:solidFill>
                <a:latin typeface="Franklin Gothic Book"/>
              </a:rPr>
              <a:t>Industry revenue = </a:t>
            </a:r>
            <a:r>
              <a:rPr lang="en-US" sz="2200" b="1">
                <a:solidFill>
                  <a:srgbClr val="FFC000"/>
                </a:solidFill>
                <a:latin typeface="Franklin Gothic Book"/>
              </a:rPr>
              <a:t>$90 billion</a:t>
            </a:r>
          </a:p>
        </p:txBody>
      </p:sp>
      <p:sp>
        <p:nvSpPr>
          <p:cNvPr id="16" name="TextBox 15">
            <a:extLst>
              <a:ext uri="{FF2B5EF4-FFF2-40B4-BE49-F238E27FC236}">
                <a16:creationId xmlns:a16="http://schemas.microsoft.com/office/drawing/2014/main" id="{04625F0C-2053-F2F5-8F5B-5C237568B4E6}"/>
              </a:ext>
            </a:extLst>
          </p:cNvPr>
          <p:cNvSpPr txBox="1"/>
          <p:nvPr/>
        </p:nvSpPr>
        <p:spPr>
          <a:xfrm>
            <a:off x="273170" y="6114098"/>
            <a:ext cx="11189823" cy="246221"/>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sng" strike="noStrike" kern="1200" cap="none" spc="0" normalizeH="0" baseline="0" noProof="0">
                <a:ln>
                  <a:noFill/>
                </a:ln>
                <a:solidFill>
                  <a:srgbClr val="4472C4">
                    <a:lumMod val="50000"/>
                  </a:srgbClr>
                </a:solidFill>
                <a:effectLst/>
                <a:uLnTx/>
                <a:uFillTx/>
                <a:latin typeface="Franklin Gothic Book" panose="020B0503020102020204" pitchFamily="34" charset="0"/>
                <a:ea typeface="+mn-ea"/>
                <a:cs typeface="+mn-cs"/>
              </a:rPr>
              <a:t>Sources</a:t>
            </a:r>
            <a:r>
              <a:rPr kumimoji="0" lang="en-US" sz="1000" b="0" i="0" u="none" strike="noStrike" kern="1200" cap="none" spc="0" normalizeH="0" baseline="0" noProof="0">
                <a:ln>
                  <a:noFill/>
                </a:ln>
                <a:solidFill>
                  <a:srgbClr val="4472C4">
                    <a:lumMod val="50000"/>
                  </a:srgbClr>
                </a:solidFill>
                <a:effectLst/>
                <a:uLnTx/>
                <a:uFillTx/>
                <a:latin typeface="Franklin Gothic Book" panose="020B0503020102020204" pitchFamily="34" charset="0"/>
                <a:ea typeface="+mn-ea"/>
                <a:cs typeface="+mn-cs"/>
              </a:rPr>
              <a:t>: 2023 FTA National Transit Database, 25</a:t>
            </a:r>
            <a:r>
              <a:rPr kumimoji="0" lang="en-US" sz="1000" b="0" i="0" u="none" strike="noStrike" kern="1200" cap="none" spc="0" normalizeH="0" baseline="30000" noProof="0">
                <a:ln>
                  <a:noFill/>
                </a:ln>
                <a:solidFill>
                  <a:srgbClr val="4472C4">
                    <a:lumMod val="50000"/>
                  </a:srgbClr>
                </a:solidFill>
                <a:effectLst/>
                <a:uLnTx/>
                <a:uFillTx/>
                <a:latin typeface="Franklin Gothic Book" panose="020B0503020102020204" pitchFamily="34" charset="0"/>
                <a:ea typeface="+mn-ea"/>
                <a:cs typeface="+mn-cs"/>
              </a:rPr>
              <a:t>th</a:t>
            </a:r>
            <a:r>
              <a:rPr kumimoji="0" lang="en-US" sz="1000" b="0" i="0" u="none" strike="noStrike" kern="1200" cap="none" spc="0" normalizeH="0" baseline="0" noProof="0">
                <a:ln>
                  <a:noFill/>
                </a:ln>
                <a:solidFill>
                  <a:srgbClr val="4472C4">
                    <a:lumMod val="50000"/>
                  </a:srgbClr>
                </a:solidFill>
                <a:effectLst/>
                <a:uLnTx/>
                <a:uFillTx/>
                <a:latin typeface="Franklin Gothic Book" panose="020B0503020102020204" pitchFamily="34" charset="0"/>
                <a:ea typeface="+mn-ea"/>
                <a:cs typeface="+mn-cs"/>
              </a:rPr>
              <a:t> Edition FHWA-FTA Conditions and Performance Report, 2024 APTA Fact Book</a:t>
            </a:r>
          </a:p>
        </p:txBody>
      </p:sp>
      <p:grpSp>
        <p:nvGrpSpPr>
          <p:cNvPr id="3" name="Group 2">
            <a:extLst>
              <a:ext uri="{FF2B5EF4-FFF2-40B4-BE49-F238E27FC236}">
                <a16:creationId xmlns:a16="http://schemas.microsoft.com/office/drawing/2014/main" id="{0895DE9E-6D67-7CC3-668A-3969CD77048B}"/>
              </a:ext>
            </a:extLst>
          </p:cNvPr>
          <p:cNvGrpSpPr/>
          <p:nvPr/>
        </p:nvGrpSpPr>
        <p:grpSpPr>
          <a:xfrm>
            <a:off x="813287" y="3705254"/>
            <a:ext cx="9822937" cy="2234432"/>
            <a:chOff x="273170" y="3479320"/>
            <a:chExt cx="11068222" cy="2517698"/>
          </a:xfrm>
        </p:grpSpPr>
        <p:pic>
          <p:nvPicPr>
            <p:cNvPr id="4" name="Picture 3">
              <a:extLst>
                <a:ext uri="{FF2B5EF4-FFF2-40B4-BE49-F238E27FC236}">
                  <a16:creationId xmlns:a16="http://schemas.microsoft.com/office/drawing/2014/main" id="{506744D6-F6DF-1E57-DAFE-1109D996F28E}"/>
                </a:ext>
              </a:extLst>
            </p:cNvPr>
            <p:cNvPicPr>
              <a:picLocks noChangeAspect="1"/>
            </p:cNvPicPr>
            <p:nvPr/>
          </p:nvPicPr>
          <p:blipFill>
            <a:blip r:embed="rId4"/>
            <a:stretch>
              <a:fillRect/>
            </a:stretch>
          </p:blipFill>
          <p:spPr>
            <a:xfrm>
              <a:off x="273170" y="3479320"/>
              <a:ext cx="4255699" cy="2501661"/>
            </a:xfrm>
            <a:prstGeom prst="rect">
              <a:avLst/>
            </a:prstGeom>
          </p:spPr>
        </p:pic>
        <p:pic>
          <p:nvPicPr>
            <p:cNvPr id="5" name="Picture 4">
              <a:extLst>
                <a:ext uri="{FF2B5EF4-FFF2-40B4-BE49-F238E27FC236}">
                  <a16:creationId xmlns:a16="http://schemas.microsoft.com/office/drawing/2014/main" id="{22ACACFD-DCF9-DFDA-F8C9-08D4E2B17195}"/>
                </a:ext>
              </a:extLst>
            </p:cNvPr>
            <p:cNvPicPr>
              <a:picLocks noChangeAspect="1"/>
            </p:cNvPicPr>
            <p:nvPr/>
          </p:nvPicPr>
          <p:blipFill>
            <a:blip r:embed="rId5"/>
            <a:stretch>
              <a:fillRect/>
            </a:stretch>
          </p:blipFill>
          <p:spPr>
            <a:xfrm>
              <a:off x="4615418" y="3551207"/>
              <a:ext cx="3263661" cy="2429774"/>
            </a:xfrm>
            <a:prstGeom prst="rect">
              <a:avLst/>
            </a:prstGeom>
          </p:spPr>
        </p:pic>
        <p:pic>
          <p:nvPicPr>
            <p:cNvPr id="9" name="Picture 8" descr="A group of people standing in front of a train&#10;&#10;AI-generated content may be incorrect.">
              <a:extLst>
                <a:ext uri="{FF2B5EF4-FFF2-40B4-BE49-F238E27FC236}">
                  <a16:creationId xmlns:a16="http://schemas.microsoft.com/office/drawing/2014/main" id="{6221A3D6-1A22-90A2-91A9-29EE578B186B}"/>
                </a:ext>
              </a:extLst>
            </p:cNvPr>
            <p:cNvPicPr>
              <a:picLocks noChangeAspect="1"/>
            </p:cNvPicPr>
            <p:nvPr/>
          </p:nvPicPr>
          <p:blipFill>
            <a:blip r:embed="rId6"/>
            <a:stretch>
              <a:fillRect/>
            </a:stretch>
          </p:blipFill>
          <p:spPr>
            <a:xfrm>
              <a:off x="8080311" y="3551207"/>
              <a:ext cx="3261081" cy="2445811"/>
            </a:xfrm>
            <a:prstGeom prst="rect">
              <a:avLst/>
            </a:prstGeom>
          </p:spPr>
        </p:pic>
      </p:grpSp>
    </p:spTree>
    <p:extLst>
      <p:ext uri="{BB962C8B-B14F-4D97-AF65-F5344CB8AC3E}">
        <p14:creationId xmlns:p14="http://schemas.microsoft.com/office/powerpoint/2010/main" val="2107960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2EF1-0E26-C3F7-D5C6-348FAFB298BF}"/>
              </a:ext>
            </a:extLst>
          </p:cNvPr>
          <p:cNvSpPr>
            <a:spLocks noGrp="1"/>
          </p:cNvSpPr>
          <p:nvPr>
            <p:ph type="title"/>
          </p:nvPr>
        </p:nvSpPr>
        <p:spPr>
          <a:xfrm>
            <a:off x="685800" y="365760"/>
            <a:ext cx="10617610" cy="574366"/>
          </a:xfrm>
        </p:spPr>
        <p:txBody>
          <a:bodyPr/>
          <a:lstStyle/>
          <a:p>
            <a:r>
              <a:rPr lang="en-US"/>
              <a:t>Transit Workforce</a:t>
            </a:r>
          </a:p>
        </p:txBody>
      </p:sp>
      <p:sp>
        <p:nvSpPr>
          <p:cNvPr id="12" name="Content Placeholder 20">
            <a:extLst>
              <a:ext uri="{FF2B5EF4-FFF2-40B4-BE49-F238E27FC236}">
                <a16:creationId xmlns:a16="http://schemas.microsoft.com/office/drawing/2014/main" id="{F2B42F30-0823-26F7-84DD-C3C2A0EAF19D}"/>
              </a:ext>
            </a:extLst>
          </p:cNvPr>
          <p:cNvSpPr txBox="1">
            <a:spLocks/>
          </p:cNvSpPr>
          <p:nvPr/>
        </p:nvSpPr>
        <p:spPr>
          <a:xfrm>
            <a:off x="4303204" y="1303490"/>
            <a:ext cx="6882338" cy="22476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pPr>
            <a:r>
              <a:rPr lang="en-US" b="1">
                <a:solidFill>
                  <a:srgbClr val="FFC000"/>
                </a:solidFill>
                <a:latin typeface="Franklin Gothic Book"/>
              </a:rPr>
              <a:t>~</a:t>
            </a:r>
            <a:r>
              <a:rPr lang="en-US" b="1">
                <a:solidFill>
                  <a:srgbClr val="FFC000"/>
                </a:solidFill>
                <a:latin typeface="Franklin Gothic Book"/>
                <a:ea typeface="+mn-lt"/>
                <a:cs typeface="+mn-lt"/>
              </a:rPr>
              <a:t>430,000 </a:t>
            </a:r>
            <a:r>
              <a:rPr lang="en-US">
                <a:solidFill>
                  <a:schemeClr val="accent1">
                    <a:lumMod val="50000"/>
                  </a:schemeClr>
                </a:solidFill>
                <a:latin typeface="Franklin Gothic Book"/>
              </a:rPr>
              <a:t>people work for transit agencies</a:t>
            </a:r>
          </a:p>
          <a:p>
            <a:pPr marL="0" indent="0" fontAlgn="auto">
              <a:spcBef>
                <a:spcPts val="0"/>
              </a:spcBef>
              <a:spcAft>
                <a:spcPts val="0"/>
              </a:spcAft>
              <a:buFont typeface="Arial" panose="020B0604020202020204" pitchFamily="34" charset="0"/>
              <a:buNone/>
            </a:pPr>
            <a:endParaRPr lang="en-US" sz="2000" b="1">
              <a:solidFill>
                <a:schemeClr val="accent1">
                  <a:lumMod val="50000"/>
                </a:schemeClr>
              </a:solidFill>
              <a:latin typeface="Franklin Gothic Book"/>
            </a:endParaRPr>
          </a:p>
          <a:p>
            <a:pPr marL="0" indent="0" fontAlgn="auto">
              <a:spcBef>
                <a:spcPts val="0"/>
              </a:spcBef>
              <a:spcAft>
                <a:spcPts val="0"/>
              </a:spcAft>
              <a:buFont typeface="Arial" panose="020B0604020202020204" pitchFamily="34" charset="0"/>
              <a:buNone/>
            </a:pPr>
            <a:r>
              <a:rPr lang="en-US">
                <a:solidFill>
                  <a:schemeClr val="accent1">
                    <a:lumMod val="50000"/>
                  </a:schemeClr>
                </a:solidFill>
                <a:latin typeface="Franklin Gothic Book"/>
                <a:ea typeface="+mn-lt"/>
                <a:cs typeface="+mn-lt"/>
              </a:rPr>
              <a:t>96% operations &amp; maintenance </a:t>
            </a:r>
          </a:p>
          <a:p>
            <a:pPr marL="0" indent="0" fontAlgn="auto">
              <a:spcBef>
                <a:spcPts val="0"/>
              </a:spcBef>
              <a:spcAft>
                <a:spcPts val="0"/>
              </a:spcAft>
              <a:buFont typeface="Arial" panose="020B0604020202020204" pitchFamily="34" charset="0"/>
              <a:buNone/>
            </a:pPr>
            <a:br>
              <a:rPr lang="en-US" sz="2000">
                <a:solidFill>
                  <a:schemeClr val="accent1">
                    <a:lumMod val="50000"/>
                  </a:schemeClr>
                </a:solidFill>
                <a:latin typeface="Franklin Gothic Book"/>
                <a:ea typeface="+mn-lt"/>
                <a:cs typeface="+mn-lt"/>
              </a:rPr>
            </a:br>
            <a:r>
              <a:rPr lang="en-US">
                <a:solidFill>
                  <a:schemeClr val="accent1">
                    <a:lumMod val="50000"/>
                  </a:schemeClr>
                </a:solidFill>
                <a:latin typeface="Franklin Gothic Book"/>
                <a:ea typeface="+mn-lt"/>
                <a:cs typeface="+mn-lt"/>
              </a:rPr>
              <a:t>4% capital &amp; administration</a:t>
            </a:r>
            <a:endParaRPr lang="en-US">
              <a:solidFill>
                <a:schemeClr val="accent1">
                  <a:lumMod val="50000"/>
                </a:schemeClr>
              </a:solidFill>
              <a:latin typeface="Franklin Gothic Book"/>
              <a:cs typeface="Calibri" panose="020F0502020204030204"/>
            </a:endParaRPr>
          </a:p>
        </p:txBody>
      </p:sp>
      <p:sp>
        <p:nvSpPr>
          <p:cNvPr id="16" name="TextBox 15">
            <a:extLst>
              <a:ext uri="{FF2B5EF4-FFF2-40B4-BE49-F238E27FC236}">
                <a16:creationId xmlns:a16="http://schemas.microsoft.com/office/drawing/2014/main" id="{04625F0C-2053-F2F5-8F5B-5C237568B4E6}"/>
              </a:ext>
            </a:extLst>
          </p:cNvPr>
          <p:cNvSpPr txBox="1"/>
          <p:nvPr/>
        </p:nvSpPr>
        <p:spPr>
          <a:xfrm>
            <a:off x="0" y="6114098"/>
            <a:ext cx="11462993" cy="253916"/>
          </a:xfrm>
          <a:prstGeom prst="rect">
            <a:avLst/>
          </a:prstGeom>
          <a:noFill/>
        </p:spPr>
        <p:txBody>
          <a:bodyPr wrap="square">
            <a:spAutoFit/>
          </a:bodyPr>
          <a:lstStyle/>
          <a:p>
            <a:pPr defTabSz="457200" fontAlgn="base">
              <a:spcBef>
                <a:spcPct val="0"/>
              </a:spcBef>
              <a:spcAft>
                <a:spcPct val="0"/>
              </a:spcAft>
              <a:defRPr/>
            </a:pPr>
            <a:r>
              <a:rPr lang="en-US" sz="1050" i="1">
                <a:solidFill>
                  <a:srgbClr val="4472C4">
                    <a:lumMod val="50000"/>
                  </a:srgbClr>
                </a:solidFill>
                <a:latin typeface="Franklin Gothic Book" panose="020B0503020102020204" pitchFamily="34" charset="0"/>
              </a:rPr>
              <a:t>Sources: 2023 FTA National Transit Database, 25th Edition FHWA-FTA Conditions and Performance Report, 2024 APTA Fact Book</a:t>
            </a:r>
          </a:p>
        </p:txBody>
      </p:sp>
      <p:pic>
        <p:nvPicPr>
          <p:cNvPr id="7" name="Picture 6">
            <a:extLst>
              <a:ext uri="{FF2B5EF4-FFF2-40B4-BE49-F238E27FC236}">
                <a16:creationId xmlns:a16="http://schemas.microsoft.com/office/drawing/2014/main" id="{5A887CEE-0FE9-1FE3-79B4-69FD3BB3B882}"/>
              </a:ext>
            </a:extLst>
          </p:cNvPr>
          <p:cNvPicPr>
            <a:picLocks noChangeAspect="1"/>
          </p:cNvPicPr>
          <p:nvPr/>
        </p:nvPicPr>
        <p:blipFill>
          <a:blip r:embed="rId3"/>
          <a:stretch>
            <a:fillRect/>
          </a:stretch>
        </p:blipFill>
        <p:spPr>
          <a:xfrm>
            <a:off x="805360" y="1135564"/>
            <a:ext cx="3076224" cy="2293436"/>
          </a:xfrm>
          <a:prstGeom prst="rect">
            <a:avLst/>
          </a:prstGeom>
        </p:spPr>
      </p:pic>
      <p:grpSp>
        <p:nvGrpSpPr>
          <p:cNvPr id="3" name="Group 2">
            <a:extLst>
              <a:ext uri="{FF2B5EF4-FFF2-40B4-BE49-F238E27FC236}">
                <a16:creationId xmlns:a16="http://schemas.microsoft.com/office/drawing/2014/main" id="{E2B8AEEC-2EA4-5195-59F0-FA2BBFA8A793}"/>
              </a:ext>
            </a:extLst>
          </p:cNvPr>
          <p:cNvGrpSpPr/>
          <p:nvPr/>
        </p:nvGrpSpPr>
        <p:grpSpPr>
          <a:xfrm>
            <a:off x="805360" y="3624438"/>
            <a:ext cx="10657633" cy="2126296"/>
            <a:chOff x="447142" y="3535045"/>
            <a:chExt cx="11015851" cy="2215689"/>
          </a:xfrm>
        </p:grpSpPr>
        <p:pic>
          <p:nvPicPr>
            <p:cNvPr id="4" name="Picture 3">
              <a:extLst>
                <a:ext uri="{FF2B5EF4-FFF2-40B4-BE49-F238E27FC236}">
                  <a16:creationId xmlns:a16="http://schemas.microsoft.com/office/drawing/2014/main" id="{DA95B950-251F-38AB-B876-9A31282D4F62}"/>
                </a:ext>
              </a:extLst>
            </p:cNvPr>
            <p:cNvPicPr>
              <a:picLocks noChangeAspect="1"/>
            </p:cNvPicPr>
            <p:nvPr/>
          </p:nvPicPr>
          <p:blipFill>
            <a:blip r:embed="rId4"/>
            <a:stretch>
              <a:fillRect/>
            </a:stretch>
          </p:blipFill>
          <p:spPr>
            <a:xfrm>
              <a:off x="447142" y="3541821"/>
              <a:ext cx="3089550" cy="2208913"/>
            </a:xfrm>
            <a:prstGeom prst="rect">
              <a:avLst/>
            </a:prstGeom>
          </p:spPr>
        </p:pic>
        <p:pic>
          <p:nvPicPr>
            <p:cNvPr id="6" name="Picture 5">
              <a:extLst>
                <a:ext uri="{FF2B5EF4-FFF2-40B4-BE49-F238E27FC236}">
                  <a16:creationId xmlns:a16="http://schemas.microsoft.com/office/drawing/2014/main" id="{C2EB7B7C-E546-4873-D72A-9A5F62C89F15}"/>
                </a:ext>
              </a:extLst>
            </p:cNvPr>
            <p:cNvPicPr>
              <a:picLocks noChangeAspect="1"/>
            </p:cNvPicPr>
            <p:nvPr/>
          </p:nvPicPr>
          <p:blipFill>
            <a:blip r:embed="rId5"/>
            <a:stretch>
              <a:fillRect/>
            </a:stretch>
          </p:blipFill>
          <p:spPr>
            <a:xfrm>
              <a:off x="3610521" y="3552958"/>
              <a:ext cx="3201919" cy="2189744"/>
            </a:xfrm>
            <a:prstGeom prst="rect">
              <a:avLst/>
            </a:prstGeom>
          </p:spPr>
        </p:pic>
        <p:pic>
          <p:nvPicPr>
            <p:cNvPr id="9" name="Picture 8" descr="A picture containing person, outdoor, bus, transport">
              <a:extLst>
                <a:ext uri="{FF2B5EF4-FFF2-40B4-BE49-F238E27FC236}">
                  <a16:creationId xmlns:a16="http://schemas.microsoft.com/office/drawing/2014/main" id="{7CFF194E-88CA-1BF5-5CDD-FC233929667A}"/>
                </a:ext>
              </a:extLst>
            </p:cNvPr>
            <p:cNvPicPr>
              <a:picLocks noChangeAspect="1"/>
            </p:cNvPicPr>
            <p:nvPr/>
          </p:nvPicPr>
          <p:blipFill>
            <a:blip r:embed="rId6"/>
            <a:stretch>
              <a:fillRect/>
            </a:stretch>
          </p:blipFill>
          <p:spPr>
            <a:xfrm>
              <a:off x="6916982" y="3535045"/>
              <a:ext cx="4546011" cy="2191744"/>
            </a:xfrm>
            <a:prstGeom prst="rect">
              <a:avLst/>
            </a:prstGeom>
          </p:spPr>
        </p:pic>
      </p:grpSp>
    </p:spTree>
    <p:extLst>
      <p:ext uri="{BB962C8B-B14F-4D97-AF65-F5344CB8AC3E}">
        <p14:creationId xmlns:p14="http://schemas.microsoft.com/office/powerpoint/2010/main" val="1304861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716E5234-4FD4-C195-4563-2EA22345B5B1}"/>
              </a:ext>
            </a:extLst>
          </p:cNvPr>
          <p:cNvPicPr>
            <a:picLocks noChangeAspect="1"/>
          </p:cNvPicPr>
          <p:nvPr/>
        </p:nvPicPr>
        <p:blipFill>
          <a:blip r:embed="rId3"/>
          <a:stretch>
            <a:fillRect/>
          </a:stretch>
        </p:blipFill>
        <p:spPr>
          <a:xfrm>
            <a:off x="482129" y="1174101"/>
            <a:ext cx="7590719" cy="4590209"/>
          </a:xfrm>
          <a:prstGeom prst="rect">
            <a:avLst/>
          </a:prstGeom>
          <a:ln>
            <a:solidFill>
              <a:schemeClr val="tx1"/>
            </a:solidFill>
          </a:ln>
        </p:spPr>
      </p:pic>
      <p:pic>
        <p:nvPicPr>
          <p:cNvPr id="6" name="Picture 5" descr="Graphical user interface, text, application&#10;&#10;Description automatically generated">
            <a:extLst>
              <a:ext uri="{FF2B5EF4-FFF2-40B4-BE49-F238E27FC236}">
                <a16:creationId xmlns:a16="http://schemas.microsoft.com/office/drawing/2014/main" id="{62B7276E-826E-B879-97F0-41BA8DD1C7FD}"/>
              </a:ext>
            </a:extLst>
          </p:cNvPr>
          <p:cNvPicPr>
            <a:picLocks noChangeAspect="1"/>
          </p:cNvPicPr>
          <p:nvPr/>
        </p:nvPicPr>
        <p:blipFill rotWithShape="1">
          <a:blip r:embed="rId4"/>
          <a:srcRect t="2366"/>
          <a:stretch/>
        </p:blipFill>
        <p:spPr>
          <a:xfrm>
            <a:off x="8646418" y="2218396"/>
            <a:ext cx="3348007" cy="3809895"/>
          </a:xfrm>
          <a:prstGeom prst="rect">
            <a:avLst/>
          </a:prstGeom>
        </p:spPr>
      </p:pic>
      <p:sp>
        <p:nvSpPr>
          <p:cNvPr id="8" name="Text Placeholder 3">
            <a:extLst>
              <a:ext uri="{FF2B5EF4-FFF2-40B4-BE49-F238E27FC236}">
                <a16:creationId xmlns:a16="http://schemas.microsoft.com/office/drawing/2014/main" id="{9EE1C320-D12B-66C2-2EEF-F3002239B265}"/>
              </a:ext>
            </a:extLst>
          </p:cNvPr>
          <p:cNvSpPr txBox="1">
            <a:spLocks/>
          </p:cNvSpPr>
          <p:nvPr/>
        </p:nvSpPr>
        <p:spPr>
          <a:xfrm>
            <a:off x="196081" y="5885275"/>
            <a:ext cx="10668000" cy="4635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000">
                <a:latin typeface="Franklin Gothic Book"/>
              </a:rPr>
              <a:t>Note: Some firms supply both rail and bus manufacturers</a:t>
            </a:r>
          </a:p>
          <a:p>
            <a:pPr marL="0" indent="0" fontAlgn="auto">
              <a:spcAft>
                <a:spcPts val="0"/>
              </a:spcAft>
              <a:buNone/>
            </a:pPr>
            <a:r>
              <a:rPr lang="en-US" sz="1000" i="1">
                <a:latin typeface="Franklin Gothic Book"/>
              </a:rPr>
              <a:t>Source: Public Transportation Industry Footprint. American Public Transportation Association</a:t>
            </a:r>
          </a:p>
        </p:txBody>
      </p:sp>
      <p:sp>
        <p:nvSpPr>
          <p:cNvPr id="7" name="Title 1">
            <a:extLst>
              <a:ext uri="{FF2B5EF4-FFF2-40B4-BE49-F238E27FC236}">
                <a16:creationId xmlns:a16="http://schemas.microsoft.com/office/drawing/2014/main" id="{523FDFDD-34AD-B2BA-1B12-36A709B47636}"/>
              </a:ext>
            </a:extLst>
          </p:cNvPr>
          <p:cNvSpPr txBox="1">
            <a:spLocks/>
          </p:cNvSpPr>
          <p:nvPr/>
        </p:nvSpPr>
        <p:spPr>
          <a:xfrm>
            <a:off x="482129" y="374570"/>
            <a:ext cx="11512296" cy="678567"/>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rgbClr val="0B6FAD"/>
                </a:solidFill>
                <a:latin typeface="Franklin Gothic Heavy" panose="020B0903020102020204" pitchFamily="34" charset="0"/>
                <a:ea typeface="+mj-ea"/>
                <a:cs typeface="+mj-cs"/>
              </a:defRPr>
            </a:lvl1pPr>
          </a:lstStyle>
          <a:p>
            <a:r>
              <a:rPr lang="en-US">
                <a:solidFill>
                  <a:schemeClr val="accent1">
                    <a:lumMod val="50000"/>
                  </a:schemeClr>
                </a:solidFill>
                <a:latin typeface="Franklin Gothic Heavy"/>
              </a:rPr>
              <a:t>2,000+ U.S. Firms Supply Public Transport Sector</a:t>
            </a:r>
            <a:br>
              <a:rPr lang="en-US">
                <a:solidFill>
                  <a:schemeClr val="accent1">
                    <a:lumMod val="50000"/>
                  </a:schemeClr>
                </a:solidFill>
                <a:latin typeface="Franklin Gothic Heavy"/>
              </a:rPr>
            </a:br>
            <a:endParaRPr lang="en-US" sz="2000">
              <a:solidFill>
                <a:schemeClr val="accent1">
                  <a:lumMod val="50000"/>
                </a:schemeClr>
              </a:solidFill>
              <a:latin typeface="Franklin Gothic Heavy"/>
            </a:endParaRPr>
          </a:p>
        </p:txBody>
      </p:sp>
      <p:sp>
        <p:nvSpPr>
          <p:cNvPr id="3" name="TextBox 2">
            <a:extLst>
              <a:ext uri="{FF2B5EF4-FFF2-40B4-BE49-F238E27FC236}">
                <a16:creationId xmlns:a16="http://schemas.microsoft.com/office/drawing/2014/main" id="{E3069DF6-70FF-F17F-9D7B-5F44A8489342}"/>
              </a:ext>
            </a:extLst>
          </p:cNvPr>
          <p:cNvSpPr txBox="1"/>
          <p:nvPr/>
        </p:nvSpPr>
        <p:spPr>
          <a:xfrm>
            <a:off x="8646418" y="1398206"/>
            <a:ext cx="3424223" cy="646331"/>
          </a:xfrm>
          <a:prstGeom prst="rect">
            <a:avLst/>
          </a:prstGeom>
          <a:noFill/>
        </p:spPr>
        <p:txBody>
          <a:bodyPr wrap="square" lIns="91440" tIns="45720" rIns="91440" bIns="45720" rtlCol="0" anchor="t">
            <a:spAutoFit/>
          </a:bodyPr>
          <a:lstStyle/>
          <a:p>
            <a:r>
              <a:rPr lang="en-US" sz="1800">
                <a:solidFill>
                  <a:schemeClr val="accent1">
                    <a:lumMod val="50000"/>
                  </a:schemeClr>
                </a:solidFill>
                <a:latin typeface="Franklin Gothic Heavy"/>
              </a:rPr>
              <a:t>1,400 rail </a:t>
            </a:r>
            <a:r>
              <a:rPr lang="en-US">
                <a:solidFill>
                  <a:schemeClr val="accent1">
                    <a:lumMod val="50000"/>
                  </a:schemeClr>
                </a:solidFill>
                <a:latin typeface="Franklin Gothic Heavy"/>
              </a:rPr>
              <a:t>manufactures and</a:t>
            </a:r>
            <a:r>
              <a:rPr lang="en-US" sz="1800">
                <a:solidFill>
                  <a:schemeClr val="accent1">
                    <a:lumMod val="50000"/>
                  </a:schemeClr>
                </a:solidFill>
                <a:latin typeface="Franklin Gothic Heavy"/>
              </a:rPr>
              <a:t> over 1,200 bus manufacturers</a:t>
            </a:r>
            <a:endParaRPr lang="en-US" sz="1800">
              <a:solidFill>
                <a:schemeClr val="accent1">
                  <a:lumMod val="50000"/>
                </a:schemeClr>
              </a:solidFill>
            </a:endParaRPr>
          </a:p>
        </p:txBody>
      </p:sp>
    </p:spTree>
    <p:extLst>
      <p:ext uri="{BB962C8B-B14F-4D97-AF65-F5344CB8AC3E}">
        <p14:creationId xmlns:p14="http://schemas.microsoft.com/office/powerpoint/2010/main" val="669958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FTA Brand Colors">
      <a:dk1>
        <a:sysClr val="windowText" lastClr="000000"/>
      </a:dk1>
      <a:lt1>
        <a:sysClr val="window" lastClr="FFFFFF"/>
      </a:lt1>
      <a:dk2>
        <a:srgbClr val="00205C"/>
      </a:dk2>
      <a:lt2>
        <a:srgbClr val="D9D9D9"/>
      </a:lt2>
      <a:accent1>
        <a:srgbClr val="FFC000"/>
      </a:accent1>
      <a:accent2>
        <a:srgbClr val="ED7D31"/>
      </a:accent2>
      <a:accent3>
        <a:srgbClr val="0B6FAD"/>
      </a:accent3>
      <a:accent4>
        <a:srgbClr val="003E7E"/>
      </a:accent4>
      <a:accent5>
        <a:srgbClr val="F2F2F2"/>
      </a:accent5>
      <a:accent6>
        <a:srgbClr val="00205C"/>
      </a:accent6>
      <a:hlink>
        <a:srgbClr val="0F9AEF"/>
      </a:hlink>
      <a:folHlink>
        <a:srgbClr val="0B6F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84F5B1B9795044BD1022EC60DC5FB8" ma:contentTypeVersion="15" ma:contentTypeDescription="Create a new document." ma:contentTypeScope="" ma:versionID="2d340672cc6897b8bf544f2147a5e9c4">
  <xsd:schema xmlns:xsd="http://www.w3.org/2001/XMLSchema" xmlns:xs="http://www.w3.org/2001/XMLSchema" xmlns:p="http://schemas.microsoft.com/office/2006/metadata/properties" xmlns:ns2="1200997a-41c0-4126-b570-bd7e5631b6e7" xmlns:ns3="22d735cb-e89e-45f6-bf63-22e72e213e03" targetNamespace="http://schemas.microsoft.com/office/2006/metadata/properties" ma:root="true" ma:fieldsID="a32f5dec5d172d662399ecd354fc8693" ns2:_="" ns3:_="">
    <xsd:import namespace="1200997a-41c0-4126-b570-bd7e5631b6e7"/>
    <xsd:import namespace="22d735cb-e89e-45f6-bf63-22e72e213e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997a-41c0-4126-b570-bd7e5631b6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d735cb-e89e-45f6-bf63-22e72e213e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f3fa0233-a4a1-423c-96fc-746625cdcb60}" ma:internalName="TaxCatchAll" ma:showField="CatchAllData" ma:web="22d735cb-e89e-45f6-bf63-22e72e213e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00997a-41c0-4126-b570-bd7e5631b6e7">
      <Terms xmlns="http://schemas.microsoft.com/office/infopath/2007/PartnerControls"/>
    </lcf76f155ced4ddcb4097134ff3c332f>
    <TaxCatchAll xmlns="22d735cb-e89e-45f6-bf63-22e72e213e0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9AC3A7-34CE-445B-952E-19A4211420C2}">
  <ds:schemaRefs>
    <ds:schemaRef ds:uri="1200997a-41c0-4126-b570-bd7e5631b6e7"/>
    <ds:schemaRef ds:uri="22d735cb-e89e-45f6-bf63-22e72e213e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5BAFB66-AE09-4A79-A6CD-2A9FF557A88A}">
  <ds:schemaRefs>
    <ds:schemaRef ds:uri="http://purl.org/dc/elements/1.1/"/>
    <ds:schemaRef ds:uri="http://schemas.microsoft.com/office/2006/metadata/properties"/>
    <ds:schemaRef ds:uri="1200997a-41c0-4126-b570-bd7e5631b6e7"/>
    <ds:schemaRef ds:uri="http://purl.org/dc/terms/"/>
    <ds:schemaRef ds:uri="22d735cb-e89e-45f6-bf63-22e72e213e03"/>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7E88776-98BF-4480-8E29-48D747E975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3007</TotalTime>
  <Words>1742</Words>
  <Application>Microsoft Office PowerPoint</Application>
  <PresentationFormat>Widescreen</PresentationFormat>
  <Paragraphs>152</Paragraphs>
  <Slides>13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Aptos</vt:lpstr>
      <vt:lpstr>Arial</vt:lpstr>
      <vt:lpstr>Courier New</vt:lpstr>
      <vt:lpstr>Franklin Gothic Book</vt:lpstr>
      <vt:lpstr>Franklin Gothic Demi</vt:lpstr>
      <vt:lpstr>Franklin Gothic Heavy</vt:lpstr>
      <vt:lpstr>Franklin Gothic Medium</vt:lpstr>
      <vt:lpstr>Wingdings</vt:lpstr>
      <vt:lpstr>Custom Design</vt:lpstr>
      <vt:lpstr>Custom Design</vt:lpstr>
      <vt:lpstr>Region 7 - Federal Transit Administration</vt:lpstr>
      <vt:lpstr>PowerPoint Presentation</vt:lpstr>
      <vt:lpstr>PowerPoint Presentation</vt:lpstr>
      <vt:lpstr>PowerPoint Presentation</vt:lpstr>
      <vt:lpstr>PowerPoint Presentation</vt:lpstr>
      <vt:lpstr>Public Transportation Toplines</vt:lpstr>
      <vt:lpstr>Transit Assets</vt:lpstr>
      <vt:lpstr>Transit Workforce</vt:lpstr>
      <vt:lpstr>PowerPoint Presentation</vt:lpstr>
      <vt:lpstr>PowerPoint Presentation</vt:lpstr>
      <vt:lpstr>State of Bus Transit Safety – Annual Trends</vt:lpstr>
      <vt:lpstr>State of Rail Transit Safety – Annual Trends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Presentation Template</dc:title>
  <dc:creator>Butler, Carrie (FTA)</dc:creator>
  <cp:lastModifiedBy>Butler, Carrie (FTA)</cp:lastModifiedBy>
  <cp:revision>33</cp:revision>
  <cp:lastPrinted>2025-09-03T19:18:46Z</cp:lastPrinted>
  <dcterms:created xsi:type="dcterms:W3CDTF">2025-04-03T14:12:15Z</dcterms:created>
  <dcterms:modified xsi:type="dcterms:W3CDTF">2025-09-03T19:32:04Z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0x0101005B84F5B1B9795044BD1022EC60DC5FB8</vt:lpwstr>
  </property>
  <property fmtid="{D5CDD505-2E9C-101B-9397-08002B2CF9AE}" pid="3" name="MediaServiceImageTags">
    <vt:lpwstr/>
  </property>
</Properties>
</file>