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purl.oclc.org/ooxml/officeDocument/relationships/metadata/thumbnail" Target="docProps/thumbnail.jpeg"/><Relationship Id="rId1" Type="http://purl.oclc.org/ooxml/officeDocument/relationships/officeDocument" Target="ppt/presentation.xml"/><Relationship Id="rId5" Type="http://purl.oclc.org/ooxml/officeDocument/relationships/customProperties" Target="docProps/custom.xml"/><Relationship Id="rId4" Type="http://purl.oclc.org/ooxml/officeDocument/relationships/extendedProperties" Target="docProps/app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saveSubsetFonts="1" conformance="strict">
  <p:sldMasterIdLst>
    <p:sldMasterId id="2147483744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9" r:id="rId6"/>
    <p:sldId id="265" r:id="rId7"/>
    <p:sldId id="274" r:id="rId8"/>
    <p:sldId id="272" r:id="rId9"/>
    <p:sldId id="271" r:id="rId10"/>
    <p:sldId id="260" r:id="rId11"/>
    <p:sldId id="270" r:id="rId12"/>
    <p:sldId id="266" r:id="rId13"/>
    <p:sldId id="273" r:id="rId14"/>
    <p:sldId id="262" r:id="rId15"/>
    <p:sldId id="268" r:id="rId16"/>
    <p:sldId id="269" r:id="rId17"/>
    <p:sldId id="263" r:id="rId18"/>
    <p:sldId id="261" r:id="rId1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purl.oclc.org/ooxml/drawingml/main" xmlns:r="http://purl.oclc.org/ooxml/officeDocument/relationships" xmlns:p="http://purl.oclc.org/ooxml/presentationml/main">
  <p:clrMru>
    <a:srgbClr val="015A90"/>
    <a:srgbClr val="E3D9A7"/>
    <a:srgbClr val="C4BA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purl.oclc.org/ooxml/drawingml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%"/>
            </a:schemeClr>
          </a:solidFill>
        </a:fill>
      </a:tcStyle>
    </a:wholeTbl>
    <a:band1H>
      <a:tcStyle>
        <a:tcBdr/>
        <a:fill>
          <a:solidFill>
            <a:schemeClr val="accent1">
              <a:tint val="40%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%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%"/>
            </a:schemeClr>
          </a:solidFill>
        </a:fill>
      </a:tcStyle>
    </a:wholeTbl>
    <a:band1H>
      <a:tcStyle>
        <a:tcBdr/>
        <a:fill>
          <a:solidFill>
            <a:schemeClr val="accent2">
              <a:tint val="40%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%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purl.oclc.org/ooxml/drawingml/main" xmlns:r="http://purl.oclc.org/ooxml/officeDocument/relationships" xmlns:p="http://purl.oclc.org/ooxml/presentationml/main">
  <p:normalViewPr horzBarState="maximized">
    <p:restoredLeft sz="15.987%" autoAdjust="0"/>
    <p:restoredTop sz="95.201%" autoAdjust="0"/>
  </p:normalViewPr>
  <p:slideViewPr>
    <p:cSldViewPr snapToGrid="0">
      <p:cViewPr varScale="1">
        <p:scale>
          <a:sx n="86" d="100"/>
          <a:sy n="86" d="100"/>
        </p:scale>
        <p:origin x="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20"/>
    </p:cViewPr>
  </p:sorterViewPr>
  <p:notesViewPr>
    <p:cSldViewPr snapToGrid="0">
      <p:cViewPr varScale="1">
        <p:scale>
          <a:sx n="62" d="100"/>
          <a:sy n="62" d="100"/>
        </p:scale>
        <p:origin x="3139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purl.oclc.org/ooxml/officeDocument/relationships/slide" Target="slides/slide4.xml"/><Relationship Id="rId13" Type="http://purl.oclc.org/ooxml/officeDocument/relationships/slide" Target="slides/slide9.xml"/><Relationship Id="rId18" Type="http://purl.oclc.org/ooxml/officeDocument/relationships/slide" Target="slides/slide14.xml"/><Relationship Id="rId26" Type="http://schemas.microsoft.com/office/2016/11/relationships/changesInfo" Target="changesInfos/changesInfo1.xml"/><Relationship Id="rId3" Type="http://purl.oclc.org/ooxml/officeDocument/relationships/customXml" Target="../customXml/item3.xml"/><Relationship Id="rId21" Type="http://purl.oclc.org/ooxml/officeDocument/relationships/handoutMaster" Target="handoutMasters/handoutMaster1.xml"/><Relationship Id="rId7" Type="http://purl.oclc.org/ooxml/officeDocument/relationships/slide" Target="slides/slide3.xml"/><Relationship Id="rId12" Type="http://purl.oclc.org/ooxml/officeDocument/relationships/slide" Target="slides/slide8.xml"/><Relationship Id="rId17" Type="http://purl.oclc.org/ooxml/officeDocument/relationships/slide" Target="slides/slide13.xml"/><Relationship Id="rId25" Type="http://purl.oclc.org/ooxml/officeDocument/relationships/tableStyles" Target="tableStyles.xml"/><Relationship Id="rId2" Type="http://purl.oclc.org/ooxml/officeDocument/relationships/customXml" Target="../customXml/item2.xml"/><Relationship Id="rId16" Type="http://purl.oclc.org/ooxml/officeDocument/relationships/slide" Target="slides/slide12.xml"/><Relationship Id="rId20" Type="http://purl.oclc.org/ooxml/officeDocument/relationships/notesMaster" Target="notesMasters/notesMaster1.xml"/><Relationship Id="rId1" Type="http://purl.oclc.org/ooxml/officeDocument/relationships/customXml" Target="../customXml/item1.xml"/><Relationship Id="rId6" Type="http://purl.oclc.org/ooxml/officeDocument/relationships/slide" Target="slides/slide2.xml"/><Relationship Id="rId11" Type="http://purl.oclc.org/ooxml/officeDocument/relationships/slide" Target="slides/slide7.xml"/><Relationship Id="rId24" Type="http://purl.oclc.org/ooxml/officeDocument/relationships/theme" Target="theme/theme1.xml"/><Relationship Id="rId5" Type="http://purl.oclc.org/ooxml/officeDocument/relationships/slide" Target="slides/slide1.xml"/><Relationship Id="rId15" Type="http://purl.oclc.org/ooxml/officeDocument/relationships/slide" Target="slides/slide11.xml"/><Relationship Id="rId23" Type="http://purl.oclc.org/ooxml/officeDocument/relationships/viewProps" Target="viewProps.xml"/><Relationship Id="rId10" Type="http://purl.oclc.org/ooxml/officeDocument/relationships/slide" Target="slides/slide6.xml"/><Relationship Id="rId19" Type="http://purl.oclc.org/ooxml/officeDocument/relationships/slide" Target="slides/slide15.xml"/><Relationship Id="rId4" Type="http://purl.oclc.org/ooxml/officeDocument/relationships/slideMaster" Target="slideMasters/slideMaster1.xml"/><Relationship Id="rId9" Type="http://purl.oclc.org/ooxml/officeDocument/relationships/slide" Target="slides/slide5.xml"/><Relationship Id="rId14" Type="http://purl.oclc.org/ooxml/officeDocument/relationships/slide" Target="slides/slide10.xml"/><Relationship Id="rId22" Type="http://purl.oclc.org/ooxml/officeDocument/relationships/presProps" Target="presProps.xml"/></Relationships>
</file>

<file path=ppt/changesInfos/changesInfo1.xml><?xml version="1.0" encoding="utf-8"?>
<pc:chgInfo xmlns:a="http://purl.oclc.org/ooxml/drawingml/main" xmlns:r="http://purl.oclc.org/ooxml/officeDocument/relationships" xmlns:ac="http://schemas.microsoft.com/office/drawing/2013/main/command" xmlns:pc="http://schemas.microsoft.com/office/powerpoint/2013/main/command">
  <pc:docChgLst>
    <pc:chgData name="Christy L. Evers" userId="56412e32-a6b6-46ea-b7d8-ae709e75cdea" providerId="ADAL" clId="{6E321ED0-937C-4401-B972-DAC2D2FC9F62}"/>
    <pc:docChg chg="modSld">
      <pc:chgData name="Christy L. Evers" userId="56412e32-a6b6-46ea-b7d8-ae709e75cdea" providerId="ADAL" clId="{6E321ED0-937C-4401-B972-DAC2D2FC9F62}" dt="2025-08-27T12:22:39.150" v="13" actId="5793"/>
      <pc:docMkLst>
        <pc:docMk/>
      </pc:docMkLst>
      <pc:sldChg chg="modNotesTx">
        <pc:chgData name="Christy L. Evers" userId="56412e32-a6b6-46ea-b7d8-ae709e75cdea" providerId="ADAL" clId="{6E321ED0-937C-4401-B972-DAC2D2FC9F62}" dt="2025-08-25T13:21:33.616" v="6" actId="6549"/>
        <pc:sldMkLst>
          <pc:docMk/>
          <pc:sldMk cId="3239532281" sldId="256"/>
        </pc:sldMkLst>
      </pc:sldChg>
      <pc:sldChg chg="modNotesTx">
        <pc:chgData name="Christy L. Evers" userId="56412e32-a6b6-46ea-b7d8-ae709e75cdea" providerId="ADAL" clId="{6E321ED0-937C-4401-B972-DAC2D2FC9F62}" dt="2025-08-25T13:20:39.211" v="2" actId="6549"/>
        <pc:sldMkLst>
          <pc:docMk/>
          <pc:sldMk cId="2867682369" sldId="260"/>
        </pc:sldMkLst>
      </pc:sldChg>
      <pc:sldChg chg="modNotesTx">
        <pc:chgData name="Christy L. Evers" userId="56412e32-a6b6-46ea-b7d8-ae709e75cdea" providerId="ADAL" clId="{6E321ED0-937C-4401-B972-DAC2D2FC9F62}" dt="2025-08-25T13:21:11.100" v="4" actId="6549"/>
        <pc:sldMkLst>
          <pc:docMk/>
          <pc:sldMk cId="1301082174" sldId="268"/>
        </pc:sldMkLst>
      </pc:sldChg>
      <pc:sldChg chg="modNotesTx">
        <pc:chgData name="Christy L. Evers" userId="56412e32-a6b6-46ea-b7d8-ae709e75cdea" providerId="ADAL" clId="{6E321ED0-937C-4401-B972-DAC2D2FC9F62}" dt="2025-08-25T13:21:18.466" v="5" actId="6549"/>
        <pc:sldMkLst>
          <pc:docMk/>
          <pc:sldMk cId="1399257597" sldId="269"/>
        </pc:sldMkLst>
      </pc:sldChg>
      <pc:sldChg chg="modNotesTx">
        <pc:chgData name="Christy L. Evers" userId="56412e32-a6b6-46ea-b7d8-ae709e75cdea" providerId="ADAL" clId="{6E321ED0-937C-4401-B972-DAC2D2FC9F62}" dt="2025-08-25T13:20:50.158" v="3" actId="6549"/>
        <pc:sldMkLst>
          <pc:docMk/>
          <pc:sldMk cId="795485697" sldId="270"/>
        </pc:sldMkLst>
      </pc:sldChg>
      <pc:sldChg chg="modNotesTx">
        <pc:chgData name="Christy L. Evers" userId="56412e32-a6b6-46ea-b7d8-ae709e75cdea" providerId="ADAL" clId="{6E321ED0-937C-4401-B972-DAC2D2FC9F62}" dt="2025-08-25T13:20:16.615" v="0" actId="6549"/>
        <pc:sldMkLst>
          <pc:docMk/>
          <pc:sldMk cId="4078184321" sldId="271"/>
        </pc:sldMkLst>
      </pc:sldChg>
      <pc:sldChg chg="modNotesTx">
        <pc:chgData name="Christy L. Evers" userId="56412e32-a6b6-46ea-b7d8-ae709e75cdea" providerId="ADAL" clId="{6E321ED0-937C-4401-B972-DAC2D2FC9F62}" dt="2025-08-25T13:20:25.183" v="1" actId="6549"/>
        <pc:sldMkLst>
          <pc:docMk/>
          <pc:sldMk cId="3870692311" sldId="272"/>
        </pc:sldMkLst>
      </pc:sldChg>
      <pc:sldChg chg="modSp mod">
        <pc:chgData name="Christy L. Evers" userId="56412e32-a6b6-46ea-b7d8-ae709e75cdea" providerId="ADAL" clId="{6E321ED0-937C-4401-B972-DAC2D2FC9F62}" dt="2025-08-27T12:22:39.150" v="13" actId="5793"/>
        <pc:sldMkLst>
          <pc:docMk/>
          <pc:sldMk cId="3988754198" sldId="274"/>
        </pc:sldMkLst>
        <pc:spChg chg="mod">
          <ac:chgData name="Christy L. Evers" userId="56412e32-a6b6-46ea-b7d8-ae709e75cdea" providerId="ADAL" clId="{6E321ED0-937C-4401-B972-DAC2D2FC9F62}" dt="2025-08-27T12:22:39.150" v="13" actId="5793"/>
          <ac:spMkLst>
            <pc:docMk/>
            <pc:sldMk cId="3988754198" sldId="274"/>
            <ac:spMk id="3" creationId="{249927D6-1092-5ACB-4254-5A9CA08DE8C4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purl.oclc.org/ooxml/officeDocument/relationships/image" Target="../media/image10.svg"/><Relationship Id="rId3" Type="http://purl.oclc.org/ooxml/officeDocument/relationships/image" Target="../media/image5.png"/><Relationship Id="rId7" Type="http://purl.oclc.org/ooxml/officeDocument/relationships/image" Target="../media/image9.png"/><Relationship Id="rId2" Type="http://purl.oclc.org/ooxml/officeDocument/relationships/image" Target="../media/image4.svg"/><Relationship Id="rId1" Type="http://purl.oclc.org/ooxml/officeDocument/relationships/image" Target="../media/image3.png"/><Relationship Id="rId6" Type="http://purl.oclc.org/ooxml/officeDocument/relationships/image" Target="../media/image8.svg"/><Relationship Id="rId5" Type="http://purl.oclc.org/ooxml/officeDocument/relationships/image" Target="../media/image7.png"/><Relationship Id="rId10" Type="http://purl.oclc.org/ooxml/officeDocument/relationships/image" Target="../media/image12.svg"/><Relationship Id="rId4" Type="http://purl.oclc.org/ooxml/officeDocument/relationships/image" Target="../media/image6.svg"/><Relationship Id="rId9" Type="http://purl.oclc.org/ooxml/officeDocument/relationships/image" Target="../media/image11.png"/></Relationships>
</file>

<file path=ppt/diagrams/_rels/data2.xml.rels><?xml version="1.0" encoding="UTF-8" standalone="yes"?>
<Relationships xmlns="http://schemas.openxmlformats.org/package/2006/relationships"><Relationship Id="rId3" Type="http://purl.oclc.org/ooxml/officeDocument/relationships/image" Target="../media/image15.png"/><Relationship Id="rId2" Type="http://purl.oclc.org/ooxml/officeDocument/relationships/image" Target="../media/image14.svg"/><Relationship Id="rId1" Type="http://purl.oclc.org/ooxml/officeDocument/relationships/image" Target="../media/image13.png"/><Relationship Id="rId4" Type="http://purl.oclc.org/ooxml/officeDocument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8" Type="http://purl.oclc.org/ooxml/officeDocument/relationships/image" Target="../media/image10.svg"/><Relationship Id="rId3" Type="http://purl.oclc.org/ooxml/officeDocument/relationships/image" Target="../media/image5.png"/><Relationship Id="rId7" Type="http://purl.oclc.org/ooxml/officeDocument/relationships/image" Target="../media/image9.png"/><Relationship Id="rId2" Type="http://purl.oclc.org/ooxml/officeDocument/relationships/image" Target="../media/image4.svg"/><Relationship Id="rId1" Type="http://purl.oclc.org/ooxml/officeDocument/relationships/image" Target="../media/image3.png"/><Relationship Id="rId6" Type="http://purl.oclc.org/ooxml/officeDocument/relationships/image" Target="../media/image8.svg"/><Relationship Id="rId5" Type="http://purl.oclc.org/ooxml/officeDocument/relationships/image" Target="../media/image7.png"/><Relationship Id="rId10" Type="http://purl.oclc.org/ooxml/officeDocument/relationships/image" Target="../media/image12.svg"/><Relationship Id="rId4" Type="http://purl.oclc.org/ooxml/officeDocument/relationships/image" Target="../media/image6.svg"/><Relationship Id="rId9" Type="http://purl.oclc.org/ooxml/officeDocument/relationships/image" Target="../media/image11.png"/></Relationships>
</file>

<file path=ppt/diagrams/_rels/drawing2.xml.rels><?xml version="1.0" encoding="UTF-8" standalone="yes"?>
<Relationships xmlns="http://schemas.openxmlformats.org/package/2006/relationships"><Relationship Id="rId3" Type="http://purl.oclc.org/ooxml/officeDocument/relationships/image" Target="../media/image15.png"/><Relationship Id="rId2" Type="http://purl.oclc.org/ooxml/officeDocument/relationships/image" Target="../media/image14.svg"/><Relationship Id="rId1" Type="http://purl.oclc.org/ooxml/officeDocument/relationships/image" Target="../media/image13.png"/><Relationship Id="rId4" Type="http://purl.oclc.org/ooxml/officeDocument/relationships/image" Target="../media/image16.svg"/></Relationships>
</file>

<file path=ppt/diagrams/colors1.xml><?xml version="1.0" encoding="utf-8"?>
<dgm:colorsDef xmlns:dgm="http://purl.oclc.org/ooxml/drawingml/diagram" xmlns:a="http://purl.oclc.org/ooxml/drawingml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%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%"/>
      </a:schemeClr>
      <a:schemeClr val="accent3">
        <a:alpha val="50%"/>
      </a:schemeClr>
      <a:schemeClr val="accent4">
        <a:alpha val="50%"/>
      </a:schemeClr>
      <a:schemeClr val="accent5">
        <a:alpha val="50%"/>
      </a:schemeClr>
      <a:schemeClr val="accent6">
        <a:alpha val="50%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%"/>
      </a:schemeClr>
      <a:schemeClr val="accent3">
        <a:tint val="50%"/>
      </a:schemeClr>
      <a:schemeClr val="accent4">
        <a:tint val="50%"/>
      </a:schemeClr>
      <a:schemeClr val="accent5">
        <a:tint val="50%"/>
      </a:schemeClr>
      <a:schemeClr val="accent6">
        <a:tint val="5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%"/>
      </a:schemeClr>
      <a:schemeClr val="accent2">
        <a:tint val="2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%"/>
      </a:schemeClr>
      <a:schemeClr val="accent2">
        <a:tint val="2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%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%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%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%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%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%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%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%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%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%"/>
        <a:alpha val="90%"/>
      </a:schemeClr>
      <a:schemeClr val="accent3">
        <a:tint val="40%"/>
        <a:alpha val="90%"/>
      </a:schemeClr>
      <a:schemeClr val="accent4">
        <a:tint val="40%"/>
        <a:alpha val="90%"/>
      </a:schemeClr>
      <a:schemeClr val="accent5">
        <a:tint val="40%"/>
        <a:alpha val="90%"/>
      </a:schemeClr>
      <a:schemeClr val="accent6">
        <a:tint val="40%"/>
        <a:alpha val="90%"/>
      </a:schemeClr>
    </dgm:fillClrLst>
    <dgm:linClrLst meth="repeat">
      <a:schemeClr val="accent2">
        <a:tint val="40%"/>
        <a:alpha val="90%"/>
      </a:schemeClr>
      <a:schemeClr val="accent3">
        <a:tint val="40%"/>
        <a:alpha val="90%"/>
      </a:schemeClr>
      <a:schemeClr val="accent4">
        <a:tint val="40%"/>
        <a:alpha val="90%"/>
      </a:schemeClr>
      <a:schemeClr val="accent5">
        <a:tint val="40%"/>
        <a:alpha val="90%"/>
      </a:schemeClr>
      <a:schemeClr val="accent6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%"/>
        <a:alpha val="90%"/>
      </a:schemeClr>
      <a:schemeClr val="accent3">
        <a:tint val="40%"/>
        <a:alpha val="90%"/>
      </a:schemeClr>
      <a:schemeClr val="accent4">
        <a:tint val="40%"/>
        <a:alpha val="90%"/>
      </a:schemeClr>
      <a:schemeClr val="accent5">
        <a:tint val="40%"/>
        <a:alpha val="90%"/>
      </a:schemeClr>
      <a:schemeClr val="accent6">
        <a:tint val="40%"/>
        <a:alpha val="90%"/>
      </a:schemeClr>
    </dgm:fillClrLst>
    <dgm:linClrLst meth="repeat">
      <a:schemeClr val="accent2">
        <a:tint val="40%"/>
        <a:alpha val="90%"/>
      </a:schemeClr>
      <a:schemeClr val="accent3">
        <a:tint val="40%"/>
        <a:alpha val="90%"/>
      </a:schemeClr>
      <a:schemeClr val="accent4">
        <a:tint val="40%"/>
        <a:alpha val="90%"/>
      </a:schemeClr>
      <a:schemeClr val="accent5">
        <a:tint val="40%"/>
        <a:alpha val="90%"/>
      </a:schemeClr>
      <a:schemeClr val="accent6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%"/>
        <a:alpha val="90%"/>
      </a:schemeClr>
      <a:schemeClr val="accent3">
        <a:tint val="40%"/>
        <a:alpha val="90%"/>
      </a:schemeClr>
      <a:schemeClr val="accent4">
        <a:tint val="40%"/>
        <a:alpha val="90%"/>
      </a:schemeClr>
      <a:schemeClr val="accent5">
        <a:tint val="40%"/>
        <a:alpha val="90%"/>
      </a:schemeClr>
      <a:schemeClr val="accent6">
        <a:tint val="40%"/>
        <a:alpha val="90%"/>
      </a:schemeClr>
    </dgm:fillClrLst>
    <dgm:linClrLst meth="repeat">
      <a:schemeClr val="accent2">
        <a:tint val="40%"/>
        <a:alpha val="90%"/>
      </a:schemeClr>
      <a:schemeClr val="accent3">
        <a:tint val="40%"/>
        <a:alpha val="90%"/>
      </a:schemeClr>
      <a:schemeClr val="accent4">
        <a:tint val="40%"/>
        <a:alpha val="90%"/>
      </a:schemeClr>
      <a:schemeClr val="accent5">
        <a:tint val="40%"/>
        <a:alpha val="90%"/>
      </a:schemeClr>
      <a:schemeClr val="accent6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%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%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%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%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%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%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%"/>
        <a:alpha val="40%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%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%"/>
      </a:schemeClr>
    </dgm:fillClrLst>
    <dgm:linClrLst meth="repeat">
      <a:schemeClr val="dk1">
        <a:alpha val="0%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purl.oclc.org/ooxml/drawingml/diagram" xmlns:a="http://purl.oclc.org/ooxml/drawingml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%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%"/>
      </a:schemeClr>
      <a:schemeClr val="accent3">
        <a:alpha val="50%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%"/>
      </a:schemeClr>
      <a:schemeClr val="accent3">
        <a:tint val="5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%"/>
      </a:schemeClr>
      <a:schemeClr val="accent3">
        <a:tint val="2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%"/>
      </a:schemeClr>
      <a:schemeClr val="accent3">
        <a:tint val="2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%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%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%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%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%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%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%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%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%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%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%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%"/>
        <a:alpha val="90%"/>
      </a:schemeClr>
      <a:schemeClr val="accent3">
        <a:tint val="40%"/>
        <a:alpha val="90%"/>
      </a:schemeClr>
    </dgm:fillClrLst>
    <dgm:linClrLst>
      <a:schemeClr val="accent2">
        <a:tint val="40%"/>
        <a:alpha val="90%"/>
      </a:schemeClr>
      <a:schemeClr val="accent3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%"/>
        <a:alpha val="90%"/>
      </a:schemeClr>
      <a:schemeClr val="accent3">
        <a:tint val="40%"/>
        <a:alpha val="90%"/>
      </a:schemeClr>
    </dgm:fillClrLst>
    <dgm:linClrLst>
      <a:schemeClr val="accent2">
        <a:tint val="40%"/>
        <a:alpha val="90%"/>
      </a:schemeClr>
      <a:schemeClr val="accent3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%"/>
        <a:alpha val="90%"/>
      </a:schemeClr>
      <a:schemeClr val="accent3">
        <a:tint val="40%"/>
        <a:alpha val="90%"/>
      </a:schemeClr>
    </dgm:fillClrLst>
    <dgm:linClrLst>
      <a:schemeClr val="accent2">
        <a:tint val="40%"/>
        <a:alpha val="90%"/>
      </a:schemeClr>
      <a:schemeClr val="accent3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%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%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%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%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%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%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%"/>
        <a:alpha val="40%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%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%"/>
      </a:schemeClr>
    </dgm:fillClrLst>
    <dgm:linClrLst meth="repeat">
      <a:schemeClr val="dk1">
        <a:alpha val="0%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purl.oclc.org/ooxml/drawingml/diagram" xmlns:a="http://purl.oclc.org/ooxml/drawingml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%"/>
      </a:schemeClr>
      <a:schemeClr val="accent3">
        <a:alpha val="50%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%"/>
      </a:schemeClr>
      <a:schemeClr val="accent3">
        <a:tint val="5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%"/>
      </a:schemeClr>
      <a:schemeClr val="accent3">
        <a:tint val="2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%"/>
      </a:schemeClr>
      <a:schemeClr val="accent3">
        <a:tint val="20%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%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%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%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%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%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%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%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%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%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%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%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%"/>
        <a:alpha val="90%"/>
      </a:schemeClr>
      <a:schemeClr val="accent3">
        <a:tint val="40%"/>
        <a:alpha val="90%"/>
      </a:schemeClr>
    </dgm:fillClrLst>
    <dgm:linClrLst>
      <a:schemeClr val="accent2">
        <a:tint val="40%"/>
        <a:alpha val="90%"/>
      </a:schemeClr>
      <a:schemeClr val="accent3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%"/>
        <a:alpha val="90%"/>
      </a:schemeClr>
      <a:schemeClr val="accent3">
        <a:tint val="40%"/>
        <a:alpha val="90%"/>
      </a:schemeClr>
    </dgm:fillClrLst>
    <dgm:linClrLst>
      <a:schemeClr val="accent2">
        <a:tint val="40%"/>
        <a:alpha val="90%"/>
      </a:schemeClr>
      <a:schemeClr val="accent3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%"/>
        <a:alpha val="90%"/>
      </a:schemeClr>
      <a:schemeClr val="accent3">
        <a:tint val="40%"/>
        <a:alpha val="90%"/>
      </a:schemeClr>
    </dgm:fillClrLst>
    <dgm:linClrLst>
      <a:schemeClr val="accent2">
        <a:tint val="40%"/>
        <a:alpha val="90%"/>
      </a:schemeClr>
      <a:schemeClr val="accent3">
        <a:tint val="40%"/>
        <a:alpha val="90%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%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%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%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%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%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%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%"/>
        <a:alpha val="40%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%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%"/>
      </a:schemeClr>
    </dgm:fillClrLst>
    <dgm:linClrLst meth="repeat">
      <a:schemeClr val="dk1">
        <a:alpha val="0%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purl.oclc.org/ooxml/drawingml/diagram" xmlns:a="http://purl.oclc.org/ooxml/drawingml/main">
  <dgm:ptLst>
    <dgm:pt modelId="{0834DC0F-5860-4A2C-8881-EE7D642FC98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23A7585-B585-44E9-9589-F139FEBA4FC3}">
      <dgm:prSet/>
      <dgm:spPr/>
      <dgm:t>
        <a:bodyPr/>
        <a:lstStyle/>
        <a:p>
          <a:r>
            <a:rPr lang="en-US" b="1" i="0" dirty="0"/>
            <a:t>New State of Missouri Payment System</a:t>
          </a:r>
          <a:endParaRPr lang="en-US" b="1" dirty="0"/>
        </a:p>
      </dgm:t>
    </dgm:pt>
    <dgm:pt modelId="{99E9C8E0-39E5-463A-B3E3-FED2A92E376E}" type="parTrans" cxnId="{2D7A223E-63BC-4057-8BD7-0C8748372C14}">
      <dgm:prSet/>
      <dgm:spPr/>
      <dgm:t>
        <a:bodyPr/>
        <a:lstStyle/>
        <a:p>
          <a:endParaRPr lang="en-US"/>
        </a:p>
      </dgm:t>
    </dgm:pt>
    <dgm:pt modelId="{D4268801-E23E-4B29-A941-028675F133B0}" type="sibTrans" cxnId="{2D7A223E-63BC-4057-8BD7-0C8748372C14}">
      <dgm:prSet/>
      <dgm:spPr/>
      <dgm:t>
        <a:bodyPr/>
        <a:lstStyle/>
        <a:p>
          <a:endParaRPr lang="en-US"/>
        </a:p>
      </dgm:t>
    </dgm:pt>
    <dgm:pt modelId="{988E6E04-7342-4293-B2AB-273111C7C84C}">
      <dgm:prSet/>
      <dgm:spPr/>
      <dgm:t>
        <a:bodyPr/>
        <a:lstStyle/>
        <a:p>
          <a:r>
            <a:rPr lang="en-US" b="1" i="0" dirty="0"/>
            <a:t>Updated Disposition Form</a:t>
          </a:r>
          <a:endParaRPr lang="en-US" b="1" dirty="0"/>
        </a:p>
      </dgm:t>
    </dgm:pt>
    <dgm:pt modelId="{C3882FF0-19BF-4B1D-AB38-109D6525E4AA}" type="parTrans" cxnId="{971184AF-1E4E-43BD-A4C0-5B245B69483D}">
      <dgm:prSet/>
      <dgm:spPr/>
      <dgm:t>
        <a:bodyPr/>
        <a:lstStyle/>
        <a:p>
          <a:endParaRPr lang="en-US"/>
        </a:p>
      </dgm:t>
    </dgm:pt>
    <dgm:pt modelId="{2133AAED-13E5-4188-AEFF-EFC4FC50B47A}" type="sibTrans" cxnId="{971184AF-1E4E-43BD-A4C0-5B245B69483D}">
      <dgm:prSet/>
      <dgm:spPr/>
      <dgm:t>
        <a:bodyPr/>
        <a:lstStyle/>
        <a:p>
          <a:endParaRPr lang="en-US"/>
        </a:p>
      </dgm:t>
    </dgm:pt>
    <dgm:pt modelId="{1DC3EE2E-15DC-43E1-8F43-4DEB49B23D99}">
      <dgm:prSet/>
      <dgm:spPr/>
      <dgm:t>
        <a:bodyPr/>
        <a:lstStyle/>
        <a:p>
          <a:r>
            <a:rPr lang="en-US" b="1" i="0" dirty="0"/>
            <a:t>New Accident Report</a:t>
          </a:r>
          <a:endParaRPr lang="en-US" b="1" dirty="0"/>
        </a:p>
      </dgm:t>
    </dgm:pt>
    <dgm:pt modelId="{A8BC8734-ECE4-41E9-9EE3-EA24F7303649}" type="parTrans" cxnId="{89B522E7-3142-4050-A0B6-0B7C527112DB}">
      <dgm:prSet/>
      <dgm:spPr/>
      <dgm:t>
        <a:bodyPr/>
        <a:lstStyle/>
        <a:p>
          <a:endParaRPr lang="en-US"/>
        </a:p>
      </dgm:t>
    </dgm:pt>
    <dgm:pt modelId="{BCF68905-9712-4A3C-94BF-323DD4676DA9}" type="sibTrans" cxnId="{89B522E7-3142-4050-A0B6-0B7C527112DB}">
      <dgm:prSet/>
      <dgm:spPr/>
      <dgm:t>
        <a:bodyPr/>
        <a:lstStyle/>
        <a:p>
          <a:endParaRPr lang="en-US"/>
        </a:p>
      </dgm:t>
    </dgm:pt>
    <dgm:pt modelId="{8E37AA91-95F5-4339-9A28-04F8B7514676}">
      <dgm:prSet/>
      <dgm:spPr/>
      <dgm:t>
        <a:bodyPr/>
        <a:lstStyle/>
        <a:p>
          <a:r>
            <a:rPr lang="en-US" b="1" i="0" dirty="0"/>
            <a:t>Modal Partner Contact Map</a:t>
          </a:r>
          <a:endParaRPr lang="en-US" b="1" dirty="0"/>
        </a:p>
      </dgm:t>
    </dgm:pt>
    <dgm:pt modelId="{84DDD0A8-62A3-48A6-A934-25D6DC812416}" type="parTrans" cxnId="{6FC743DB-F6AB-4037-8D68-6566907641F1}">
      <dgm:prSet/>
      <dgm:spPr/>
      <dgm:t>
        <a:bodyPr/>
        <a:lstStyle/>
        <a:p>
          <a:endParaRPr lang="en-US"/>
        </a:p>
      </dgm:t>
    </dgm:pt>
    <dgm:pt modelId="{8D80A5F1-3F48-467D-BE31-68B5E4C2FAFC}" type="sibTrans" cxnId="{6FC743DB-F6AB-4037-8D68-6566907641F1}">
      <dgm:prSet/>
      <dgm:spPr/>
      <dgm:t>
        <a:bodyPr/>
        <a:lstStyle/>
        <a:p>
          <a:endParaRPr lang="en-US"/>
        </a:p>
      </dgm:t>
    </dgm:pt>
    <dgm:pt modelId="{9E86A909-307D-4FE8-90D9-8415E811CA0B}">
      <dgm:prSet/>
      <dgm:spPr/>
      <dgm:t>
        <a:bodyPr/>
        <a:lstStyle/>
        <a:p>
          <a:r>
            <a:rPr lang="en-US" b="1" i="0" dirty="0"/>
            <a:t>Oversight &amp; Compliance Contract </a:t>
          </a:r>
          <a:endParaRPr lang="en-US" b="1" dirty="0"/>
        </a:p>
      </dgm:t>
    </dgm:pt>
    <dgm:pt modelId="{4BD7ACE9-2B12-49EA-AE37-316E989E5244}" type="parTrans" cxnId="{50DFCF65-2BBB-45A8-98EA-3D03E9903480}">
      <dgm:prSet/>
      <dgm:spPr/>
      <dgm:t>
        <a:bodyPr/>
        <a:lstStyle/>
        <a:p>
          <a:endParaRPr lang="en-US"/>
        </a:p>
      </dgm:t>
    </dgm:pt>
    <dgm:pt modelId="{F2683FED-ED15-40F9-8DA1-DE765319E05A}" type="sibTrans" cxnId="{50DFCF65-2BBB-45A8-98EA-3D03E9903480}">
      <dgm:prSet/>
      <dgm:spPr/>
      <dgm:t>
        <a:bodyPr/>
        <a:lstStyle/>
        <a:p>
          <a:endParaRPr lang="en-US"/>
        </a:p>
      </dgm:t>
    </dgm:pt>
    <dgm:pt modelId="{9273ED66-29FC-4E25-9C0B-309CB798BC08}" type="pres">
      <dgm:prSet presAssocID="{0834DC0F-5860-4A2C-8881-EE7D642FC982}" presName="root" presStyleCnt="0">
        <dgm:presLayoutVars>
          <dgm:dir/>
          <dgm:resizeHandles val="exact"/>
        </dgm:presLayoutVars>
      </dgm:prSet>
      <dgm:spPr/>
    </dgm:pt>
    <dgm:pt modelId="{6EE67A2B-F507-45BA-B368-7745DB91542E}" type="pres">
      <dgm:prSet presAssocID="{323A7585-B585-44E9-9589-F139FEBA4FC3}" presName="compNode" presStyleCnt="0"/>
      <dgm:spPr/>
    </dgm:pt>
    <dgm:pt modelId="{993947AD-C0C1-481B-AD4E-D7013546F8A4}" type="pres">
      <dgm:prSet presAssocID="{323A7585-B585-44E9-9589-F139FEBA4FC3}" presName="bgRect" presStyleLbl="bgShp" presStyleIdx="0" presStyleCnt="5"/>
      <dgm:spPr/>
    </dgm:pt>
    <dgm:pt modelId="{F693A828-064A-4933-AF05-EDBADB23DA65}" type="pres">
      <dgm:prSet presAssocID="{323A7585-B585-44E9-9589-F139FEBA4FC3}" presName="iconRect" presStyleLbl="node1" presStyleIdx="0" presStyleCnt="5"/>
      <dgm:spPr>
        <a:blipFill>
          <a:blip xmlns:r="http://purl.oclc.org/ooxml/officeDocument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0F180DCD-51ED-473D-8763-1992EAD6397C}" type="pres">
      <dgm:prSet presAssocID="{323A7585-B585-44E9-9589-F139FEBA4FC3}" presName="spaceRect" presStyleCnt="0"/>
      <dgm:spPr/>
    </dgm:pt>
    <dgm:pt modelId="{2FAC0F8C-85E8-4773-8098-19934B82DE58}" type="pres">
      <dgm:prSet presAssocID="{323A7585-B585-44E9-9589-F139FEBA4FC3}" presName="parTx" presStyleLbl="revTx" presStyleIdx="0" presStyleCnt="5">
        <dgm:presLayoutVars>
          <dgm:chMax val="0"/>
          <dgm:chPref val="0"/>
        </dgm:presLayoutVars>
      </dgm:prSet>
      <dgm:spPr/>
    </dgm:pt>
    <dgm:pt modelId="{2FEF2590-3F7D-4B26-9CCF-DDEBFA1676E0}" type="pres">
      <dgm:prSet presAssocID="{D4268801-E23E-4B29-A941-028675F133B0}" presName="sibTrans" presStyleCnt="0"/>
      <dgm:spPr/>
    </dgm:pt>
    <dgm:pt modelId="{648A75FA-24A3-418E-81CE-11AC8AA1B3AB}" type="pres">
      <dgm:prSet presAssocID="{988E6E04-7342-4293-B2AB-273111C7C84C}" presName="compNode" presStyleCnt="0"/>
      <dgm:spPr/>
    </dgm:pt>
    <dgm:pt modelId="{6692BCA0-7E02-4673-A56F-2FDF7E409E2F}" type="pres">
      <dgm:prSet presAssocID="{988E6E04-7342-4293-B2AB-273111C7C84C}" presName="bgRect" presStyleLbl="bgShp" presStyleIdx="1" presStyleCnt="5"/>
      <dgm:spPr/>
    </dgm:pt>
    <dgm:pt modelId="{B2FAA847-FA25-4D68-9760-E2C8C7224EEF}" type="pres">
      <dgm:prSet presAssocID="{988E6E04-7342-4293-B2AB-273111C7C84C}" presName="iconRect" presStyleLbl="node1" presStyleIdx="1" presStyleCnt="5"/>
      <dgm:spPr>
        <a:blipFill>
          <a:blip xmlns:r="http://purl.oclc.org/ooxml/officeDocument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B7A7275-6264-4736-85E1-A169FCC21481}" type="pres">
      <dgm:prSet presAssocID="{988E6E04-7342-4293-B2AB-273111C7C84C}" presName="spaceRect" presStyleCnt="0"/>
      <dgm:spPr/>
    </dgm:pt>
    <dgm:pt modelId="{BE5C6AF4-96CE-4DC7-AFC3-F20C815D40DC}" type="pres">
      <dgm:prSet presAssocID="{988E6E04-7342-4293-B2AB-273111C7C84C}" presName="parTx" presStyleLbl="revTx" presStyleIdx="1" presStyleCnt="5">
        <dgm:presLayoutVars>
          <dgm:chMax val="0"/>
          <dgm:chPref val="0"/>
        </dgm:presLayoutVars>
      </dgm:prSet>
      <dgm:spPr/>
    </dgm:pt>
    <dgm:pt modelId="{FA444488-97E7-47A5-978E-6DEF0B7D3661}" type="pres">
      <dgm:prSet presAssocID="{2133AAED-13E5-4188-AEFF-EFC4FC50B47A}" presName="sibTrans" presStyleCnt="0"/>
      <dgm:spPr/>
    </dgm:pt>
    <dgm:pt modelId="{F1090347-9089-4F71-A38C-105CBAFB0AE1}" type="pres">
      <dgm:prSet presAssocID="{1DC3EE2E-15DC-43E1-8F43-4DEB49B23D99}" presName="compNode" presStyleCnt="0"/>
      <dgm:spPr/>
    </dgm:pt>
    <dgm:pt modelId="{C7220346-426D-45C3-8909-B9056DCB6FB7}" type="pres">
      <dgm:prSet presAssocID="{1DC3EE2E-15DC-43E1-8F43-4DEB49B23D99}" presName="bgRect" presStyleLbl="bgShp" presStyleIdx="2" presStyleCnt="5"/>
      <dgm:spPr/>
    </dgm:pt>
    <dgm:pt modelId="{EDA61A5B-F82C-4DB7-8D3B-DD2E6293A908}" type="pres">
      <dgm:prSet presAssocID="{1DC3EE2E-15DC-43E1-8F43-4DEB49B23D99}" presName="iconRect" presStyleLbl="node1" presStyleIdx="2" presStyleCnt="5"/>
      <dgm:spPr>
        <a:blipFill>
          <a:blip xmlns:r="http://purl.oclc.org/ooxml/officeDocument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"/>
        </a:ext>
      </dgm:extLst>
    </dgm:pt>
    <dgm:pt modelId="{74FA9040-44FE-486F-B623-671E19727D9A}" type="pres">
      <dgm:prSet presAssocID="{1DC3EE2E-15DC-43E1-8F43-4DEB49B23D99}" presName="spaceRect" presStyleCnt="0"/>
      <dgm:spPr/>
    </dgm:pt>
    <dgm:pt modelId="{301EC0C9-B57D-4B17-811F-0B9A3DA8C301}" type="pres">
      <dgm:prSet presAssocID="{1DC3EE2E-15DC-43E1-8F43-4DEB49B23D99}" presName="parTx" presStyleLbl="revTx" presStyleIdx="2" presStyleCnt="5">
        <dgm:presLayoutVars>
          <dgm:chMax val="0"/>
          <dgm:chPref val="0"/>
        </dgm:presLayoutVars>
      </dgm:prSet>
      <dgm:spPr/>
    </dgm:pt>
    <dgm:pt modelId="{C845B481-4791-4594-A38E-5880E92CAE47}" type="pres">
      <dgm:prSet presAssocID="{BCF68905-9712-4A3C-94BF-323DD4676DA9}" presName="sibTrans" presStyleCnt="0"/>
      <dgm:spPr/>
    </dgm:pt>
    <dgm:pt modelId="{179594CE-9005-48EF-B97F-87CE55B22A4F}" type="pres">
      <dgm:prSet presAssocID="{8E37AA91-95F5-4339-9A28-04F8B7514676}" presName="compNode" presStyleCnt="0"/>
      <dgm:spPr/>
    </dgm:pt>
    <dgm:pt modelId="{43CF6685-7761-4F81-9CB1-FC919A98FC25}" type="pres">
      <dgm:prSet presAssocID="{8E37AA91-95F5-4339-9A28-04F8B7514676}" presName="bgRect" presStyleLbl="bgShp" presStyleIdx="3" presStyleCnt="5"/>
      <dgm:spPr/>
    </dgm:pt>
    <dgm:pt modelId="{D96F1E37-622F-4D01-B7CE-EFD88BD4AA6F}" type="pres">
      <dgm:prSet presAssocID="{8E37AA91-95F5-4339-9A28-04F8B7514676}" presName="iconRect" presStyleLbl="node1" presStyleIdx="3" presStyleCnt="5"/>
      <dgm:spPr>
        <a:blipFill>
          <a:blip xmlns:r="http://purl.oclc.org/ooxml/officeDocument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 with pin"/>
        </a:ext>
      </dgm:extLst>
    </dgm:pt>
    <dgm:pt modelId="{8BEEDFF8-E904-4937-9DBB-D78BAF2D712C}" type="pres">
      <dgm:prSet presAssocID="{8E37AA91-95F5-4339-9A28-04F8B7514676}" presName="spaceRect" presStyleCnt="0"/>
      <dgm:spPr/>
    </dgm:pt>
    <dgm:pt modelId="{B9E1E25B-878E-42EE-BE66-0E996CCBA894}" type="pres">
      <dgm:prSet presAssocID="{8E37AA91-95F5-4339-9A28-04F8B7514676}" presName="parTx" presStyleLbl="revTx" presStyleIdx="3" presStyleCnt="5">
        <dgm:presLayoutVars>
          <dgm:chMax val="0"/>
          <dgm:chPref val="0"/>
        </dgm:presLayoutVars>
      </dgm:prSet>
      <dgm:spPr/>
    </dgm:pt>
    <dgm:pt modelId="{8CE7F8E0-22A1-4131-B408-857FE9A969D6}" type="pres">
      <dgm:prSet presAssocID="{8D80A5F1-3F48-467D-BE31-68B5E4C2FAFC}" presName="sibTrans" presStyleCnt="0"/>
      <dgm:spPr/>
    </dgm:pt>
    <dgm:pt modelId="{AC76803B-35B6-45A9-8F25-EF684C13C152}" type="pres">
      <dgm:prSet presAssocID="{9E86A909-307D-4FE8-90D9-8415E811CA0B}" presName="compNode" presStyleCnt="0"/>
      <dgm:spPr/>
    </dgm:pt>
    <dgm:pt modelId="{4E740828-F6BC-4D61-9585-0C9B5AEAAE00}" type="pres">
      <dgm:prSet presAssocID="{9E86A909-307D-4FE8-90D9-8415E811CA0B}" presName="bgRect" presStyleLbl="bgShp" presStyleIdx="4" presStyleCnt="5"/>
      <dgm:spPr/>
    </dgm:pt>
    <dgm:pt modelId="{95157F2C-1FB8-4D22-803E-12CF62A7BD52}" type="pres">
      <dgm:prSet presAssocID="{9E86A909-307D-4FE8-90D9-8415E811CA0B}" presName="iconRect" presStyleLbl="node1" presStyleIdx="4" presStyleCnt="5"/>
      <dgm:spPr>
        <a:blipFill>
          <a:blip xmlns:r="http://purl.oclc.org/ooxml/officeDocument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0BA00FE7-221B-43FC-9474-0A0924390433}" type="pres">
      <dgm:prSet presAssocID="{9E86A909-307D-4FE8-90D9-8415E811CA0B}" presName="spaceRect" presStyleCnt="0"/>
      <dgm:spPr/>
    </dgm:pt>
    <dgm:pt modelId="{EDF7DE1A-6FE1-4635-B712-199F1E9C17DB}" type="pres">
      <dgm:prSet presAssocID="{9E86A909-307D-4FE8-90D9-8415E811CA0B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DE103F14-BF2A-44C7-8621-BB56D9085E0F}" type="presOf" srcId="{8E37AA91-95F5-4339-9A28-04F8B7514676}" destId="{B9E1E25B-878E-42EE-BE66-0E996CCBA894}" srcOrd="0" destOrd="0" presId="urn:microsoft.com/office/officeart/2018/2/layout/IconVerticalSolidList"/>
    <dgm:cxn modelId="{2D7A223E-63BC-4057-8BD7-0C8748372C14}" srcId="{0834DC0F-5860-4A2C-8881-EE7D642FC982}" destId="{323A7585-B585-44E9-9589-F139FEBA4FC3}" srcOrd="0" destOrd="0" parTransId="{99E9C8E0-39E5-463A-B3E3-FED2A92E376E}" sibTransId="{D4268801-E23E-4B29-A941-028675F133B0}"/>
    <dgm:cxn modelId="{BA02595B-642D-44CF-AE51-9C6EF1F8BDE6}" type="presOf" srcId="{988E6E04-7342-4293-B2AB-273111C7C84C}" destId="{BE5C6AF4-96CE-4DC7-AFC3-F20C815D40DC}" srcOrd="0" destOrd="0" presId="urn:microsoft.com/office/officeart/2018/2/layout/IconVerticalSolidList"/>
    <dgm:cxn modelId="{50DFCF65-2BBB-45A8-98EA-3D03E9903480}" srcId="{0834DC0F-5860-4A2C-8881-EE7D642FC982}" destId="{9E86A909-307D-4FE8-90D9-8415E811CA0B}" srcOrd="4" destOrd="0" parTransId="{4BD7ACE9-2B12-49EA-AE37-316E989E5244}" sibTransId="{F2683FED-ED15-40F9-8DA1-DE765319E05A}"/>
    <dgm:cxn modelId="{97A4FD6A-A400-417D-B4CE-D95CF7647BC5}" type="presOf" srcId="{1DC3EE2E-15DC-43E1-8F43-4DEB49B23D99}" destId="{301EC0C9-B57D-4B17-811F-0B9A3DA8C301}" srcOrd="0" destOrd="0" presId="urn:microsoft.com/office/officeart/2018/2/layout/IconVerticalSolidList"/>
    <dgm:cxn modelId="{971184AF-1E4E-43BD-A4C0-5B245B69483D}" srcId="{0834DC0F-5860-4A2C-8881-EE7D642FC982}" destId="{988E6E04-7342-4293-B2AB-273111C7C84C}" srcOrd="1" destOrd="0" parTransId="{C3882FF0-19BF-4B1D-AB38-109D6525E4AA}" sibTransId="{2133AAED-13E5-4188-AEFF-EFC4FC50B47A}"/>
    <dgm:cxn modelId="{6EB93BB9-162F-43C9-BA05-3E4F95CDB4D9}" type="presOf" srcId="{323A7585-B585-44E9-9589-F139FEBA4FC3}" destId="{2FAC0F8C-85E8-4773-8098-19934B82DE58}" srcOrd="0" destOrd="0" presId="urn:microsoft.com/office/officeart/2018/2/layout/IconVerticalSolidList"/>
    <dgm:cxn modelId="{1C0B99BA-3895-464F-9B9B-72BAE5777045}" type="presOf" srcId="{0834DC0F-5860-4A2C-8881-EE7D642FC982}" destId="{9273ED66-29FC-4E25-9C0B-309CB798BC08}" srcOrd="0" destOrd="0" presId="urn:microsoft.com/office/officeart/2018/2/layout/IconVerticalSolidList"/>
    <dgm:cxn modelId="{5FA596BF-890C-4673-A199-062130326122}" type="presOf" srcId="{9E86A909-307D-4FE8-90D9-8415E811CA0B}" destId="{EDF7DE1A-6FE1-4635-B712-199F1E9C17DB}" srcOrd="0" destOrd="0" presId="urn:microsoft.com/office/officeart/2018/2/layout/IconVerticalSolidList"/>
    <dgm:cxn modelId="{6FC743DB-F6AB-4037-8D68-6566907641F1}" srcId="{0834DC0F-5860-4A2C-8881-EE7D642FC982}" destId="{8E37AA91-95F5-4339-9A28-04F8B7514676}" srcOrd="3" destOrd="0" parTransId="{84DDD0A8-62A3-48A6-A934-25D6DC812416}" sibTransId="{8D80A5F1-3F48-467D-BE31-68B5E4C2FAFC}"/>
    <dgm:cxn modelId="{89B522E7-3142-4050-A0B6-0B7C527112DB}" srcId="{0834DC0F-5860-4A2C-8881-EE7D642FC982}" destId="{1DC3EE2E-15DC-43E1-8F43-4DEB49B23D99}" srcOrd="2" destOrd="0" parTransId="{A8BC8734-ECE4-41E9-9EE3-EA24F7303649}" sibTransId="{BCF68905-9712-4A3C-94BF-323DD4676DA9}"/>
    <dgm:cxn modelId="{7F953BF5-3FBF-4DE7-9FCC-F5936EC9920F}" type="presParOf" srcId="{9273ED66-29FC-4E25-9C0B-309CB798BC08}" destId="{6EE67A2B-F507-45BA-B368-7745DB91542E}" srcOrd="0" destOrd="0" presId="urn:microsoft.com/office/officeart/2018/2/layout/IconVerticalSolidList"/>
    <dgm:cxn modelId="{F8C7F715-151B-4260-8086-9875141A30B8}" type="presParOf" srcId="{6EE67A2B-F507-45BA-B368-7745DB91542E}" destId="{993947AD-C0C1-481B-AD4E-D7013546F8A4}" srcOrd="0" destOrd="0" presId="urn:microsoft.com/office/officeart/2018/2/layout/IconVerticalSolidList"/>
    <dgm:cxn modelId="{3235D621-242E-42FB-B8B0-007DE06CFFE9}" type="presParOf" srcId="{6EE67A2B-F507-45BA-B368-7745DB91542E}" destId="{F693A828-064A-4933-AF05-EDBADB23DA65}" srcOrd="1" destOrd="0" presId="urn:microsoft.com/office/officeart/2018/2/layout/IconVerticalSolidList"/>
    <dgm:cxn modelId="{BDCC7F44-5C14-4449-98CF-36155F4C91AD}" type="presParOf" srcId="{6EE67A2B-F507-45BA-B368-7745DB91542E}" destId="{0F180DCD-51ED-473D-8763-1992EAD6397C}" srcOrd="2" destOrd="0" presId="urn:microsoft.com/office/officeart/2018/2/layout/IconVerticalSolidList"/>
    <dgm:cxn modelId="{C8C4B51E-D2FF-4772-87A1-57B0DFE1982B}" type="presParOf" srcId="{6EE67A2B-F507-45BA-B368-7745DB91542E}" destId="{2FAC0F8C-85E8-4773-8098-19934B82DE58}" srcOrd="3" destOrd="0" presId="urn:microsoft.com/office/officeart/2018/2/layout/IconVerticalSolidList"/>
    <dgm:cxn modelId="{78BF1E1D-4C8C-4BEC-9BA5-478ABA311E41}" type="presParOf" srcId="{9273ED66-29FC-4E25-9C0B-309CB798BC08}" destId="{2FEF2590-3F7D-4B26-9CCF-DDEBFA1676E0}" srcOrd="1" destOrd="0" presId="urn:microsoft.com/office/officeart/2018/2/layout/IconVerticalSolidList"/>
    <dgm:cxn modelId="{059B244E-88D8-4119-9ABA-BBFD089E5654}" type="presParOf" srcId="{9273ED66-29FC-4E25-9C0B-309CB798BC08}" destId="{648A75FA-24A3-418E-81CE-11AC8AA1B3AB}" srcOrd="2" destOrd="0" presId="urn:microsoft.com/office/officeart/2018/2/layout/IconVerticalSolidList"/>
    <dgm:cxn modelId="{A8B282CA-4B0B-48B9-AA5B-AFD833FB569A}" type="presParOf" srcId="{648A75FA-24A3-418E-81CE-11AC8AA1B3AB}" destId="{6692BCA0-7E02-4673-A56F-2FDF7E409E2F}" srcOrd="0" destOrd="0" presId="urn:microsoft.com/office/officeart/2018/2/layout/IconVerticalSolidList"/>
    <dgm:cxn modelId="{EF2EB2D2-8A5E-4D79-B9CC-3B04E4A9000D}" type="presParOf" srcId="{648A75FA-24A3-418E-81CE-11AC8AA1B3AB}" destId="{B2FAA847-FA25-4D68-9760-E2C8C7224EEF}" srcOrd="1" destOrd="0" presId="urn:microsoft.com/office/officeart/2018/2/layout/IconVerticalSolidList"/>
    <dgm:cxn modelId="{0533C2CF-0E97-4CD0-B31E-579BFE2611C3}" type="presParOf" srcId="{648A75FA-24A3-418E-81CE-11AC8AA1B3AB}" destId="{9B7A7275-6264-4736-85E1-A169FCC21481}" srcOrd="2" destOrd="0" presId="urn:microsoft.com/office/officeart/2018/2/layout/IconVerticalSolidList"/>
    <dgm:cxn modelId="{6F2162A4-4F37-4D27-BA5F-36EF6FB468DA}" type="presParOf" srcId="{648A75FA-24A3-418E-81CE-11AC8AA1B3AB}" destId="{BE5C6AF4-96CE-4DC7-AFC3-F20C815D40DC}" srcOrd="3" destOrd="0" presId="urn:microsoft.com/office/officeart/2018/2/layout/IconVerticalSolidList"/>
    <dgm:cxn modelId="{BFA609E2-F1B2-4D1B-9514-CDA13462D40E}" type="presParOf" srcId="{9273ED66-29FC-4E25-9C0B-309CB798BC08}" destId="{FA444488-97E7-47A5-978E-6DEF0B7D3661}" srcOrd="3" destOrd="0" presId="urn:microsoft.com/office/officeart/2018/2/layout/IconVerticalSolidList"/>
    <dgm:cxn modelId="{9F211D47-AF7F-41B1-B277-EF122C6C6973}" type="presParOf" srcId="{9273ED66-29FC-4E25-9C0B-309CB798BC08}" destId="{F1090347-9089-4F71-A38C-105CBAFB0AE1}" srcOrd="4" destOrd="0" presId="urn:microsoft.com/office/officeart/2018/2/layout/IconVerticalSolidList"/>
    <dgm:cxn modelId="{FBFDD977-8CB6-4FC2-9D76-D00CE30C38DA}" type="presParOf" srcId="{F1090347-9089-4F71-A38C-105CBAFB0AE1}" destId="{C7220346-426D-45C3-8909-B9056DCB6FB7}" srcOrd="0" destOrd="0" presId="urn:microsoft.com/office/officeart/2018/2/layout/IconVerticalSolidList"/>
    <dgm:cxn modelId="{0BB97D65-6FF2-4F9D-BBCD-3F5C4A836AEC}" type="presParOf" srcId="{F1090347-9089-4F71-A38C-105CBAFB0AE1}" destId="{EDA61A5B-F82C-4DB7-8D3B-DD2E6293A908}" srcOrd="1" destOrd="0" presId="urn:microsoft.com/office/officeart/2018/2/layout/IconVerticalSolidList"/>
    <dgm:cxn modelId="{D41E1DD9-5D73-4CD4-84E6-455D3E8BDC4A}" type="presParOf" srcId="{F1090347-9089-4F71-A38C-105CBAFB0AE1}" destId="{74FA9040-44FE-486F-B623-671E19727D9A}" srcOrd="2" destOrd="0" presId="urn:microsoft.com/office/officeart/2018/2/layout/IconVerticalSolidList"/>
    <dgm:cxn modelId="{8F56BFB7-3B7B-4DE2-8B38-402B95AF1979}" type="presParOf" srcId="{F1090347-9089-4F71-A38C-105CBAFB0AE1}" destId="{301EC0C9-B57D-4B17-811F-0B9A3DA8C301}" srcOrd="3" destOrd="0" presId="urn:microsoft.com/office/officeart/2018/2/layout/IconVerticalSolidList"/>
    <dgm:cxn modelId="{11040AFE-94A3-4B29-AB14-349BE6A90C4D}" type="presParOf" srcId="{9273ED66-29FC-4E25-9C0B-309CB798BC08}" destId="{C845B481-4791-4594-A38E-5880E92CAE47}" srcOrd="5" destOrd="0" presId="urn:microsoft.com/office/officeart/2018/2/layout/IconVerticalSolidList"/>
    <dgm:cxn modelId="{77137FB5-ACF6-4380-A2BF-F130AA973EB5}" type="presParOf" srcId="{9273ED66-29FC-4E25-9C0B-309CB798BC08}" destId="{179594CE-9005-48EF-B97F-87CE55B22A4F}" srcOrd="6" destOrd="0" presId="urn:microsoft.com/office/officeart/2018/2/layout/IconVerticalSolidList"/>
    <dgm:cxn modelId="{078EBC65-CF94-44B0-A597-08417F4942CA}" type="presParOf" srcId="{179594CE-9005-48EF-B97F-87CE55B22A4F}" destId="{43CF6685-7761-4F81-9CB1-FC919A98FC25}" srcOrd="0" destOrd="0" presId="urn:microsoft.com/office/officeart/2018/2/layout/IconVerticalSolidList"/>
    <dgm:cxn modelId="{1E0E6CA1-2538-4D42-8353-3065FC68884A}" type="presParOf" srcId="{179594CE-9005-48EF-B97F-87CE55B22A4F}" destId="{D96F1E37-622F-4D01-B7CE-EFD88BD4AA6F}" srcOrd="1" destOrd="0" presId="urn:microsoft.com/office/officeart/2018/2/layout/IconVerticalSolidList"/>
    <dgm:cxn modelId="{C560EEBE-AD2A-42BE-9CA3-16A10AEB56B2}" type="presParOf" srcId="{179594CE-9005-48EF-B97F-87CE55B22A4F}" destId="{8BEEDFF8-E904-4937-9DBB-D78BAF2D712C}" srcOrd="2" destOrd="0" presId="urn:microsoft.com/office/officeart/2018/2/layout/IconVerticalSolidList"/>
    <dgm:cxn modelId="{23C5B8FF-BC6F-4ED2-9608-821824A59524}" type="presParOf" srcId="{179594CE-9005-48EF-B97F-87CE55B22A4F}" destId="{B9E1E25B-878E-42EE-BE66-0E996CCBA894}" srcOrd="3" destOrd="0" presId="urn:microsoft.com/office/officeart/2018/2/layout/IconVerticalSolidList"/>
    <dgm:cxn modelId="{B2980AB1-EFF0-4ECB-9F25-6C5B13B9C306}" type="presParOf" srcId="{9273ED66-29FC-4E25-9C0B-309CB798BC08}" destId="{8CE7F8E0-22A1-4131-B408-857FE9A969D6}" srcOrd="7" destOrd="0" presId="urn:microsoft.com/office/officeart/2018/2/layout/IconVerticalSolidList"/>
    <dgm:cxn modelId="{43576748-7741-4491-B246-6F7C63F07D81}" type="presParOf" srcId="{9273ED66-29FC-4E25-9C0B-309CB798BC08}" destId="{AC76803B-35B6-45A9-8F25-EF684C13C152}" srcOrd="8" destOrd="0" presId="urn:microsoft.com/office/officeart/2018/2/layout/IconVerticalSolidList"/>
    <dgm:cxn modelId="{308B5265-98A2-4E47-AFF7-A9609A7F60A8}" type="presParOf" srcId="{AC76803B-35B6-45A9-8F25-EF684C13C152}" destId="{4E740828-F6BC-4D61-9585-0C9B5AEAAE00}" srcOrd="0" destOrd="0" presId="urn:microsoft.com/office/officeart/2018/2/layout/IconVerticalSolidList"/>
    <dgm:cxn modelId="{1E3DFE44-46E7-490C-BBED-97826AEFAEEC}" type="presParOf" srcId="{AC76803B-35B6-45A9-8F25-EF684C13C152}" destId="{95157F2C-1FB8-4D22-803E-12CF62A7BD52}" srcOrd="1" destOrd="0" presId="urn:microsoft.com/office/officeart/2018/2/layout/IconVerticalSolidList"/>
    <dgm:cxn modelId="{5342C642-C5B6-4FA0-B76D-CD9679798CC6}" type="presParOf" srcId="{AC76803B-35B6-45A9-8F25-EF684C13C152}" destId="{0BA00FE7-221B-43FC-9474-0A0924390433}" srcOrd="2" destOrd="0" presId="urn:microsoft.com/office/officeart/2018/2/layout/IconVerticalSolidList"/>
    <dgm:cxn modelId="{E69BC8C4-2E98-4882-A545-D211705D2E78}" type="presParOf" srcId="{AC76803B-35B6-45A9-8F25-EF684C13C152}" destId="{EDF7DE1A-6FE1-4635-B712-199F1E9C17D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purl.oclc.org/ooxml/drawingml/diagram" xmlns:a="http://purl.oclc.org/ooxml/drawingml/main">
  <dgm:ptLst>
    <dgm:pt modelId="{59A09050-1DFA-449A-8801-CE3021461FC0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6B8712DA-CD3A-4F00-9DA9-9B80AACBADDE}">
      <dgm:prSet/>
      <dgm:spPr/>
      <dgm:t>
        <a:bodyPr/>
        <a:lstStyle/>
        <a:p>
          <a:pPr>
            <a:lnSpc>
              <a:spcPct val="100%"/>
            </a:lnSpc>
            <a:defRPr cap="all"/>
          </a:pPr>
          <a:r>
            <a:rPr lang="en-US" b="1"/>
            <a:t>Statewide Intercity Bus Study RFP</a:t>
          </a:r>
          <a:endParaRPr lang="en-US"/>
        </a:p>
      </dgm:t>
    </dgm:pt>
    <dgm:pt modelId="{AEC16099-4213-41E2-8DF4-6A9250572435}" type="parTrans" cxnId="{3158513C-EB9C-4627-8267-577FB30D4466}">
      <dgm:prSet/>
      <dgm:spPr/>
      <dgm:t>
        <a:bodyPr/>
        <a:lstStyle/>
        <a:p>
          <a:endParaRPr lang="en-US"/>
        </a:p>
      </dgm:t>
    </dgm:pt>
    <dgm:pt modelId="{3D5830C0-4A2E-44F8-91D1-DF5C17CF9012}" type="sibTrans" cxnId="{3158513C-EB9C-4627-8267-577FB30D4466}">
      <dgm:prSet/>
      <dgm:spPr/>
      <dgm:t>
        <a:bodyPr/>
        <a:lstStyle/>
        <a:p>
          <a:endParaRPr lang="en-US"/>
        </a:p>
      </dgm:t>
    </dgm:pt>
    <dgm:pt modelId="{992B8F0E-A557-4F24-A2C5-9C9B5A56ECAD}">
      <dgm:prSet/>
      <dgm:spPr/>
      <dgm:t>
        <a:bodyPr/>
        <a:lstStyle/>
        <a:p>
          <a:pPr>
            <a:lnSpc>
              <a:spcPct val="100%"/>
            </a:lnSpc>
            <a:defRPr cap="all"/>
          </a:pPr>
          <a:r>
            <a:rPr lang="en-US" b="1" i="0" baseline="0%"/>
            <a:t>RTAP Data Repository</a:t>
          </a:r>
          <a:endParaRPr lang="en-US"/>
        </a:p>
      </dgm:t>
    </dgm:pt>
    <dgm:pt modelId="{9766D029-4B7B-4D72-8001-3002E2504C5E}" type="parTrans" cxnId="{E76A748F-FAD7-439A-BD15-265C2F2E7E6A}">
      <dgm:prSet/>
      <dgm:spPr/>
      <dgm:t>
        <a:bodyPr/>
        <a:lstStyle/>
        <a:p>
          <a:endParaRPr lang="en-US"/>
        </a:p>
      </dgm:t>
    </dgm:pt>
    <dgm:pt modelId="{D4FFB383-EB75-4FF7-8AA5-752BB4D6688B}" type="sibTrans" cxnId="{E76A748F-FAD7-439A-BD15-265C2F2E7E6A}">
      <dgm:prSet/>
      <dgm:spPr/>
      <dgm:t>
        <a:bodyPr/>
        <a:lstStyle/>
        <a:p>
          <a:endParaRPr lang="en-US"/>
        </a:p>
      </dgm:t>
    </dgm:pt>
    <dgm:pt modelId="{4FD81DD8-E23B-42EF-9331-901B682B34E5}" type="pres">
      <dgm:prSet presAssocID="{59A09050-1DFA-449A-8801-CE3021461FC0}" presName="root" presStyleCnt="0">
        <dgm:presLayoutVars>
          <dgm:dir/>
          <dgm:resizeHandles val="exact"/>
        </dgm:presLayoutVars>
      </dgm:prSet>
      <dgm:spPr/>
    </dgm:pt>
    <dgm:pt modelId="{DF99AD67-32BE-4E24-915F-207DDD5F5280}" type="pres">
      <dgm:prSet presAssocID="{6B8712DA-CD3A-4F00-9DA9-9B80AACBADDE}" presName="compNode" presStyleCnt="0"/>
      <dgm:spPr/>
    </dgm:pt>
    <dgm:pt modelId="{428BBD94-466B-42E4-BBE9-F8EAA8C373F1}" type="pres">
      <dgm:prSet presAssocID="{6B8712DA-CD3A-4F00-9DA9-9B80AACBADDE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DB06A3E5-C05E-4445-A8ED-F2D5AA8A16A2}" type="pres">
      <dgm:prSet presAssocID="{6B8712DA-CD3A-4F00-9DA9-9B80AACBADDE}" presName="iconRect" presStyleLbl="node1" presStyleIdx="0" presStyleCnt="2"/>
      <dgm:spPr>
        <a:blipFill>
          <a:blip xmlns:r="http://purl.oclc.org/ooxml/officeDocument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"/>
        </a:ext>
      </dgm:extLst>
    </dgm:pt>
    <dgm:pt modelId="{145AB9B3-1964-4213-9257-78829FB7D857}" type="pres">
      <dgm:prSet presAssocID="{6B8712DA-CD3A-4F00-9DA9-9B80AACBADDE}" presName="spaceRect" presStyleCnt="0"/>
      <dgm:spPr/>
    </dgm:pt>
    <dgm:pt modelId="{7963C743-2515-4810-A521-979217DCE0CA}" type="pres">
      <dgm:prSet presAssocID="{6B8712DA-CD3A-4F00-9DA9-9B80AACBADDE}" presName="textRect" presStyleLbl="revTx" presStyleIdx="0" presStyleCnt="2">
        <dgm:presLayoutVars>
          <dgm:chMax val="1"/>
          <dgm:chPref val="1"/>
        </dgm:presLayoutVars>
      </dgm:prSet>
      <dgm:spPr/>
    </dgm:pt>
    <dgm:pt modelId="{B0564065-3C77-49FB-A43D-EBB6FE87FDA7}" type="pres">
      <dgm:prSet presAssocID="{3D5830C0-4A2E-44F8-91D1-DF5C17CF9012}" presName="sibTrans" presStyleCnt="0"/>
      <dgm:spPr/>
    </dgm:pt>
    <dgm:pt modelId="{7997B074-2563-4292-B3B2-5304AF6B0450}" type="pres">
      <dgm:prSet presAssocID="{992B8F0E-A557-4F24-A2C5-9C9B5A56ECAD}" presName="compNode" presStyleCnt="0"/>
      <dgm:spPr/>
    </dgm:pt>
    <dgm:pt modelId="{9E837FCF-B9C3-43FC-B55E-4BC6FE353FB6}" type="pres">
      <dgm:prSet presAssocID="{992B8F0E-A557-4F24-A2C5-9C9B5A56ECAD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97DDD4F1-216A-4DEB-8C83-F8AA2326EB2D}" type="pres">
      <dgm:prSet presAssocID="{992B8F0E-A557-4F24-A2C5-9C9B5A56ECAD}" presName="iconRect" presStyleLbl="node1" presStyleIdx="1" presStyleCnt="2"/>
      <dgm:spPr>
        <a:blipFill>
          <a:blip xmlns:r="http://purl.oclc.org/ooxml/officeDocument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2339DBCE-D7B6-407F-9B65-D7F98727CF25}" type="pres">
      <dgm:prSet presAssocID="{992B8F0E-A557-4F24-A2C5-9C9B5A56ECAD}" presName="spaceRect" presStyleCnt="0"/>
      <dgm:spPr/>
    </dgm:pt>
    <dgm:pt modelId="{3A9C1FB3-7ED5-4117-B84A-E41BE67797CA}" type="pres">
      <dgm:prSet presAssocID="{992B8F0E-A557-4F24-A2C5-9C9B5A56ECAD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2143E605-A55F-4515-B911-AC19E34017DE}" type="presOf" srcId="{992B8F0E-A557-4F24-A2C5-9C9B5A56ECAD}" destId="{3A9C1FB3-7ED5-4117-B84A-E41BE67797CA}" srcOrd="0" destOrd="0" presId="urn:microsoft.com/office/officeart/2018/5/layout/IconLeafLabelList"/>
    <dgm:cxn modelId="{171E1F06-8FF4-4EC6-AE0B-C7CDE5F35880}" type="presOf" srcId="{59A09050-1DFA-449A-8801-CE3021461FC0}" destId="{4FD81DD8-E23B-42EF-9331-901B682B34E5}" srcOrd="0" destOrd="0" presId="urn:microsoft.com/office/officeart/2018/5/layout/IconLeafLabelList"/>
    <dgm:cxn modelId="{A1E20526-D716-46B5-AE6F-153B7857289F}" type="presOf" srcId="{6B8712DA-CD3A-4F00-9DA9-9B80AACBADDE}" destId="{7963C743-2515-4810-A521-979217DCE0CA}" srcOrd="0" destOrd="0" presId="urn:microsoft.com/office/officeart/2018/5/layout/IconLeafLabelList"/>
    <dgm:cxn modelId="{3158513C-EB9C-4627-8267-577FB30D4466}" srcId="{59A09050-1DFA-449A-8801-CE3021461FC0}" destId="{6B8712DA-CD3A-4F00-9DA9-9B80AACBADDE}" srcOrd="0" destOrd="0" parTransId="{AEC16099-4213-41E2-8DF4-6A9250572435}" sibTransId="{3D5830C0-4A2E-44F8-91D1-DF5C17CF9012}"/>
    <dgm:cxn modelId="{E76A748F-FAD7-439A-BD15-265C2F2E7E6A}" srcId="{59A09050-1DFA-449A-8801-CE3021461FC0}" destId="{992B8F0E-A557-4F24-A2C5-9C9B5A56ECAD}" srcOrd="1" destOrd="0" parTransId="{9766D029-4B7B-4D72-8001-3002E2504C5E}" sibTransId="{D4FFB383-EB75-4FF7-8AA5-752BB4D6688B}"/>
    <dgm:cxn modelId="{9677D329-013A-4504-B290-0BDBEB92AA91}" type="presParOf" srcId="{4FD81DD8-E23B-42EF-9331-901B682B34E5}" destId="{DF99AD67-32BE-4E24-915F-207DDD5F5280}" srcOrd="0" destOrd="0" presId="urn:microsoft.com/office/officeart/2018/5/layout/IconLeafLabelList"/>
    <dgm:cxn modelId="{4B8DBE0C-FD8D-405D-BC23-12788EA2F31F}" type="presParOf" srcId="{DF99AD67-32BE-4E24-915F-207DDD5F5280}" destId="{428BBD94-466B-42E4-BBE9-F8EAA8C373F1}" srcOrd="0" destOrd="0" presId="urn:microsoft.com/office/officeart/2018/5/layout/IconLeafLabelList"/>
    <dgm:cxn modelId="{79035540-FF67-488D-AAB2-1CC4C99CE0C3}" type="presParOf" srcId="{DF99AD67-32BE-4E24-915F-207DDD5F5280}" destId="{DB06A3E5-C05E-4445-A8ED-F2D5AA8A16A2}" srcOrd="1" destOrd="0" presId="urn:microsoft.com/office/officeart/2018/5/layout/IconLeafLabelList"/>
    <dgm:cxn modelId="{EF11996E-1386-4D84-9DBA-50D13C567317}" type="presParOf" srcId="{DF99AD67-32BE-4E24-915F-207DDD5F5280}" destId="{145AB9B3-1964-4213-9257-78829FB7D857}" srcOrd="2" destOrd="0" presId="urn:microsoft.com/office/officeart/2018/5/layout/IconLeafLabelList"/>
    <dgm:cxn modelId="{BCD3F369-6CDD-4157-9F3D-495FC5EDBD98}" type="presParOf" srcId="{DF99AD67-32BE-4E24-915F-207DDD5F5280}" destId="{7963C743-2515-4810-A521-979217DCE0CA}" srcOrd="3" destOrd="0" presId="urn:microsoft.com/office/officeart/2018/5/layout/IconLeafLabelList"/>
    <dgm:cxn modelId="{92CB9956-D2BF-4E2F-8E0F-6A4A56841EA1}" type="presParOf" srcId="{4FD81DD8-E23B-42EF-9331-901B682B34E5}" destId="{B0564065-3C77-49FB-A43D-EBB6FE87FDA7}" srcOrd="1" destOrd="0" presId="urn:microsoft.com/office/officeart/2018/5/layout/IconLeafLabelList"/>
    <dgm:cxn modelId="{C8F8AD89-26A8-4405-9469-19C6AB02BAE7}" type="presParOf" srcId="{4FD81DD8-E23B-42EF-9331-901B682B34E5}" destId="{7997B074-2563-4292-B3B2-5304AF6B0450}" srcOrd="2" destOrd="0" presId="urn:microsoft.com/office/officeart/2018/5/layout/IconLeafLabelList"/>
    <dgm:cxn modelId="{8711288F-2A21-494B-A80A-B4F11C59B61D}" type="presParOf" srcId="{7997B074-2563-4292-B3B2-5304AF6B0450}" destId="{9E837FCF-B9C3-43FC-B55E-4BC6FE353FB6}" srcOrd="0" destOrd="0" presId="urn:microsoft.com/office/officeart/2018/5/layout/IconLeafLabelList"/>
    <dgm:cxn modelId="{1CF9BA65-5CB7-46AA-A0B6-1D2E46A3EB58}" type="presParOf" srcId="{7997B074-2563-4292-B3B2-5304AF6B0450}" destId="{97DDD4F1-216A-4DEB-8C83-F8AA2326EB2D}" srcOrd="1" destOrd="0" presId="urn:microsoft.com/office/officeart/2018/5/layout/IconLeafLabelList"/>
    <dgm:cxn modelId="{1B73BDD5-022C-4D49-A30B-14FF6982451E}" type="presParOf" srcId="{7997B074-2563-4292-B3B2-5304AF6B0450}" destId="{2339DBCE-D7B6-407F-9B65-D7F98727CF25}" srcOrd="2" destOrd="0" presId="urn:microsoft.com/office/officeart/2018/5/layout/IconLeafLabelList"/>
    <dgm:cxn modelId="{11FABB8C-E050-4865-AB1C-C83E3FA8F689}" type="presParOf" srcId="{7997B074-2563-4292-B3B2-5304AF6B0450}" destId="{3A9C1FB3-7ED5-4117-B84A-E41BE67797CA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purl.oclc.org/ooxml/drawingml/diagram" xmlns:a="http://purl.oclc.org/ooxml/drawingml/main">
  <dgm:ptLst>
    <dgm:pt modelId="{045C20C3-96E1-4052-96BA-5DE8B87AC05F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688A8BA-423F-4C54-834A-A0B20D4B4597}">
      <dgm:prSet custT="1"/>
      <dgm:spPr/>
      <dgm:t>
        <a:bodyPr/>
        <a:lstStyle/>
        <a:p>
          <a:r>
            <a:rPr lang="en-US" sz="1800" b="0" i="0" dirty="0"/>
            <a:t>Christy Evers</a:t>
          </a:r>
        </a:p>
        <a:p>
          <a:r>
            <a:rPr lang="en-US" sz="1800" b="0" i="0" dirty="0"/>
            <a:t>Administrator Transit</a:t>
          </a:r>
        </a:p>
        <a:p>
          <a:endParaRPr lang="en-US" sz="1800" b="0" dirty="0"/>
        </a:p>
      </dgm:t>
    </dgm:pt>
    <dgm:pt modelId="{48E9DF58-18B1-480B-9FDB-A6E29FFBFEC3}" type="parTrans" cxnId="{09BCB78F-FF28-4479-BE62-2D5612A76A70}">
      <dgm:prSet/>
      <dgm:spPr/>
      <dgm:t>
        <a:bodyPr/>
        <a:lstStyle/>
        <a:p>
          <a:endParaRPr lang="en-US"/>
        </a:p>
      </dgm:t>
    </dgm:pt>
    <dgm:pt modelId="{95403C7F-4BC7-4E05-A73F-F6878908DDD4}" type="sibTrans" cxnId="{09BCB78F-FF28-4479-BE62-2D5612A76A70}">
      <dgm:prSet/>
      <dgm:spPr/>
      <dgm:t>
        <a:bodyPr/>
        <a:lstStyle/>
        <a:p>
          <a:endParaRPr lang="en-US"/>
        </a:p>
      </dgm:t>
    </dgm:pt>
    <dgm:pt modelId="{D46B43BF-2DE4-4228-B2A0-D6FB9822E149}">
      <dgm:prSet custT="1"/>
      <dgm:spPr/>
      <dgm:t>
        <a:bodyPr/>
        <a:lstStyle/>
        <a:p>
          <a:r>
            <a:rPr lang="en-US" sz="1800" b="0" i="0" dirty="0"/>
            <a:t>Bryan Heckman</a:t>
          </a:r>
        </a:p>
        <a:p>
          <a:r>
            <a:rPr lang="en-US" sz="1800" b="0" i="0" dirty="0"/>
            <a:t>Section 5311 &amp; 5339 Rural</a:t>
          </a:r>
          <a:endParaRPr lang="en-US" sz="1800" dirty="0"/>
        </a:p>
      </dgm:t>
    </dgm:pt>
    <dgm:pt modelId="{9E571186-845C-44C7-8ABF-8CE446EE99FD}" type="parTrans" cxnId="{581D9187-BC49-45AD-84F6-F601C676CEC9}">
      <dgm:prSet/>
      <dgm:spPr/>
      <dgm:t>
        <a:bodyPr/>
        <a:lstStyle/>
        <a:p>
          <a:endParaRPr lang="en-US"/>
        </a:p>
      </dgm:t>
    </dgm:pt>
    <dgm:pt modelId="{4D54914E-C173-4EDB-B97E-FC5DA4B1C0C9}" type="sibTrans" cxnId="{581D9187-BC49-45AD-84F6-F601C676CEC9}">
      <dgm:prSet/>
      <dgm:spPr/>
      <dgm:t>
        <a:bodyPr/>
        <a:lstStyle/>
        <a:p>
          <a:endParaRPr lang="en-US"/>
        </a:p>
      </dgm:t>
    </dgm:pt>
    <dgm:pt modelId="{DF446BA8-A1D3-46D4-8517-24130F3921DE}">
      <dgm:prSet custT="1"/>
      <dgm:spPr/>
      <dgm:t>
        <a:bodyPr/>
        <a:lstStyle/>
        <a:p>
          <a:r>
            <a:rPr lang="en-US" sz="1800" b="0" i="0" dirty="0"/>
            <a:t>Breeze McCracken</a:t>
          </a:r>
        </a:p>
        <a:p>
          <a:r>
            <a:rPr lang="en-US" sz="1800" b="0" i="0" dirty="0"/>
            <a:t>Section 5311/5339 &amp; State Mobility Management Pilot</a:t>
          </a:r>
          <a:endParaRPr lang="en-US" sz="1800" dirty="0"/>
        </a:p>
      </dgm:t>
    </dgm:pt>
    <dgm:pt modelId="{DEB60036-4563-4340-B39B-8C6F54230FB1}" type="parTrans" cxnId="{CDB1607E-AA0A-487C-B35D-6D18F88A816C}">
      <dgm:prSet/>
      <dgm:spPr/>
      <dgm:t>
        <a:bodyPr/>
        <a:lstStyle/>
        <a:p>
          <a:endParaRPr lang="en-US"/>
        </a:p>
      </dgm:t>
    </dgm:pt>
    <dgm:pt modelId="{CA7625BD-E0C5-4C03-ADC3-E81EA66D8F63}" type="sibTrans" cxnId="{CDB1607E-AA0A-487C-B35D-6D18F88A816C}">
      <dgm:prSet/>
      <dgm:spPr/>
      <dgm:t>
        <a:bodyPr/>
        <a:lstStyle/>
        <a:p>
          <a:endParaRPr lang="en-US"/>
        </a:p>
      </dgm:t>
    </dgm:pt>
    <dgm:pt modelId="{031F78C8-ED25-4EA7-A132-DD2B07837620}">
      <dgm:prSet custT="1"/>
      <dgm:spPr/>
      <dgm:t>
        <a:bodyPr/>
        <a:lstStyle/>
        <a:p>
          <a:r>
            <a:rPr lang="en-US" sz="1800" b="0" i="0" dirty="0"/>
            <a:t>Janette Vomund</a:t>
          </a:r>
        </a:p>
        <a:p>
          <a:r>
            <a:rPr lang="en-US" sz="1800" b="0" i="0" dirty="0"/>
            <a:t>Section 5310, Compliance &amp; Special Projects</a:t>
          </a:r>
          <a:endParaRPr lang="en-US" sz="1800" dirty="0"/>
        </a:p>
      </dgm:t>
    </dgm:pt>
    <dgm:pt modelId="{CE62EA20-3FF4-46B7-AA8A-185F78DF70CD}" type="parTrans" cxnId="{741492F0-5E96-4DC1-B44B-DDFB88D10807}">
      <dgm:prSet/>
      <dgm:spPr/>
      <dgm:t>
        <a:bodyPr/>
        <a:lstStyle/>
        <a:p>
          <a:endParaRPr lang="en-US"/>
        </a:p>
      </dgm:t>
    </dgm:pt>
    <dgm:pt modelId="{792FDE6E-87FE-47A8-9B52-3F7356BF8B2D}" type="sibTrans" cxnId="{741492F0-5E96-4DC1-B44B-DDFB88D10807}">
      <dgm:prSet/>
      <dgm:spPr/>
      <dgm:t>
        <a:bodyPr/>
        <a:lstStyle/>
        <a:p>
          <a:endParaRPr lang="en-US"/>
        </a:p>
      </dgm:t>
    </dgm:pt>
    <dgm:pt modelId="{E5E15968-A7D1-4AE3-ACC9-4E00584F2041}">
      <dgm:prSet custT="1"/>
      <dgm:spPr/>
      <dgm:t>
        <a:bodyPr/>
        <a:lstStyle/>
        <a:p>
          <a:r>
            <a:rPr lang="en-US" sz="1800" b="0" i="0" dirty="0"/>
            <a:t>Troy Flickinger</a:t>
          </a:r>
        </a:p>
        <a:p>
          <a:r>
            <a:rPr lang="en-US" sz="1800" b="0" i="0" dirty="0"/>
            <a:t>Section 5310</a:t>
          </a:r>
          <a:endParaRPr lang="en-US" sz="1800" dirty="0"/>
        </a:p>
      </dgm:t>
    </dgm:pt>
    <dgm:pt modelId="{45DEE10B-9C67-41DA-AB38-28AE290F5EAB}" type="parTrans" cxnId="{7162F245-4FB2-4112-9241-AA37F560F927}">
      <dgm:prSet/>
      <dgm:spPr/>
      <dgm:t>
        <a:bodyPr/>
        <a:lstStyle/>
        <a:p>
          <a:endParaRPr lang="en-US"/>
        </a:p>
      </dgm:t>
    </dgm:pt>
    <dgm:pt modelId="{D758B35E-3A7A-443D-A964-2A4611096CDD}" type="sibTrans" cxnId="{7162F245-4FB2-4112-9241-AA37F560F927}">
      <dgm:prSet/>
      <dgm:spPr/>
      <dgm:t>
        <a:bodyPr/>
        <a:lstStyle/>
        <a:p>
          <a:endParaRPr lang="en-US"/>
        </a:p>
      </dgm:t>
    </dgm:pt>
    <dgm:pt modelId="{C57289E5-78DC-4757-9B6B-0383E0A82222}">
      <dgm:prSet custT="1"/>
      <dgm:spPr/>
      <dgm:t>
        <a:bodyPr/>
        <a:lstStyle/>
        <a:p>
          <a:r>
            <a:rPr lang="en-US" sz="1800" b="0" i="0" dirty="0"/>
            <a:t>Angie Otto</a:t>
          </a:r>
        </a:p>
        <a:p>
          <a:r>
            <a:rPr lang="en-US" sz="1800" b="0" i="0" dirty="0"/>
            <a:t>Section 5304, MEHTAP and STA</a:t>
          </a:r>
          <a:endParaRPr lang="en-US" sz="1800" dirty="0"/>
        </a:p>
      </dgm:t>
    </dgm:pt>
    <dgm:pt modelId="{8E648F7E-1744-4511-9C95-8A4352715404}" type="parTrans" cxnId="{8F7AEAB5-875C-4233-A8C6-AD9E3F8A74A1}">
      <dgm:prSet/>
      <dgm:spPr/>
      <dgm:t>
        <a:bodyPr/>
        <a:lstStyle/>
        <a:p>
          <a:endParaRPr lang="en-US"/>
        </a:p>
      </dgm:t>
    </dgm:pt>
    <dgm:pt modelId="{4E3DB828-2FD4-45D3-96B7-C519F6D0399B}" type="sibTrans" cxnId="{8F7AEAB5-875C-4233-A8C6-AD9E3F8A74A1}">
      <dgm:prSet/>
      <dgm:spPr/>
      <dgm:t>
        <a:bodyPr/>
        <a:lstStyle/>
        <a:p>
          <a:endParaRPr lang="en-US"/>
        </a:p>
      </dgm:t>
    </dgm:pt>
    <dgm:pt modelId="{222EF86B-E31B-44F7-8E95-958D5F016138}">
      <dgm:prSet custT="1"/>
      <dgm:spPr/>
      <dgm:t>
        <a:bodyPr/>
        <a:lstStyle/>
        <a:p>
          <a:r>
            <a:rPr lang="en-US" sz="1800" b="0" i="0" dirty="0"/>
            <a:t>Lisa Sloan</a:t>
          </a:r>
        </a:p>
        <a:p>
          <a:r>
            <a:rPr lang="en-US" sz="1800" b="0" i="0" dirty="0"/>
            <a:t>Vehicle Dispositions &amp; Reporting</a:t>
          </a:r>
          <a:endParaRPr lang="en-US" sz="1800" dirty="0"/>
        </a:p>
      </dgm:t>
    </dgm:pt>
    <dgm:pt modelId="{1D2D1BD3-C678-45B5-8B5B-CE98619B5F0A}" type="parTrans" cxnId="{AFAA7AE2-86AB-4BC8-8A19-02DC4E2F78CE}">
      <dgm:prSet/>
      <dgm:spPr/>
      <dgm:t>
        <a:bodyPr/>
        <a:lstStyle/>
        <a:p>
          <a:endParaRPr lang="en-US"/>
        </a:p>
      </dgm:t>
    </dgm:pt>
    <dgm:pt modelId="{5A9D18A4-E29F-49B8-8DFB-E57A99235428}" type="sibTrans" cxnId="{AFAA7AE2-86AB-4BC8-8A19-02DC4E2F78CE}">
      <dgm:prSet/>
      <dgm:spPr/>
      <dgm:t>
        <a:bodyPr/>
        <a:lstStyle/>
        <a:p>
          <a:endParaRPr lang="en-US"/>
        </a:p>
      </dgm:t>
    </dgm:pt>
    <dgm:pt modelId="{C01A3AF6-BB75-46B0-8B79-C41235ABB489}">
      <dgm:prSet custT="1"/>
      <dgm:spPr/>
      <dgm:t>
        <a:bodyPr/>
        <a:lstStyle/>
        <a:p>
          <a:r>
            <a:rPr lang="en-US" sz="1800" b="0" i="0" dirty="0"/>
            <a:t>Nick Volkart</a:t>
          </a:r>
        </a:p>
        <a:p>
          <a:r>
            <a:rPr lang="en-US" sz="1800" b="0" i="0" dirty="0"/>
            <a:t>InTransit Newsletter, New Vehicles &amp; Reporting</a:t>
          </a:r>
          <a:endParaRPr lang="en-US" sz="1800" dirty="0"/>
        </a:p>
      </dgm:t>
    </dgm:pt>
    <dgm:pt modelId="{225E620C-C8CE-4B24-BFE7-115EBE23BB53}" type="parTrans" cxnId="{25857AF7-CC5A-46B9-BF09-E916EABA1A98}">
      <dgm:prSet/>
      <dgm:spPr/>
      <dgm:t>
        <a:bodyPr/>
        <a:lstStyle/>
        <a:p>
          <a:endParaRPr lang="en-US"/>
        </a:p>
      </dgm:t>
    </dgm:pt>
    <dgm:pt modelId="{45BDF628-C044-4BAC-BCCD-35833994D146}" type="sibTrans" cxnId="{25857AF7-CC5A-46B9-BF09-E916EABA1A98}">
      <dgm:prSet/>
      <dgm:spPr/>
      <dgm:t>
        <a:bodyPr/>
        <a:lstStyle/>
        <a:p>
          <a:endParaRPr lang="en-US"/>
        </a:p>
      </dgm:t>
    </dgm:pt>
    <dgm:pt modelId="{93ABB54D-C2AB-4001-A472-9FB5A1B09D65}" type="pres">
      <dgm:prSet presAssocID="{045C20C3-96E1-4052-96BA-5DE8B87AC05F}" presName="vert0" presStyleCnt="0">
        <dgm:presLayoutVars>
          <dgm:dir/>
          <dgm:animOne val="branch"/>
          <dgm:animLvl val="lvl"/>
        </dgm:presLayoutVars>
      </dgm:prSet>
      <dgm:spPr/>
    </dgm:pt>
    <dgm:pt modelId="{D280F861-97F1-4F40-BB47-3350B71F181F}" type="pres">
      <dgm:prSet presAssocID="{7688A8BA-423F-4C54-834A-A0B20D4B4597}" presName="thickLine" presStyleLbl="alignNode1" presStyleIdx="0" presStyleCnt="8"/>
      <dgm:spPr/>
    </dgm:pt>
    <dgm:pt modelId="{874EF8B2-EF58-457E-8A4A-91F55EC5973D}" type="pres">
      <dgm:prSet presAssocID="{7688A8BA-423F-4C54-834A-A0B20D4B4597}" presName="horz1" presStyleCnt="0"/>
      <dgm:spPr/>
    </dgm:pt>
    <dgm:pt modelId="{C9613189-F6DE-4510-8E1E-8E5D9AD22187}" type="pres">
      <dgm:prSet presAssocID="{7688A8BA-423F-4C54-834A-A0B20D4B4597}" presName="tx1" presStyleLbl="revTx" presStyleIdx="0" presStyleCnt="8"/>
      <dgm:spPr/>
    </dgm:pt>
    <dgm:pt modelId="{713222CA-4D4B-4136-940E-1F8B75CE9CF5}" type="pres">
      <dgm:prSet presAssocID="{7688A8BA-423F-4C54-834A-A0B20D4B4597}" presName="vert1" presStyleCnt="0"/>
      <dgm:spPr/>
    </dgm:pt>
    <dgm:pt modelId="{54DB8DAC-2E58-458E-92E2-87819D4DEFD3}" type="pres">
      <dgm:prSet presAssocID="{D46B43BF-2DE4-4228-B2A0-D6FB9822E149}" presName="thickLine" presStyleLbl="alignNode1" presStyleIdx="1" presStyleCnt="8"/>
      <dgm:spPr/>
    </dgm:pt>
    <dgm:pt modelId="{D01E7997-A756-4879-8430-63F83BE586B6}" type="pres">
      <dgm:prSet presAssocID="{D46B43BF-2DE4-4228-B2A0-D6FB9822E149}" presName="horz1" presStyleCnt="0"/>
      <dgm:spPr/>
    </dgm:pt>
    <dgm:pt modelId="{AA779875-16FE-41DF-B034-C640DAF5070C}" type="pres">
      <dgm:prSet presAssocID="{D46B43BF-2DE4-4228-B2A0-D6FB9822E149}" presName="tx1" presStyleLbl="revTx" presStyleIdx="1" presStyleCnt="8"/>
      <dgm:spPr/>
    </dgm:pt>
    <dgm:pt modelId="{0ACF71AD-219D-4E38-AE49-143C29D74690}" type="pres">
      <dgm:prSet presAssocID="{D46B43BF-2DE4-4228-B2A0-D6FB9822E149}" presName="vert1" presStyleCnt="0"/>
      <dgm:spPr/>
    </dgm:pt>
    <dgm:pt modelId="{BA0ECDB9-44D2-40A6-8572-721B17EF5796}" type="pres">
      <dgm:prSet presAssocID="{DF446BA8-A1D3-46D4-8517-24130F3921DE}" presName="thickLine" presStyleLbl="alignNode1" presStyleIdx="2" presStyleCnt="8"/>
      <dgm:spPr/>
    </dgm:pt>
    <dgm:pt modelId="{5C7AFD13-3A53-4F1A-B33E-A5EB311CE815}" type="pres">
      <dgm:prSet presAssocID="{DF446BA8-A1D3-46D4-8517-24130F3921DE}" presName="horz1" presStyleCnt="0"/>
      <dgm:spPr/>
    </dgm:pt>
    <dgm:pt modelId="{92990816-CE2E-48A7-A6B3-C5EA3681F14B}" type="pres">
      <dgm:prSet presAssocID="{DF446BA8-A1D3-46D4-8517-24130F3921DE}" presName="tx1" presStyleLbl="revTx" presStyleIdx="2" presStyleCnt="8"/>
      <dgm:spPr/>
    </dgm:pt>
    <dgm:pt modelId="{3449F4A7-EDC2-485C-82CB-6FCA858E0864}" type="pres">
      <dgm:prSet presAssocID="{DF446BA8-A1D3-46D4-8517-24130F3921DE}" presName="vert1" presStyleCnt="0"/>
      <dgm:spPr/>
    </dgm:pt>
    <dgm:pt modelId="{7846B2AD-49F1-4C74-8A4C-8652CD8D70FF}" type="pres">
      <dgm:prSet presAssocID="{031F78C8-ED25-4EA7-A132-DD2B07837620}" presName="thickLine" presStyleLbl="alignNode1" presStyleIdx="3" presStyleCnt="8"/>
      <dgm:spPr/>
    </dgm:pt>
    <dgm:pt modelId="{4E8D3E97-B2F8-4AE6-B9B6-7775F4311121}" type="pres">
      <dgm:prSet presAssocID="{031F78C8-ED25-4EA7-A132-DD2B07837620}" presName="horz1" presStyleCnt="0"/>
      <dgm:spPr/>
    </dgm:pt>
    <dgm:pt modelId="{3D365B71-51DA-42DF-B8AB-B0D28D49890C}" type="pres">
      <dgm:prSet presAssocID="{031F78C8-ED25-4EA7-A132-DD2B07837620}" presName="tx1" presStyleLbl="revTx" presStyleIdx="3" presStyleCnt="8"/>
      <dgm:spPr/>
    </dgm:pt>
    <dgm:pt modelId="{B4D569FF-128C-48E2-B6A5-55AD210F34B3}" type="pres">
      <dgm:prSet presAssocID="{031F78C8-ED25-4EA7-A132-DD2B07837620}" presName="vert1" presStyleCnt="0"/>
      <dgm:spPr/>
    </dgm:pt>
    <dgm:pt modelId="{2B3212E3-EE47-4901-BE57-360792C7DE53}" type="pres">
      <dgm:prSet presAssocID="{E5E15968-A7D1-4AE3-ACC9-4E00584F2041}" presName="thickLine" presStyleLbl="alignNode1" presStyleIdx="4" presStyleCnt="8"/>
      <dgm:spPr/>
    </dgm:pt>
    <dgm:pt modelId="{5D6A2FA5-79B3-496A-A9D0-FD3C86721339}" type="pres">
      <dgm:prSet presAssocID="{E5E15968-A7D1-4AE3-ACC9-4E00584F2041}" presName="horz1" presStyleCnt="0"/>
      <dgm:spPr/>
    </dgm:pt>
    <dgm:pt modelId="{150677CF-7E45-4B5F-8770-72897E90ECCC}" type="pres">
      <dgm:prSet presAssocID="{E5E15968-A7D1-4AE3-ACC9-4E00584F2041}" presName="tx1" presStyleLbl="revTx" presStyleIdx="4" presStyleCnt="8"/>
      <dgm:spPr/>
    </dgm:pt>
    <dgm:pt modelId="{15283E4B-62F3-416B-B823-BD976A0D57CE}" type="pres">
      <dgm:prSet presAssocID="{E5E15968-A7D1-4AE3-ACC9-4E00584F2041}" presName="vert1" presStyleCnt="0"/>
      <dgm:spPr/>
    </dgm:pt>
    <dgm:pt modelId="{B35BD154-C265-42B2-AA50-04BF58C95B5B}" type="pres">
      <dgm:prSet presAssocID="{C57289E5-78DC-4757-9B6B-0383E0A82222}" presName="thickLine" presStyleLbl="alignNode1" presStyleIdx="5" presStyleCnt="8"/>
      <dgm:spPr/>
    </dgm:pt>
    <dgm:pt modelId="{224D1DBF-1547-4EA6-8C3D-534A157FE88E}" type="pres">
      <dgm:prSet presAssocID="{C57289E5-78DC-4757-9B6B-0383E0A82222}" presName="horz1" presStyleCnt="0"/>
      <dgm:spPr/>
    </dgm:pt>
    <dgm:pt modelId="{522D5F9D-7E1A-454D-86AD-E81CBC6716AE}" type="pres">
      <dgm:prSet presAssocID="{C57289E5-78DC-4757-9B6B-0383E0A82222}" presName="tx1" presStyleLbl="revTx" presStyleIdx="5" presStyleCnt="8"/>
      <dgm:spPr/>
    </dgm:pt>
    <dgm:pt modelId="{93705F04-CA06-4AAA-A6D8-043862A9F21E}" type="pres">
      <dgm:prSet presAssocID="{C57289E5-78DC-4757-9B6B-0383E0A82222}" presName="vert1" presStyleCnt="0"/>
      <dgm:spPr/>
    </dgm:pt>
    <dgm:pt modelId="{043FCAA1-B8F5-4C7D-91B1-963809A450F0}" type="pres">
      <dgm:prSet presAssocID="{222EF86B-E31B-44F7-8E95-958D5F016138}" presName="thickLine" presStyleLbl="alignNode1" presStyleIdx="6" presStyleCnt="8"/>
      <dgm:spPr/>
    </dgm:pt>
    <dgm:pt modelId="{A1D9FA86-D857-44F5-81B3-DD1AA9166354}" type="pres">
      <dgm:prSet presAssocID="{222EF86B-E31B-44F7-8E95-958D5F016138}" presName="horz1" presStyleCnt="0"/>
      <dgm:spPr/>
    </dgm:pt>
    <dgm:pt modelId="{42025D90-E8F8-4797-AEAA-7D3C543E8E45}" type="pres">
      <dgm:prSet presAssocID="{222EF86B-E31B-44F7-8E95-958D5F016138}" presName="tx1" presStyleLbl="revTx" presStyleIdx="6" presStyleCnt="8"/>
      <dgm:spPr/>
    </dgm:pt>
    <dgm:pt modelId="{F79317C6-3821-40CF-9D3C-60FA47EB265C}" type="pres">
      <dgm:prSet presAssocID="{222EF86B-E31B-44F7-8E95-958D5F016138}" presName="vert1" presStyleCnt="0"/>
      <dgm:spPr/>
    </dgm:pt>
    <dgm:pt modelId="{567E29C2-59F6-4A29-B690-E4DDDF0C26AE}" type="pres">
      <dgm:prSet presAssocID="{C01A3AF6-BB75-46B0-8B79-C41235ABB489}" presName="thickLine" presStyleLbl="alignNode1" presStyleIdx="7" presStyleCnt="8"/>
      <dgm:spPr/>
    </dgm:pt>
    <dgm:pt modelId="{EEF8599B-5276-44DA-B5D6-3A6D58E09BDF}" type="pres">
      <dgm:prSet presAssocID="{C01A3AF6-BB75-46B0-8B79-C41235ABB489}" presName="horz1" presStyleCnt="0"/>
      <dgm:spPr/>
    </dgm:pt>
    <dgm:pt modelId="{B236862E-4D45-4D39-969D-CDC6E2F265D2}" type="pres">
      <dgm:prSet presAssocID="{C01A3AF6-BB75-46B0-8B79-C41235ABB489}" presName="tx1" presStyleLbl="revTx" presStyleIdx="7" presStyleCnt="8"/>
      <dgm:spPr/>
    </dgm:pt>
    <dgm:pt modelId="{C0C91A20-EC8B-4211-B49B-35C63431E872}" type="pres">
      <dgm:prSet presAssocID="{C01A3AF6-BB75-46B0-8B79-C41235ABB489}" presName="vert1" presStyleCnt="0"/>
      <dgm:spPr/>
    </dgm:pt>
  </dgm:ptLst>
  <dgm:cxnLst>
    <dgm:cxn modelId="{941FBF04-F08A-485E-AF4A-7F5035E03B61}" type="presOf" srcId="{031F78C8-ED25-4EA7-A132-DD2B07837620}" destId="{3D365B71-51DA-42DF-B8AB-B0D28D49890C}" srcOrd="0" destOrd="0" presId="urn:microsoft.com/office/officeart/2008/layout/LinedList"/>
    <dgm:cxn modelId="{BA83ED11-68FA-4776-A377-D00CEFE88AE8}" type="presOf" srcId="{C01A3AF6-BB75-46B0-8B79-C41235ABB489}" destId="{B236862E-4D45-4D39-969D-CDC6E2F265D2}" srcOrd="0" destOrd="0" presId="urn:microsoft.com/office/officeart/2008/layout/LinedList"/>
    <dgm:cxn modelId="{85195727-D3A7-4076-B72C-8136FEE89AFA}" type="presOf" srcId="{7688A8BA-423F-4C54-834A-A0B20D4B4597}" destId="{C9613189-F6DE-4510-8E1E-8E5D9AD22187}" srcOrd="0" destOrd="0" presId="urn:microsoft.com/office/officeart/2008/layout/LinedList"/>
    <dgm:cxn modelId="{C027D02A-0908-443F-A933-8A3486DD27C1}" type="presOf" srcId="{DF446BA8-A1D3-46D4-8517-24130F3921DE}" destId="{92990816-CE2E-48A7-A6B3-C5EA3681F14B}" srcOrd="0" destOrd="0" presId="urn:microsoft.com/office/officeart/2008/layout/LinedList"/>
    <dgm:cxn modelId="{7162F245-4FB2-4112-9241-AA37F560F927}" srcId="{045C20C3-96E1-4052-96BA-5DE8B87AC05F}" destId="{E5E15968-A7D1-4AE3-ACC9-4E00584F2041}" srcOrd="4" destOrd="0" parTransId="{45DEE10B-9C67-41DA-AB38-28AE290F5EAB}" sibTransId="{D758B35E-3A7A-443D-A964-2A4611096CDD}"/>
    <dgm:cxn modelId="{CDB1607E-AA0A-487C-B35D-6D18F88A816C}" srcId="{045C20C3-96E1-4052-96BA-5DE8B87AC05F}" destId="{DF446BA8-A1D3-46D4-8517-24130F3921DE}" srcOrd="2" destOrd="0" parTransId="{DEB60036-4563-4340-B39B-8C6F54230FB1}" sibTransId="{CA7625BD-E0C5-4C03-ADC3-E81EA66D8F63}"/>
    <dgm:cxn modelId="{581D9187-BC49-45AD-84F6-F601C676CEC9}" srcId="{045C20C3-96E1-4052-96BA-5DE8B87AC05F}" destId="{D46B43BF-2DE4-4228-B2A0-D6FB9822E149}" srcOrd="1" destOrd="0" parTransId="{9E571186-845C-44C7-8ABF-8CE446EE99FD}" sibTransId="{4D54914E-C173-4EDB-B97E-FC5DA4B1C0C9}"/>
    <dgm:cxn modelId="{09BCB78F-FF28-4479-BE62-2D5612A76A70}" srcId="{045C20C3-96E1-4052-96BA-5DE8B87AC05F}" destId="{7688A8BA-423F-4C54-834A-A0B20D4B4597}" srcOrd="0" destOrd="0" parTransId="{48E9DF58-18B1-480B-9FDB-A6E29FFBFEC3}" sibTransId="{95403C7F-4BC7-4E05-A73F-F6878908DDD4}"/>
    <dgm:cxn modelId="{C0B1C593-947B-4E0F-83F3-183FE9D4FC24}" type="presOf" srcId="{E5E15968-A7D1-4AE3-ACC9-4E00584F2041}" destId="{150677CF-7E45-4B5F-8770-72897E90ECCC}" srcOrd="0" destOrd="0" presId="urn:microsoft.com/office/officeart/2008/layout/LinedList"/>
    <dgm:cxn modelId="{35E58DA5-62BC-432D-8C00-A973A8013D5A}" type="presOf" srcId="{D46B43BF-2DE4-4228-B2A0-D6FB9822E149}" destId="{AA779875-16FE-41DF-B034-C640DAF5070C}" srcOrd="0" destOrd="0" presId="urn:microsoft.com/office/officeart/2008/layout/LinedList"/>
    <dgm:cxn modelId="{011C1EAD-403F-47C5-91BE-123537B5F05E}" type="presOf" srcId="{045C20C3-96E1-4052-96BA-5DE8B87AC05F}" destId="{93ABB54D-C2AB-4001-A472-9FB5A1B09D65}" srcOrd="0" destOrd="0" presId="urn:microsoft.com/office/officeart/2008/layout/LinedList"/>
    <dgm:cxn modelId="{5C5306B1-C92B-4E82-A727-9ED63F4D4ABC}" type="presOf" srcId="{C57289E5-78DC-4757-9B6B-0383E0A82222}" destId="{522D5F9D-7E1A-454D-86AD-E81CBC6716AE}" srcOrd="0" destOrd="0" presId="urn:microsoft.com/office/officeart/2008/layout/LinedList"/>
    <dgm:cxn modelId="{8F7AEAB5-875C-4233-A8C6-AD9E3F8A74A1}" srcId="{045C20C3-96E1-4052-96BA-5DE8B87AC05F}" destId="{C57289E5-78DC-4757-9B6B-0383E0A82222}" srcOrd="5" destOrd="0" parTransId="{8E648F7E-1744-4511-9C95-8A4352715404}" sibTransId="{4E3DB828-2FD4-45D3-96B7-C519F6D0399B}"/>
    <dgm:cxn modelId="{AFAA7AE2-86AB-4BC8-8A19-02DC4E2F78CE}" srcId="{045C20C3-96E1-4052-96BA-5DE8B87AC05F}" destId="{222EF86B-E31B-44F7-8E95-958D5F016138}" srcOrd="6" destOrd="0" parTransId="{1D2D1BD3-C678-45B5-8B5B-CE98619B5F0A}" sibTransId="{5A9D18A4-E29F-49B8-8DFB-E57A99235428}"/>
    <dgm:cxn modelId="{1B97DAE4-2EFA-4911-B3F0-C8CB638FC620}" type="presOf" srcId="{222EF86B-E31B-44F7-8E95-958D5F016138}" destId="{42025D90-E8F8-4797-AEAA-7D3C543E8E45}" srcOrd="0" destOrd="0" presId="urn:microsoft.com/office/officeart/2008/layout/LinedList"/>
    <dgm:cxn modelId="{741492F0-5E96-4DC1-B44B-DDFB88D10807}" srcId="{045C20C3-96E1-4052-96BA-5DE8B87AC05F}" destId="{031F78C8-ED25-4EA7-A132-DD2B07837620}" srcOrd="3" destOrd="0" parTransId="{CE62EA20-3FF4-46B7-AA8A-185F78DF70CD}" sibTransId="{792FDE6E-87FE-47A8-9B52-3F7356BF8B2D}"/>
    <dgm:cxn modelId="{25857AF7-CC5A-46B9-BF09-E916EABA1A98}" srcId="{045C20C3-96E1-4052-96BA-5DE8B87AC05F}" destId="{C01A3AF6-BB75-46B0-8B79-C41235ABB489}" srcOrd="7" destOrd="0" parTransId="{225E620C-C8CE-4B24-BFE7-115EBE23BB53}" sibTransId="{45BDF628-C044-4BAC-BCCD-35833994D146}"/>
    <dgm:cxn modelId="{2E9FA98D-0678-432D-89E4-1E9208DF68C4}" type="presParOf" srcId="{93ABB54D-C2AB-4001-A472-9FB5A1B09D65}" destId="{D280F861-97F1-4F40-BB47-3350B71F181F}" srcOrd="0" destOrd="0" presId="urn:microsoft.com/office/officeart/2008/layout/LinedList"/>
    <dgm:cxn modelId="{FA9189AC-8403-4087-A8E0-05CAFF0C63CF}" type="presParOf" srcId="{93ABB54D-C2AB-4001-A472-9FB5A1B09D65}" destId="{874EF8B2-EF58-457E-8A4A-91F55EC5973D}" srcOrd="1" destOrd="0" presId="urn:microsoft.com/office/officeart/2008/layout/LinedList"/>
    <dgm:cxn modelId="{A942C137-C902-49F2-B6D7-C7945A1E0537}" type="presParOf" srcId="{874EF8B2-EF58-457E-8A4A-91F55EC5973D}" destId="{C9613189-F6DE-4510-8E1E-8E5D9AD22187}" srcOrd="0" destOrd="0" presId="urn:microsoft.com/office/officeart/2008/layout/LinedList"/>
    <dgm:cxn modelId="{B2E3D3B7-C8DB-4439-ABF7-DBB41C276042}" type="presParOf" srcId="{874EF8B2-EF58-457E-8A4A-91F55EC5973D}" destId="{713222CA-4D4B-4136-940E-1F8B75CE9CF5}" srcOrd="1" destOrd="0" presId="urn:microsoft.com/office/officeart/2008/layout/LinedList"/>
    <dgm:cxn modelId="{3C5FEE68-D733-4210-A470-E4BEE51E90B8}" type="presParOf" srcId="{93ABB54D-C2AB-4001-A472-9FB5A1B09D65}" destId="{54DB8DAC-2E58-458E-92E2-87819D4DEFD3}" srcOrd="2" destOrd="0" presId="urn:microsoft.com/office/officeart/2008/layout/LinedList"/>
    <dgm:cxn modelId="{39AC2751-B18F-4837-BB0F-14F95F828C3E}" type="presParOf" srcId="{93ABB54D-C2AB-4001-A472-9FB5A1B09D65}" destId="{D01E7997-A756-4879-8430-63F83BE586B6}" srcOrd="3" destOrd="0" presId="urn:microsoft.com/office/officeart/2008/layout/LinedList"/>
    <dgm:cxn modelId="{41F90E38-49C8-4399-B2CD-6A042170655C}" type="presParOf" srcId="{D01E7997-A756-4879-8430-63F83BE586B6}" destId="{AA779875-16FE-41DF-B034-C640DAF5070C}" srcOrd="0" destOrd="0" presId="urn:microsoft.com/office/officeart/2008/layout/LinedList"/>
    <dgm:cxn modelId="{07A4DFF5-97B9-4B1B-8204-DBCCF67A35F5}" type="presParOf" srcId="{D01E7997-A756-4879-8430-63F83BE586B6}" destId="{0ACF71AD-219D-4E38-AE49-143C29D74690}" srcOrd="1" destOrd="0" presId="urn:microsoft.com/office/officeart/2008/layout/LinedList"/>
    <dgm:cxn modelId="{51255F69-798A-46DF-99B0-1E2A45012FEC}" type="presParOf" srcId="{93ABB54D-C2AB-4001-A472-9FB5A1B09D65}" destId="{BA0ECDB9-44D2-40A6-8572-721B17EF5796}" srcOrd="4" destOrd="0" presId="urn:microsoft.com/office/officeart/2008/layout/LinedList"/>
    <dgm:cxn modelId="{D883E3BF-8F27-4F8E-A1BD-802A9ED971BB}" type="presParOf" srcId="{93ABB54D-C2AB-4001-A472-9FB5A1B09D65}" destId="{5C7AFD13-3A53-4F1A-B33E-A5EB311CE815}" srcOrd="5" destOrd="0" presId="urn:microsoft.com/office/officeart/2008/layout/LinedList"/>
    <dgm:cxn modelId="{6DDBF563-8786-4D43-B331-8C427E10FB3D}" type="presParOf" srcId="{5C7AFD13-3A53-4F1A-B33E-A5EB311CE815}" destId="{92990816-CE2E-48A7-A6B3-C5EA3681F14B}" srcOrd="0" destOrd="0" presId="urn:microsoft.com/office/officeart/2008/layout/LinedList"/>
    <dgm:cxn modelId="{28EC1F6C-F4A9-4165-9A61-DABE9CB15C4A}" type="presParOf" srcId="{5C7AFD13-3A53-4F1A-B33E-A5EB311CE815}" destId="{3449F4A7-EDC2-485C-82CB-6FCA858E0864}" srcOrd="1" destOrd="0" presId="urn:microsoft.com/office/officeart/2008/layout/LinedList"/>
    <dgm:cxn modelId="{035EDF68-116C-4DD6-BCF7-6E63BC3F099B}" type="presParOf" srcId="{93ABB54D-C2AB-4001-A472-9FB5A1B09D65}" destId="{7846B2AD-49F1-4C74-8A4C-8652CD8D70FF}" srcOrd="6" destOrd="0" presId="urn:microsoft.com/office/officeart/2008/layout/LinedList"/>
    <dgm:cxn modelId="{880DBAB9-B878-44FB-B300-0D53859D7C34}" type="presParOf" srcId="{93ABB54D-C2AB-4001-A472-9FB5A1B09D65}" destId="{4E8D3E97-B2F8-4AE6-B9B6-7775F4311121}" srcOrd="7" destOrd="0" presId="urn:microsoft.com/office/officeart/2008/layout/LinedList"/>
    <dgm:cxn modelId="{DD8DFD1D-AAE2-4886-A659-1E99B74C2C96}" type="presParOf" srcId="{4E8D3E97-B2F8-4AE6-B9B6-7775F4311121}" destId="{3D365B71-51DA-42DF-B8AB-B0D28D49890C}" srcOrd="0" destOrd="0" presId="urn:microsoft.com/office/officeart/2008/layout/LinedList"/>
    <dgm:cxn modelId="{D4F2C88D-1043-4BA9-B897-8677553E3B07}" type="presParOf" srcId="{4E8D3E97-B2F8-4AE6-B9B6-7775F4311121}" destId="{B4D569FF-128C-48E2-B6A5-55AD210F34B3}" srcOrd="1" destOrd="0" presId="urn:microsoft.com/office/officeart/2008/layout/LinedList"/>
    <dgm:cxn modelId="{4EF55705-E000-4DA3-A9C5-A946E58EECDE}" type="presParOf" srcId="{93ABB54D-C2AB-4001-A472-9FB5A1B09D65}" destId="{2B3212E3-EE47-4901-BE57-360792C7DE53}" srcOrd="8" destOrd="0" presId="urn:microsoft.com/office/officeart/2008/layout/LinedList"/>
    <dgm:cxn modelId="{3A33020A-F920-479E-B4D7-1DC1FA6C592D}" type="presParOf" srcId="{93ABB54D-C2AB-4001-A472-9FB5A1B09D65}" destId="{5D6A2FA5-79B3-496A-A9D0-FD3C86721339}" srcOrd="9" destOrd="0" presId="urn:microsoft.com/office/officeart/2008/layout/LinedList"/>
    <dgm:cxn modelId="{B982159A-EC02-4BD2-B697-5F3638FC4A3D}" type="presParOf" srcId="{5D6A2FA5-79B3-496A-A9D0-FD3C86721339}" destId="{150677CF-7E45-4B5F-8770-72897E90ECCC}" srcOrd="0" destOrd="0" presId="urn:microsoft.com/office/officeart/2008/layout/LinedList"/>
    <dgm:cxn modelId="{C1AB6005-7F85-476A-AC85-41841096E7B4}" type="presParOf" srcId="{5D6A2FA5-79B3-496A-A9D0-FD3C86721339}" destId="{15283E4B-62F3-416B-B823-BD976A0D57CE}" srcOrd="1" destOrd="0" presId="urn:microsoft.com/office/officeart/2008/layout/LinedList"/>
    <dgm:cxn modelId="{3D1C52B9-23F6-4B26-9ECB-B1995C623400}" type="presParOf" srcId="{93ABB54D-C2AB-4001-A472-9FB5A1B09D65}" destId="{B35BD154-C265-42B2-AA50-04BF58C95B5B}" srcOrd="10" destOrd="0" presId="urn:microsoft.com/office/officeart/2008/layout/LinedList"/>
    <dgm:cxn modelId="{D24D3259-C48C-4933-B3BA-9CA670A16545}" type="presParOf" srcId="{93ABB54D-C2AB-4001-A472-9FB5A1B09D65}" destId="{224D1DBF-1547-4EA6-8C3D-534A157FE88E}" srcOrd="11" destOrd="0" presId="urn:microsoft.com/office/officeart/2008/layout/LinedList"/>
    <dgm:cxn modelId="{47296C7E-8844-488D-ABD0-D610CDF7C4A5}" type="presParOf" srcId="{224D1DBF-1547-4EA6-8C3D-534A157FE88E}" destId="{522D5F9D-7E1A-454D-86AD-E81CBC6716AE}" srcOrd="0" destOrd="0" presId="urn:microsoft.com/office/officeart/2008/layout/LinedList"/>
    <dgm:cxn modelId="{21FF7DE4-79FB-4933-B37D-CA58AAB05CD0}" type="presParOf" srcId="{224D1DBF-1547-4EA6-8C3D-534A157FE88E}" destId="{93705F04-CA06-4AAA-A6D8-043862A9F21E}" srcOrd="1" destOrd="0" presId="urn:microsoft.com/office/officeart/2008/layout/LinedList"/>
    <dgm:cxn modelId="{2BB549E0-DD98-46F6-9CD7-A5E21990E4FB}" type="presParOf" srcId="{93ABB54D-C2AB-4001-A472-9FB5A1B09D65}" destId="{043FCAA1-B8F5-4C7D-91B1-963809A450F0}" srcOrd="12" destOrd="0" presId="urn:microsoft.com/office/officeart/2008/layout/LinedList"/>
    <dgm:cxn modelId="{9B953559-DDAF-4054-B4F0-22B261517F49}" type="presParOf" srcId="{93ABB54D-C2AB-4001-A472-9FB5A1B09D65}" destId="{A1D9FA86-D857-44F5-81B3-DD1AA9166354}" srcOrd="13" destOrd="0" presId="urn:microsoft.com/office/officeart/2008/layout/LinedList"/>
    <dgm:cxn modelId="{85EF8E49-7212-449C-ABE7-2D6A0A179230}" type="presParOf" srcId="{A1D9FA86-D857-44F5-81B3-DD1AA9166354}" destId="{42025D90-E8F8-4797-AEAA-7D3C543E8E45}" srcOrd="0" destOrd="0" presId="urn:microsoft.com/office/officeart/2008/layout/LinedList"/>
    <dgm:cxn modelId="{4480FB95-BF05-4F0C-8C19-B3A0ADC15756}" type="presParOf" srcId="{A1D9FA86-D857-44F5-81B3-DD1AA9166354}" destId="{F79317C6-3821-40CF-9D3C-60FA47EB265C}" srcOrd="1" destOrd="0" presId="urn:microsoft.com/office/officeart/2008/layout/LinedList"/>
    <dgm:cxn modelId="{0C17EC36-A54E-466B-94C4-DC3800E2A270}" type="presParOf" srcId="{93ABB54D-C2AB-4001-A472-9FB5A1B09D65}" destId="{567E29C2-59F6-4A29-B690-E4DDDF0C26AE}" srcOrd="14" destOrd="0" presId="urn:microsoft.com/office/officeart/2008/layout/LinedList"/>
    <dgm:cxn modelId="{3A5A06B5-2620-4E08-A7AA-82EF9DC80A86}" type="presParOf" srcId="{93ABB54D-C2AB-4001-A472-9FB5A1B09D65}" destId="{EEF8599B-5276-44DA-B5D6-3A6D58E09BDF}" srcOrd="15" destOrd="0" presId="urn:microsoft.com/office/officeart/2008/layout/LinedList"/>
    <dgm:cxn modelId="{8FF253E0-2048-4EA9-8DF7-FB9D20A73BF3}" type="presParOf" srcId="{EEF8599B-5276-44DA-B5D6-3A6D58E09BDF}" destId="{B236862E-4D45-4D39-969D-CDC6E2F265D2}" srcOrd="0" destOrd="0" presId="urn:microsoft.com/office/officeart/2008/layout/LinedList"/>
    <dgm:cxn modelId="{34DC3581-C4D4-4C7E-88ED-09F4479A4828}" type="presParOf" srcId="{EEF8599B-5276-44DA-B5D6-3A6D58E09BDF}" destId="{C0C91A20-EC8B-4211-B49B-35C63431E87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purl.oclc.org/ooxml/drawingml/diagram" xmlns:dsp="http://schemas.microsoft.com/office/drawing/2008/diagram" xmlns:a="http://purl.oclc.org/ooxml/drawingml/main">
  <dsp:spTree>
    <dsp:nvGrpSpPr>
      <dsp:cNvPr id="0" name=""/>
      <dsp:cNvGrpSpPr/>
    </dsp:nvGrpSpPr>
    <dsp:grpSpPr/>
    <dsp:sp modelId="{993947AD-C0C1-481B-AD4E-D7013546F8A4}">
      <dsp:nvSpPr>
        <dsp:cNvPr id="0" name=""/>
        <dsp:cNvSpPr/>
      </dsp:nvSpPr>
      <dsp:spPr>
        <a:xfrm>
          <a:off x="0" y="4098"/>
          <a:ext cx="6391275" cy="873081"/>
        </a:xfrm>
        <a:prstGeom prst="roundRect">
          <a:avLst>
            <a:gd name="adj" fmla="val 10000"/>
          </a:avLst>
        </a:prstGeom>
        <a:solidFill>
          <a:schemeClr val="bg1">
            <a:lumMod val="95%"/>
            <a:hueOff val="0"/>
            <a:satOff val="0%"/>
            <a:lumOff val="0%"/>
            <a:alphaOff val="0%"/>
          </a:schemeClr>
        </a:solidFill>
        <a:ln>
          <a:noFill/>
        </a:ln>
        <a:effectLst/>
      </dsp:spPr>
      <dsp:style>
        <a:lnRef idx="0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/>
      </dsp:style>
    </dsp:sp>
    <dsp:sp modelId="{F693A828-064A-4933-AF05-EDBADB23DA65}">
      <dsp:nvSpPr>
        <dsp:cNvPr id="0" name=""/>
        <dsp:cNvSpPr/>
      </dsp:nvSpPr>
      <dsp:spPr>
        <a:xfrm>
          <a:off x="264107" y="200542"/>
          <a:ext cx="480194" cy="480194"/>
        </a:xfrm>
        <a:prstGeom prst="rect">
          <a:avLst/>
        </a:prstGeom>
        <a:blipFill>
          <a:blip xmlns:r="http://purl.oclc.org/ooxml/officeDocument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2FAC0F8C-85E8-4773-8098-19934B82DE58}">
      <dsp:nvSpPr>
        <dsp:cNvPr id="0" name=""/>
        <dsp:cNvSpPr/>
      </dsp:nvSpPr>
      <dsp:spPr>
        <a:xfrm>
          <a:off x="1008409" y="4098"/>
          <a:ext cx="5382865" cy="873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92401" tIns="92401" rIns="92401" bIns="92401" numCol="1" spcCol="1270" anchor="ctr" anchorCtr="0">
          <a:noAutofit/>
        </a:bodyPr>
        <a:lstStyle/>
        <a:p>
          <a:pPr marL="0" lvl="0" indent="0" algn="l" defTabSz="84455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900" b="1" i="0" kern="1200" dirty="0"/>
            <a:t>New State of Missouri Payment System</a:t>
          </a:r>
          <a:endParaRPr lang="en-US" sz="1900" b="1" kern="1200" dirty="0"/>
        </a:p>
      </dsp:txBody>
      <dsp:txXfrm>
        <a:off x="1008409" y="4098"/>
        <a:ext cx="5382865" cy="873081"/>
      </dsp:txXfrm>
    </dsp:sp>
    <dsp:sp modelId="{6692BCA0-7E02-4673-A56F-2FDF7E409E2F}">
      <dsp:nvSpPr>
        <dsp:cNvPr id="0" name=""/>
        <dsp:cNvSpPr/>
      </dsp:nvSpPr>
      <dsp:spPr>
        <a:xfrm>
          <a:off x="0" y="1095450"/>
          <a:ext cx="6391275" cy="873081"/>
        </a:xfrm>
        <a:prstGeom prst="roundRect">
          <a:avLst>
            <a:gd name="adj" fmla="val 10000"/>
          </a:avLst>
        </a:prstGeom>
        <a:solidFill>
          <a:schemeClr val="bg1">
            <a:lumMod val="95%"/>
            <a:hueOff val="0"/>
            <a:satOff val="0%"/>
            <a:lumOff val="0%"/>
            <a:alphaOff val="0%"/>
          </a:schemeClr>
        </a:solidFill>
        <a:ln>
          <a:noFill/>
        </a:ln>
        <a:effectLst/>
      </dsp:spPr>
      <dsp:style>
        <a:lnRef idx="0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/>
      </dsp:style>
    </dsp:sp>
    <dsp:sp modelId="{B2FAA847-FA25-4D68-9760-E2C8C7224EEF}">
      <dsp:nvSpPr>
        <dsp:cNvPr id="0" name=""/>
        <dsp:cNvSpPr/>
      </dsp:nvSpPr>
      <dsp:spPr>
        <a:xfrm>
          <a:off x="264107" y="1291894"/>
          <a:ext cx="480194" cy="480194"/>
        </a:xfrm>
        <a:prstGeom prst="rect">
          <a:avLst/>
        </a:prstGeom>
        <a:blipFill>
          <a:blip xmlns:r="http://purl.oclc.org/ooxml/officeDocument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BE5C6AF4-96CE-4DC7-AFC3-F20C815D40DC}">
      <dsp:nvSpPr>
        <dsp:cNvPr id="0" name=""/>
        <dsp:cNvSpPr/>
      </dsp:nvSpPr>
      <dsp:spPr>
        <a:xfrm>
          <a:off x="1008409" y="1095450"/>
          <a:ext cx="5382865" cy="873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92401" tIns="92401" rIns="92401" bIns="92401" numCol="1" spcCol="1270" anchor="ctr" anchorCtr="0">
          <a:noAutofit/>
        </a:bodyPr>
        <a:lstStyle/>
        <a:p>
          <a:pPr marL="0" lvl="0" indent="0" algn="l" defTabSz="84455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900" b="1" i="0" kern="1200" dirty="0"/>
            <a:t>Updated Disposition Form</a:t>
          </a:r>
          <a:endParaRPr lang="en-US" sz="1900" b="1" kern="1200" dirty="0"/>
        </a:p>
      </dsp:txBody>
      <dsp:txXfrm>
        <a:off x="1008409" y="1095450"/>
        <a:ext cx="5382865" cy="873081"/>
      </dsp:txXfrm>
    </dsp:sp>
    <dsp:sp modelId="{C7220346-426D-45C3-8909-B9056DCB6FB7}">
      <dsp:nvSpPr>
        <dsp:cNvPr id="0" name=""/>
        <dsp:cNvSpPr/>
      </dsp:nvSpPr>
      <dsp:spPr>
        <a:xfrm>
          <a:off x="0" y="2186802"/>
          <a:ext cx="6391275" cy="873081"/>
        </a:xfrm>
        <a:prstGeom prst="roundRect">
          <a:avLst>
            <a:gd name="adj" fmla="val 10000"/>
          </a:avLst>
        </a:prstGeom>
        <a:solidFill>
          <a:schemeClr val="bg1">
            <a:lumMod val="95%"/>
            <a:hueOff val="0"/>
            <a:satOff val="0%"/>
            <a:lumOff val="0%"/>
            <a:alphaOff val="0%"/>
          </a:schemeClr>
        </a:solidFill>
        <a:ln>
          <a:noFill/>
        </a:ln>
        <a:effectLst/>
      </dsp:spPr>
      <dsp:style>
        <a:lnRef idx="0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/>
      </dsp:style>
    </dsp:sp>
    <dsp:sp modelId="{EDA61A5B-F82C-4DB7-8D3B-DD2E6293A908}">
      <dsp:nvSpPr>
        <dsp:cNvPr id="0" name=""/>
        <dsp:cNvSpPr/>
      </dsp:nvSpPr>
      <dsp:spPr>
        <a:xfrm>
          <a:off x="264107" y="2383246"/>
          <a:ext cx="480194" cy="480194"/>
        </a:xfrm>
        <a:prstGeom prst="rect">
          <a:avLst/>
        </a:prstGeom>
        <a:blipFill>
          <a:blip xmlns:r="http://purl.oclc.org/ooxml/officeDocument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301EC0C9-B57D-4B17-811F-0B9A3DA8C301}">
      <dsp:nvSpPr>
        <dsp:cNvPr id="0" name=""/>
        <dsp:cNvSpPr/>
      </dsp:nvSpPr>
      <dsp:spPr>
        <a:xfrm>
          <a:off x="1008409" y="2186802"/>
          <a:ext cx="5382865" cy="873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92401" tIns="92401" rIns="92401" bIns="92401" numCol="1" spcCol="1270" anchor="ctr" anchorCtr="0">
          <a:noAutofit/>
        </a:bodyPr>
        <a:lstStyle/>
        <a:p>
          <a:pPr marL="0" lvl="0" indent="0" algn="l" defTabSz="84455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900" b="1" i="0" kern="1200" dirty="0"/>
            <a:t>New Accident Report</a:t>
          </a:r>
          <a:endParaRPr lang="en-US" sz="1900" b="1" kern="1200" dirty="0"/>
        </a:p>
      </dsp:txBody>
      <dsp:txXfrm>
        <a:off x="1008409" y="2186802"/>
        <a:ext cx="5382865" cy="873081"/>
      </dsp:txXfrm>
    </dsp:sp>
    <dsp:sp modelId="{43CF6685-7761-4F81-9CB1-FC919A98FC25}">
      <dsp:nvSpPr>
        <dsp:cNvPr id="0" name=""/>
        <dsp:cNvSpPr/>
      </dsp:nvSpPr>
      <dsp:spPr>
        <a:xfrm>
          <a:off x="0" y="3278154"/>
          <a:ext cx="6391275" cy="873081"/>
        </a:xfrm>
        <a:prstGeom prst="roundRect">
          <a:avLst>
            <a:gd name="adj" fmla="val 10000"/>
          </a:avLst>
        </a:prstGeom>
        <a:solidFill>
          <a:schemeClr val="bg1">
            <a:lumMod val="95%"/>
            <a:hueOff val="0"/>
            <a:satOff val="0%"/>
            <a:lumOff val="0%"/>
            <a:alphaOff val="0%"/>
          </a:schemeClr>
        </a:solidFill>
        <a:ln>
          <a:noFill/>
        </a:ln>
        <a:effectLst/>
      </dsp:spPr>
      <dsp:style>
        <a:lnRef idx="0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/>
      </dsp:style>
    </dsp:sp>
    <dsp:sp modelId="{D96F1E37-622F-4D01-B7CE-EFD88BD4AA6F}">
      <dsp:nvSpPr>
        <dsp:cNvPr id="0" name=""/>
        <dsp:cNvSpPr/>
      </dsp:nvSpPr>
      <dsp:spPr>
        <a:xfrm>
          <a:off x="264107" y="3474597"/>
          <a:ext cx="480194" cy="480194"/>
        </a:xfrm>
        <a:prstGeom prst="rect">
          <a:avLst/>
        </a:prstGeom>
        <a:blipFill>
          <a:blip xmlns:r="http://purl.oclc.org/ooxml/officeDocument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B9E1E25B-878E-42EE-BE66-0E996CCBA894}">
      <dsp:nvSpPr>
        <dsp:cNvPr id="0" name=""/>
        <dsp:cNvSpPr/>
      </dsp:nvSpPr>
      <dsp:spPr>
        <a:xfrm>
          <a:off x="1008409" y="3278154"/>
          <a:ext cx="5382865" cy="873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92401" tIns="92401" rIns="92401" bIns="92401" numCol="1" spcCol="1270" anchor="ctr" anchorCtr="0">
          <a:noAutofit/>
        </a:bodyPr>
        <a:lstStyle/>
        <a:p>
          <a:pPr marL="0" lvl="0" indent="0" algn="l" defTabSz="84455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900" b="1" i="0" kern="1200" dirty="0"/>
            <a:t>Modal Partner Contact Map</a:t>
          </a:r>
          <a:endParaRPr lang="en-US" sz="1900" b="1" kern="1200" dirty="0"/>
        </a:p>
      </dsp:txBody>
      <dsp:txXfrm>
        <a:off x="1008409" y="3278154"/>
        <a:ext cx="5382865" cy="873081"/>
      </dsp:txXfrm>
    </dsp:sp>
    <dsp:sp modelId="{4E740828-F6BC-4D61-9585-0C9B5AEAAE00}">
      <dsp:nvSpPr>
        <dsp:cNvPr id="0" name=""/>
        <dsp:cNvSpPr/>
      </dsp:nvSpPr>
      <dsp:spPr>
        <a:xfrm>
          <a:off x="0" y="4369506"/>
          <a:ext cx="6391275" cy="873081"/>
        </a:xfrm>
        <a:prstGeom prst="roundRect">
          <a:avLst>
            <a:gd name="adj" fmla="val 10000"/>
          </a:avLst>
        </a:prstGeom>
        <a:solidFill>
          <a:schemeClr val="bg1">
            <a:lumMod val="95%"/>
            <a:hueOff val="0"/>
            <a:satOff val="0%"/>
            <a:lumOff val="0%"/>
            <a:alphaOff val="0%"/>
          </a:schemeClr>
        </a:solidFill>
        <a:ln>
          <a:noFill/>
        </a:ln>
        <a:effectLst/>
      </dsp:spPr>
      <dsp:style>
        <a:lnRef idx="0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/>
      </dsp:style>
    </dsp:sp>
    <dsp:sp modelId="{95157F2C-1FB8-4D22-803E-12CF62A7BD52}">
      <dsp:nvSpPr>
        <dsp:cNvPr id="0" name=""/>
        <dsp:cNvSpPr/>
      </dsp:nvSpPr>
      <dsp:spPr>
        <a:xfrm>
          <a:off x="264107" y="4565949"/>
          <a:ext cx="480194" cy="480194"/>
        </a:xfrm>
        <a:prstGeom prst="rect">
          <a:avLst/>
        </a:prstGeom>
        <a:blipFill>
          <a:blip xmlns:r="http://purl.oclc.org/ooxml/officeDocument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EDF7DE1A-6FE1-4635-B712-199F1E9C17DB}">
      <dsp:nvSpPr>
        <dsp:cNvPr id="0" name=""/>
        <dsp:cNvSpPr/>
      </dsp:nvSpPr>
      <dsp:spPr>
        <a:xfrm>
          <a:off x="1008409" y="4369506"/>
          <a:ext cx="5382865" cy="8730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92401" tIns="92401" rIns="92401" bIns="92401" numCol="1" spcCol="1270" anchor="ctr" anchorCtr="0">
          <a:noAutofit/>
        </a:bodyPr>
        <a:lstStyle/>
        <a:p>
          <a:pPr marL="0" lvl="0" indent="0" algn="l" defTabSz="84455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900" b="1" i="0" kern="1200" dirty="0"/>
            <a:t>Oversight &amp; Compliance Contract </a:t>
          </a:r>
          <a:endParaRPr lang="en-US" sz="1900" b="1" kern="1200" dirty="0"/>
        </a:p>
      </dsp:txBody>
      <dsp:txXfrm>
        <a:off x="1008409" y="4369506"/>
        <a:ext cx="5382865" cy="873081"/>
      </dsp:txXfrm>
    </dsp:sp>
  </dsp:spTree>
</dsp:drawing>
</file>

<file path=ppt/diagrams/drawing2.xml><?xml version="1.0" encoding="utf-8"?>
<dsp:drawing xmlns:dgm="http://purl.oclc.org/ooxml/drawingml/diagram" xmlns:dsp="http://schemas.microsoft.com/office/drawing/2008/diagram" xmlns:a="http://purl.oclc.org/ooxml/drawingml/main">
  <dsp:spTree>
    <dsp:nvGrpSpPr>
      <dsp:cNvPr id="0" name=""/>
      <dsp:cNvGrpSpPr/>
    </dsp:nvGrpSpPr>
    <dsp:grpSpPr/>
    <dsp:sp modelId="{428BBD94-466B-42E4-BBE9-F8EAA8C373F1}">
      <dsp:nvSpPr>
        <dsp:cNvPr id="0" name=""/>
        <dsp:cNvSpPr/>
      </dsp:nvSpPr>
      <dsp:spPr>
        <a:xfrm>
          <a:off x="585074" y="1093343"/>
          <a:ext cx="1784250" cy="178425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%"/>
            <a:hueOff val="0"/>
            <a:satOff val="0%"/>
            <a:lumOff val="0%"/>
            <a:alphaOff val="0%"/>
          </a:schemeClr>
        </a:solidFill>
        <a:ln>
          <a:noFill/>
        </a:ln>
        <a:effectLst/>
      </dsp:spPr>
      <dsp:style>
        <a:lnRef idx="0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/>
      </dsp:style>
    </dsp:sp>
    <dsp:sp modelId="{DB06A3E5-C05E-4445-A8ED-F2D5AA8A16A2}">
      <dsp:nvSpPr>
        <dsp:cNvPr id="0" name=""/>
        <dsp:cNvSpPr/>
      </dsp:nvSpPr>
      <dsp:spPr>
        <a:xfrm>
          <a:off x="965325" y="1473593"/>
          <a:ext cx="1023750" cy="1023750"/>
        </a:xfrm>
        <a:prstGeom prst="rect">
          <a:avLst/>
        </a:prstGeom>
        <a:blipFill>
          <a:blip xmlns:r="http://purl.oclc.org/ooxml/officeDocument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7963C743-2515-4810-A521-979217DCE0CA}">
      <dsp:nvSpPr>
        <dsp:cNvPr id="0" name=""/>
        <dsp:cNvSpPr/>
      </dsp:nvSpPr>
      <dsp:spPr>
        <a:xfrm>
          <a:off x="14699" y="3433343"/>
          <a:ext cx="292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%"/>
            </a:lnSpc>
            <a:spcBef>
              <a:spcPct val="0%"/>
            </a:spcBef>
            <a:spcAft>
              <a:spcPct val="35%"/>
            </a:spcAft>
            <a:buNone/>
            <a:defRPr cap="all"/>
          </a:pPr>
          <a:r>
            <a:rPr lang="en-US" sz="2300" b="1" kern="1200"/>
            <a:t>Statewide Intercity Bus Study RFP</a:t>
          </a:r>
          <a:endParaRPr lang="en-US" sz="2300" kern="1200"/>
        </a:p>
      </dsp:txBody>
      <dsp:txXfrm>
        <a:off x="14699" y="3433343"/>
        <a:ext cx="2925000" cy="720000"/>
      </dsp:txXfrm>
    </dsp:sp>
    <dsp:sp modelId="{9E837FCF-B9C3-43FC-B55E-4BC6FE353FB6}">
      <dsp:nvSpPr>
        <dsp:cNvPr id="0" name=""/>
        <dsp:cNvSpPr/>
      </dsp:nvSpPr>
      <dsp:spPr>
        <a:xfrm>
          <a:off x="4021950" y="1093343"/>
          <a:ext cx="1784250" cy="178425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%"/>
            <a:hueOff val="0"/>
            <a:satOff val="0%"/>
            <a:lumOff val="0%"/>
            <a:alphaOff val="0%"/>
          </a:schemeClr>
        </a:solidFill>
        <a:ln>
          <a:noFill/>
        </a:ln>
        <a:effectLst/>
      </dsp:spPr>
      <dsp:style>
        <a:lnRef idx="0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/>
      </dsp:style>
    </dsp:sp>
    <dsp:sp modelId="{97DDD4F1-216A-4DEB-8C83-F8AA2326EB2D}">
      <dsp:nvSpPr>
        <dsp:cNvPr id="0" name=""/>
        <dsp:cNvSpPr/>
      </dsp:nvSpPr>
      <dsp:spPr>
        <a:xfrm>
          <a:off x="4402200" y="1473593"/>
          <a:ext cx="1023750" cy="1023750"/>
        </a:xfrm>
        <a:prstGeom prst="rect">
          <a:avLst/>
        </a:prstGeom>
        <a:blipFill>
          <a:blip xmlns:r="http://purl.oclc.org/ooxml/officeDocument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3A9C1FB3-7ED5-4117-B84A-E41BE67797CA}">
      <dsp:nvSpPr>
        <dsp:cNvPr id="0" name=""/>
        <dsp:cNvSpPr/>
      </dsp:nvSpPr>
      <dsp:spPr>
        <a:xfrm>
          <a:off x="3451575" y="3433343"/>
          <a:ext cx="2925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%"/>
            </a:lnSpc>
            <a:spcBef>
              <a:spcPct val="0%"/>
            </a:spcBef>
            <a:spcAft>
              <a:spcPct val="35%"/>
            </a:spcAft>
            <a:buNone/>
            <a:defRPr cap="all"/>
          </a:pPr>
          <a:r>
            <a:rPr lang="en-US" sz="2300" b="1" i="0" kern="1200" baseline="0%"/>
            <a:t>RTAP Data Repository</a:t>
          </a:r>
          <a:endParaRPr lang="en-US" sz="2300" kern="1200"/>
        </a:p>
      </dsp:txBody>
      <dsp:txXfrm>
        <a:off x="3451575" y="3433343"/>
        <a:ext cx="2925000" cy="720000"/>
      </dsp:txXfrm>
    </dsp:sp>
  </dsp:spTree>
</dsp:drawing>
</file>

<file path=ppt/diagrams/drawing3.xml><?xml version="1.0" encoding="utf-8"?>
<dsp:drawing xmlns:dgm="http://purl.oclc.org/ooxml/drawingml/diagram" xmlns:dsp="http://schemas.microsoft.com/office/drawing/2008/diagram" xmlns:a="http://purl.oclc.org/ooxml/drawingml/main">
  <dsp:spTree>
    <dsp:nvGrpSpPr>
      <dsp:cNvPr id="0" name=""/>
      <dsp:cNvGrpSpPr/>
    </dsp:nvGrpSpPr>
    <dsp:grpSpPr/>
    <dsp:sp modelId="{D280F861-97F1-4F40-BB47-3350B71F181F}">
      <dsp:nvSpPr>
        <dsp:cNvPr id="0" name=""/>
        <dsp:cNvSpPr/>
      </dsp:nvSpPr>
      <dsp:spPr>
        <a:xfrm>
          <a:off x="0" y="0"/>
          <a:ext cx="6391275" cy="0"/>
        </a:xfrm>
        <a:prstGeom prst="line">
          <a:avLst/>
        </a:prstGeom>
        <a:solidFill>
          <a:schemeClr val="accent2">
            <a:hueOff val="0"/>
            <a:satOff val="0%"/>
            <a:lumOff val="0%"/>
            <a:alphaOff val="0%"/>
          </a:schemeClr>
        </a:solidFill>
        <a:ln w="19050" cap="rnd" cmpd="sng" algn="ctr">
          <a:solidFill>
            <a:schemeClr val="accent2">
              <a:hueOff val="0"/>
              <a:satOff val="0%"/>
              <a:lumOff val="0%"/>
              <a:alphaOff val="0%"/>
            </a:schemeClr>
          </a:solidFill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C9613189-F6DE-4510-8E1E-8E5D9AD22187}">
      <dsp:nvSpPr>
        <dsp:cNvPr id="0" name=""/>
        <dsp:cNvSpPr/>
      </dsp:nvSpPr>
      <dsp:spPr>
        <a:xfrm>
          <a:off x="0" y="0"/>
          <a:ext cx="6391275" cy="679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Christy Evers</a:t>
          </a:r>
        </a:p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Administrator Transit</a:t>
          </a:r>
        </a:p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endParaRPr lang="en-US" sz="1800" b="0" kern="1200" dirty="0"/>
        </a:p>
      </dsp:txBody>
      <dsp:txXfrm>
        <a:off x="0" y="0"/>
        <a:ext cx="6391275" cy="679339"/>
      </dsp:txXfrm>
    </dsp:sp>
    <dsp:sp modelId="{54DB8DAC-2E58-458E-92E2-87819D4DEFD3}">
      <dsp:nvSpPr>
        <dsp:cNvPr id="0" name=""/>
        <dsp:cNvSpPr/>
      </dsp:nvSpPr>
      <dsp:spPr>
        <a:xfrm>
          <a:off x="0" y="679339"/>
          <a:ext cx="6391275" cy="0"/>
        </a:xfrm>
        <a:prstGeom prst="line">
          <a:avLst/>
        </a:prstGeom>
        <a:solidFill>
          <a:schemeClr val="accent2">
            <a:hueOff val="-190105"/>
            <a:satOff val="1.174%"/>
            <a:lumOff val="-0.168%"/>
            <a:alphaOff val="0%"/>
          </a:schemeClr>
        </a:solidFill>
        <a:ln w="19050" cap="rnd" cmpd="sng" algn="ctr">
          <a:solidFill>
            <a:schemeClr val="accent2">
              <a:hueOff val="-190105"/>
              <a:satOff val="1.174%"/>
              <a:lumOff val="-0.168%"/>
              <a:alphaOff val="0%"/>
            </a:schemeClr>
          </a:solidFill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AA779875-16FE-41DF-B034-C640DAF5070C}">
      <dsp:nvSpPr>
        <dsp:cNvPr id="0" name=""/>
        <dsp:cNvSpPr/>
      </dsp:nvSpPr>
      <dsp:spPr>
        <a:xfrm>
          <a:off x="0" y="679339"/>
          <a:ext cx="6391275" cy="679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Bryan Heckman</a:t>
          </a:r>
        </a:p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Section 5311 &amp; 5339 Rural</a:t>
          </a:r>
          <a:endParaRPr lang="en-US" sz="1800" kern="1200" dirty="0"/>
        </a:p>
      </dsp:txBody>
      <dsp:txXfrm>
        <a:off x="0" y="679339"/>
        <a:ext cx="6391275" cy="679339"/>
      </dsp:txXfrm>
    </dsp:sp>
    <dsp:sp modelId="{BA0ECDB9-44D2-40A6-8572-721B17EF5796}">
      <dsp:nvSpPr>
        <dsp:cNvPr id="0" name=""/>
        <dsp:cNvSpPr/>
      </dsp:nvSpPr>
      <dsp:spPr>
        <a:xfrm>
          <a:off x="0" y="1358679"/>
          <a:ext cx="6391275" cy="0"/>
        </a:xfrm>
        <a:prstGeom prst="line">
          <a:avLst/>
        </a:prstGeom>
        <a:solidFill>
          <a:schemeClr val="accent2">
            <a:hueOff val="-380210"/>
            <a:satOff val="2.347%"/>
            <a:lumOff val="-0.336%"/>
            <a:alphaOff val="0%"/>
          </a:schemeClr>
        </a:solidFill>
        <a:ln w="19050" cap="rnd" cmpd="sng" algn="ctr">
          <a:solidFill>
            <a:schemeClr val="accent2">
              <a:hueOff val="-380210"/>
              <a:satOff val="2.347%"/>
              <a:lumOff val="-0.336%"/>
              <a:alphaOff val="0%"/>
            </a:schemeClr>
          </a:solidFill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92990816-CE2E-48A7-A6B3-C5EA3681F14B}">
      <dsp:nvSpPr>
        <dsp:cNvPr id="0" name=""/>
        <dsp:cNvSpPr/>
      </dsp:nvSpPr>
      <dsp:spPr>
        <a:xfrm>
          <a:off x="0" y="1358679"/>
          <a:ext cx="6391275" cy="679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Breeze McCracken</a:t>
          </a:r>
        </a:p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Section 5311/5339 &amp; State Mobility Management Pilot</a:t>
          </a:r>
          <a:endParaRPr lang="en-US" sz="1800" kern="1200" dirty="0"/>
        </a:p>
      </dsp:txBody>
      <dsp:txXfrm>
        <a:off x="0" y="1358679"/>
        <a:ext cx="6391275" cy="679339"/>
      </dsp:txXfrm>
    </dsp:sp>
    <dsp:sp modelId="{7846B2AD-49F1-4C74-8A4C-8652CD8D70FF}">
      <dsp:nvSpPr>
        <dsp:cNvPr id="0" name=""/>
        <dsp:cNvSpPr/>
      </dsp:nvSpPr>
      <dsp:spPr>
        <a:xfrm>
          <a:off x="0" y="2038019"/>
          <a:ext cx="6391275" cy="0"/>
        </a:xfrm>
        <a:prstGeom prst="line">
          <a:avLst/>
        </a:prstGeom>
        <a:solidFill>
          <a:schemeClr val="accent2">
            <a:hueOff val="-570315"/>
            <a:satOff val="3.521%"/>
            <a:lumOff val="-0.504%"/>
            <a:alphaOff val="0%"/>
          </a:schemeClr>
        </a:solidFill>
        <a:ln w="19050" cap="rnd" cmpd="sng" algn="ctr">
          <a:solidFill>
            <a:schemeClr val="accent2">
              <a:hueOff val="-570315"/>
              <a:satOff val="3.521%"/>
              <a:lumOff val="-0.504%"/>
              <a:alphaOff val="0%"/>
            </a:schemeClr>
          </a:solidFill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3D365B71-51DA-42DF-B8AB-B0D28D49890C}">
      <dsp:nvSpPr>
        <dsp:cNvPr id="0" name=""/>
        <dsp:cNvSpPr/>
      </dsp:nvSpPr>
      <dsp:spPr>
        <a:xfrm>
          <a:off x="0" y="2038019"/>
          <a:ext cx="6391275" cy="679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Janette Vomund</a:t>
          </a:r>
        </a:p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Section 5310, Compliance &amp; Special Projects</a:t>
          </a:r>
          <a:endParaRPr lang="en-US" sz="1800" kern="1200" dirty="0"/>
        </a:p>
      </dsp:txBody>
      <dsp:txXfrm>
        <a:off x="0" y="2038019"/>
        <a:ext cx="6391275" cy="679339"/>
      </dsp:txXfrm>
    </dsp:sp>
    <dsp:sp modelId="{2B3212E3-EE47-4901-BE57-360792C7DE53}">
      <dsp:nvSpPr>
        <dsp:cNvPr id="0" name=""/>
        <dsp:cNvSpPr/>
      </dsp:nvSpPr>
      <dsp:spPr>
        <a:xfrm>
          <a:off x="0" y="2717358"/>
          <a:ext cx="6391275" cy="0"/>
        </a:xfrm>
        <a:prstGeom prst="line">
          <a:avLst/>
        </a:prstGeom>
        <a:solidFill>
          <a:schemeClr val="accent2">
            <a:hueOff val="-760420"/>
            <a:satOff val="4.695%"/>
            <a:lumOff val="-0.672%"/>
            <a:alphaOff val="0%"/>
          </a:schemeClr>
        </a:solidFill>
        <a:ln w="19050" cap="rnd" cmpd="sng" algn="ctr">
          <a:solidFill>
            <a:schemeClr val="accent2">
              <a:hueOff val="-760420"/>
              <a:satOff val="4.695%"/>
              <a:lumOff val="-0.672%"/>
              <a:alphaOff val="0%"/>
            </a:schemeClr>
          </a:solidFill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150677CF-7E45-4B5F-8770-72897E90ECCC}">
      <dsp:nvSpPr>
        <dsp:cNvPr id="0" name=""/>
        <dsp:cNvSpPr/>
      </dsp:nvSpPr>
      <dsp:spPr>
        <a:xfrm>
          <a:off x="0" y="2717358"/>
          <a:ext cx="6391275" cy="679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Troy Flickinger</a:t>
          </a:r>
        </a:p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Section 5310</a:t>
          </a:r>
          <a:endParaRPr lang="en-US" sz="1800" kern="1200" dirty="0"/>
        </a:p>
      </dsp:txBody>
      <dsp:txXfrm>
        <a:off x="0" y="2717358"/>
        <a:ext cx="6391275" cy="679339"/>
      </dsp:txXfrm>
    </dsp:sp>
    <dsp:sp modelId="{B35BD154-C265-42B2-AA50-04BF58C95B5B}">
      <dsp:nvSpPr>
        <dsp:cNvPr id="0" name=""/>
        <dsp:cNvSpPr/>
      </dsp:nvSpPr>
      <dsp:spPr>
        <a:xfrm>
          <a:off x="0" y="3396698"/>
          <a:ext cx="6391275" cy="0"/>
        </a:xfrm>
        <a:prstGeom prst="line">
          <a:avLst/>
        </a:prstGeom>
        <a:solidFill>
          <a:schemeClr val="accent2">
            <a:hueOff val="-950525"/>
            <a:satOff val="5.869%"/>
            <a:lumOff val="-0.84%"/>
            <a:alphaOff val="0%"/>
          </a:schemeClr>
        </a:solidFill>
        <a:ln w="19050" cap="rnd" cmpd="sng" algn="ctr">
          <a:solidFill>
            <a:schemeClr val="accent2">
              <a:hueOff val="-950525"/>
              <a:satOff val="5.869%"/>
              <a:lumOff val="-0.84%"/>
              <a:alphaOff val="0%"/>
            </a:schemeClr>
          </a:solidFill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522D5F9D-7E1A-454D-86AD-E81CBC6716AE}">
      <dsp:nvSpPr>
        <dsp:cNvPr id="0" name=""/>
        <dsp:cNvSpPr/>
      </dsp:nvSpPr>
      <dsp:spPr>
        <a:xfrm>
          <a:off x="0" y="3396698"/>
          <a:ext cx="6391275" cy="679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Angie Otto</a:t>
          </a:r>
        </a:p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Section 5304, MEHTAP and STA</a:t>
          </a:r>
          <a:endParaRPr lang="en-US" sz="1800" kern="1200" dirty="0"/>
        </a:p>
      </dsp:txBody>
      <dsp:txXfrm>
        <a:off x="0" y="3396698"/>
        <a:ext cx="6391275" cy="679339"/>
      </dsp:txXfrm>
    </dsp:sp>
    <dsp:sp modelId="{043FCAA1-B8F5-4C7D-91B1-963809A450F0}">
      <dsp:nvSpPr>
        <dsp:cNvPr id="0" name=""/>
        <dsp:cNvSpPr/>
      </dsp:nvSpPr>
      <dsp:spPr>
        <a:xfrm>
          <a:off x="0" y="4076038"/>
          <a:ext cx="6391275" cy="0"/>
        </a:xfrm>
        <a:prstGeom prst="line">
          <a:avLst/>
        </a:prstGeom>
        <a:solidFill>
          <a:schemeClr val="accent2">
            <a:hueOff val="-1140630"/>
            <a:satOff val="7.042%"/>
            <a:lumOff val="-1.008%"/>
            <a:alphaOff val="0%"/>
          </a:schemeClr>
        </a:solidFill>
        <a:ln w="19050" cap="rnd" cmpd="sng" algn="ctr">
          <a:solidFill>
            <a:schemeClr val="accent2">
              <a:hueOff val="-1140630"/>
              <a:satOff val="7.042%"/>
              <a:lumOff val="-1.008%"/>
              <a:alphaOff val="0%"/>
            </a:schemeClr>
          </a:solidFill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42025D90-E8F8-4797-AEAA-7D3C543E8E45}">
      <dsp:nvSpPr>
        <dsp:cNvPr id="0" name=""/>
        <dsp:cNvSpPr/>
      </dsp:nvSpPr>
      <dsp:spPr>
        <a:xfrm>
          <a:off x="0" y="4076038"/>
          <a:ext cx="6391275" cy="679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Lisa Sloan</a:t>
          </a:r>
        </a:p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Vehicle Dispositions &amp; Reporting</a:t>
          </a:r>
          <a:endParaRPr lang="en-US" sz="1800" kern="1200" dirty="0"/>
        </a:p>
      </dsp:txBody>
      <dsp:txXfrm>
        <a:off x="0" y="4076038"/>
        <a:ext cx="6391275" cy="679339"/>
      </dsp:txXfrm>
    </dsp:sp>
    <dsp:sp modelId="{567E29C2-59F6-4A29-B690-E4DDDF0C26AE}">
      <dsp:nvSpPr>
        <dsp:cNvPr id="0" name=""/>
        <dsp:cNvSpPr/>
      </dsp:nvSpPr>
      <dsp:spPr>
        <a:xfrm>
          <a:off x="0" y="4755378"/>
          <a:ext cx="6391275" cy="0"/>
        </a:xfrm>
        <a:prstGeom prst="line">
          <a:avLst/>
        </a:prstGeom>
        <a:solidFill>
          <a:schemeClr val="accent2">
            <a:hueOff val="-1330735"/>
            <a:satOff val="8.216%"/>
            <a:lumOff val="-1.176%"/>
            <a:alphaOff val="0%"/>
          </a:schemeClr>
        </a:solidFill>
        <a:ln w="19050" cap="rnd" cmpd="sng" algn="ctr">
          <a:solidFill>
            <a:schemeClr val="accent2">
              <a:hueOff val="-1330735"/>
              <a:satOff val="8.216%"/>
              <a:lumOff val="-1.176%"/>
              <a:alphaOff val="0%"/>
            </a:schemeClr>
          </a:solidFill>
          <a:prstDash val="solid"/>
        </a:ln>
        <a:effectLst/>
      </dsp:spPr>
      <dsp:style>
        <a:lnRef idx="2">
          <a:scrgbClr r="0%" g="0%" b="0%"/>
        </a:lnRef>
        <a:fillRef idx="1">
          <a:scrgbClr r="0%" g="0%" b="0%"/>
        </a:fillRef>
        <a:effectRef idx="0">
          <a:scrgbClr r="0%" g="0%" b="0%"/>
        </a:effectRef>
        <a:fontRef idx="minor">
          <a:schemeClr val="lt1"/>
        </a:fontRef>
      </dsp:style>
    </dsp:sp>
    <dsp:sp modelId="{B236862E-4D45-4D39-969D-CDC6E2F265D2}">
      <dsp:nvSpPr>
        <dsp:cNvPr id="0" name=""/>
        <dsp:cNvSpPr/>
      </dsp:nvSpPr>
      <dsp:spPr>
        <a:xfrm>
          <a:off x="0" y="4755378"/>
          <a:ext cx="6391275" cy="6793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%" g="0%" b="0%"/>
        </a:lnRef>
        <a:fillRef idx="0">
          <a:scrgbClr r="0%" g="0%" b="0%"/>
        </a:fillRef>
        <a:effectRef idx="0">
          <a:scrgbClr r="0%" g="0%" b="0%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Nick Volkart</a:t>
          </a:r>
        </a:p>
        <a:p>
          <a:pPr marL="0" lvl="0" indent="0" algn="l" defTabSz="800100">
            <a:lnSpc>
              <a:spcPct val="90%"/>
            </a:lnSpc>
            <a:spcBef>
              <a:spcPct val="0%"/>
            </a:spcBef>
            <a:spcAft>
              <a:spcPct val="35%"/>
            </a:spcAft>
            <a:buNone/>
          </a:pPr>
          <a:r>
            <a:rPr lang="en-US" sz="1800" b="0" i="0" kern="1200" dirty="0"/>
            <a:t>InTransit Newsletter, New Vehicles &amp; Reporting</a:t>
          </a:r>
          <a:endParaRPr lang="en-US" sz="1800" kern="1200" dirty="0"/>
        </a:p>
      </dsp:txBody>
      <dsp:txXfrm>
        <a:off x="0" y="4755378"/>
        <a:ext cx="6391275" cy="679339"/>
      </dsp:txXfrm>
    </dsp:sp>
  </dsp:spTree>
</dsp:drawing>
</file>

<file path=ppt/diagrams/layout1.xml><?xml version="1.0" encoding="utf-8"?>
<dgm:layoutDef xmlns:dgm="http://purl.oclc.org/ooxml/drawingml/diagram" xmlns:a="http://purl.oclc.org/ooxml/drawingml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purl.oclc.org/ooxml/officeDocument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purl.oclc.org/ooxml/officeDocument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purl.oclc.org/ooxml/officeDocument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purl.oclc.org/ooxml/officeDocument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purl.oclc.org/ooxml/officeDocument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purl.oclc.org/ooxml/officeDocument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purl.oclc.org/ooxml/officeDocument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purl.oclc.org/ooxml/officeDocument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%"/>
          </a:lnSpc>
        </a:lvl1pPr>
        <a:lvl2pPr>
          <a:lnSpc>
            <a:spcPct val="100%"/>
          </a:lnSpc>
        </a:lvl2pPr>
      </dgm1612:lstStyle>
    </a:ext>
  </dgm:extLst>
</dgm:layoutDef>
</file>

<file path=ppt/diagrams/layout2.xml><?xml version="1.0" encoding="utf-8"?>
<dgm:layoutDef xmlns:dgm="http://purl.oclc.org/ooxml/drawingml/diagram" xmlns:a="http://purl.oclc.org/ooxml/drawingml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purl.oclc.org/ooxml/officeDocument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purl.oclc.org/ooxml/officeDocument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purl.oclc.org/ooxml/officeDocument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purl.oclc.org/ooxml/officeDocument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purl.oclc.org/ooxml/officeDocument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purl.oclc.org/ooxml/officeDocument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purl.oclc.org/ooxml/officeDocument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%"/>
          </a:lnSpc>
          <a:defRPr cap="all"/>
        </a:lvl1pPr>
      </dgm1612:lstStyle>
    </a:ext>
  </dgm:extLst>
</dgm:layoutDef>
</file>

<file path=ppt/diagrams/layout3.xml><?xml version="1.0" encoding="utf-8"?>
<dgm:layoutDef xmlns:dgm="http://purl.oclc.org/ooxml/drawingml/diagram" xmlns:a="http://purl.oclc.org/ooxml/drawingml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purl.oclc.org/ooxml/officeDocument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purl.oclc.org/ooxml/officeDocument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purl.oclc.org/ooxml/officeDocument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purl.oclc.org/ooxml/officeDocument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purl.oclc.org/ooxml/officeDocument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purl.oclc.org/ooxml/officeDocument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purl.oclc.org/ooxml/officeDocument/relationships" r:blip="">
                <dgm:adjLst/>
              </dgm:shape>
              <dgm:presOf/>
              <dgm:layoutNode name="horzSpace2">
                <dgm:alg type="sp"/>
                <dgm:shape xmlns:r="http://purl.oclc.org/ooxml/officeDocument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purl.oclc.org/ooxml/officeDocument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purl.oclc.org/ooxml/officeDocument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purl.oclc.org/ooxml/officeDocument/relationships" r:blip="">
                      <dgm:adjLst/>
                    </dgm:shape>
                    <dgm:presOf/>
                    <dgm:layoutNode name="horzSpace3">
                      <dgm:alg type="sp"/>
                      <dgm:shape xmlns:r="http://purl.oclc.org/ooxml/officeDocument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purl.oclc.org/ooxml/officeDocument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purl.oclc.org/ooxml/officeDocument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purl.oclc.org/ooxml/officeDocument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purl.oclc.org/ooxml/officeDocument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purl.oclc.org/ooxml/officeDocument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purl.oclc.org/ooxml/officeDocument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purl.oclc.org/ooxml/officeDocument/relationships" type="line" r:blip="">
                <dgm:adjLst/>
              </dgm:shape>
              <dgm:presOf/>
            </dgm:layoutNode>
            <dgm:layoutNode name="vertSpace2b">
              <dgm:alg type="sp"/>
              <dgm:shape xmlns:r="http://purl.oclc.org/ooxml/officeDocument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purl.oclc.org/ooxml/drawingml/diagram" xmlns:a="http://purl.oclc.org/ooxml/drawingml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</dgm:styleDef>
</file>

<file path=ppt/diagrams/quickStyle2.xml><?xml version="1.0" encoding="utf-8"?>
<dgm:styleDef xmlns:dgm="http://purl.oclc.org/ooxml/drawingml/diagram" xmlns:a="http://purl.oclc.org/ooxml/drawingml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</dgm:styleDef>
</file>

<file path=ppt/diagrams/quickStyle3.xml><?xml version="1.0" encoding="utf-8"?>
<dgm:styleDef xmlns:dgm="http://purl.oclc.org/ooxml/drawingml/diagram" xmlns:a="http://purl.oclc.org/ooxml/drawingml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%" g="0%" b="0%"/>
      </a:lnRef>
      <a:fillRef idx="1">
        <a:scrgbClr r="0%" g="0%" b="0%"/>
      </a:fillRef>
      <a:effectRef idx="0">
        <a:scrgbClr r="0%" g="0%" b="0%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%" g="0%" b="0%"/>
      </a:lnRef>
      <a:fillRef idx="0">
        <a:scrgbClr r="0%" g="0%" b="0%"/>
      </a:fillRef>
      <a:effectRef idx="0">
        <a:scrgbClr r="0%" g="0%" b="0%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purl.oclc.org/ooxml/officeDocument/relationships/theme" Target="../theme/theme3.xml"/></Relationships>
</file>

<file path=ppt/handoutMasters/handoutMaster1.xml><?xml version="1.0" encoding="utf-8"?>
<p:handout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DDB912-89D6-4C1F-B52C-E0CB04EC5A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145" cy="465743"/>
          </a:xfrm>
          <a:prstGeom prst="rect">
            <a:avLst/>
          </a:prstGeom>
        </p:spPr>
        <p:txBody>
          <a:bodyPr vert="horz" lIns="88134" tIns="44067" rIns="88134" bIns="440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E959DD-F312-4C33-9C59-8717A4EAA2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30659"/>
            <a:ext cx="3038145" cy="465742"/>
          </a:xfrm>
          <a:prstGeom prst="rect">
            <a:avLst/>
          </a:prstGeom>
        </p:spPr>
        <p:txBody>
          <a:bodyPr vert="horz" lIns="88134" tIns="44067" rIns="88134" bIns="440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880E47-5068-4CFA-B50C-1BDFBB3258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735" y="8830659"/>
            <a:ext cx="3038145" cy="465742"/>
          </a:xfrm>
          <a:prstGeom prst="rect">
            <a:avLst/>
          </a:prstGeom>
        </p:spPr>
        <p:txBody>
          <a:bodyPr vert="horz" lIns="88134" tIns="44067" rIns="88134" bIns="44067" rtlCol="0" anchor="b"/>
          <a:lstStyle>
            <a:lvl1pPr algn="r">
              <a:defRPr sz="1200"/>
            </a:lvl1pPr>
          </a:lstStyle>
          <a:p>
            <a:fld id="{14970883-D06E-4A74-9C04-494BC81456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652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purl.oclc.org/ooxml/officeDocument/relationships/theme" Target="../theme/theme2.xml"/></Relationships>
</file>

<file path=ppt/notesMasters/notesMaster1.xml><?xml version="1.0" encoding="utf-8"?>
<p:notes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145" cy="465743"/>
          </a:xfrm>
          <a:prstGeom prst="rect">
            <a:avLst/>
          </a:prstGeom>
        </p:spPr>
        <p:txBody>
          <a:bodyPr vert="horz" lIns="88134" tIns="44067" rIns="88134" bIns="440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5" y="0"/>
            <a:ext cx="3038145" cy="465743"/>
          </a:xfrm>
          <a:prstGeom prst="rect">
            <a:avLst/>
          </a:prstGeom>
        </p:spPr>
        <p:txBody>
          <a:bodyPr vert="horz" lIns="88134" tIns="44067" rIns="88134" bIns="44067" rtlCol="0"/>
          <a:lstStyle>
            <a:lvl1pPr algn="r">
              <a:defRPr sz="1200"/>
            </a:lvl1pPr>
          </a:lstStyle>
          <a:p>
            <a:fld id="{32510AB5-25C1-4683-B6F0-E4887796FC67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4" tIns="44067" rIns="88134" bIns="4406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74509"/>
            <a:ext cx="5607712" cy="3659842"/>
          </a:xfrm>
          <a:prstGeom prst="rect">
            <a:avLst/>
          </a:prstGeom>
        </p:spPr>
        <p:txBody>
          <a:bodyPr vert="horz" lIns="88134" tIns="44067" rIns="88134" bIns="4406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659"/>
            <a:ext cx="3038145" cy="465742"/>
          </a:xfrm>
          <a:prstGeom prst="rect">
            <a:avLst/>
          </a:prstGeom>
        </p:spPr>
        <p:txBody>
          <a:bodyPr vert="horz" lIns="88134" tIns="44067" rIns="88134" bIns="440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5" y="8830659"/>
            <a:ext cx="3038145" cy="465742"/>
          </a:xfrm>
          <a:prstGeom prst="rect">
            <a:avLst/>
          </a:prstGeom>
        </p:spPr>
        <p:txBody>
          <a:bodyPr vert="horz" lIns="88134" tIns="44067" rIns="88134" bIns="44067" rtlCol="0" anchor="b"/>
          <a:lstStyle>
            <a:lvl1pPr algn="r">
              <a:defRPr sz="1200"/>
            </a:lvl1pPr>
          </a:lstStyle>
          <a:p>
            <a:fld id="{6F0115A9-41FC-4A73-994E-321720B29F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366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purl.oclc.org/ooxml/officeDocument/relationships/slide" Target="../slides/slide1.xml"/><Relationship Id="rId1" Type="http://purl.oclc.org/ooxml/officeDocument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purl.oclc.org/ooxml/officeDocument/relationships/slide" Target="../slides/slide10.xml"/><Relationship Id="rId1" Type="http://purl.oclc.org/ooxml/officeDocument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purl.oclc.org/ooxml/officeDocument/relationships/slide" Target="../slides/slide11.xml"/><Relationship Id="rId1" Type="http://purl.oclc.org/ooxml/officeDocument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purl.oclc.org/ooxml/officeDocument/relationships/slide" Target="../slides/slide12.xml"/><Relationship Id="rId1" Type="http://purl.oclc.org/ooxml/officeDocument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purl.oclc.org/ooxml/officeDocument/relationships/slide" Target="../slides/slide13.xml"/><Relationship Id="rId1" Type="http://purl.oclc.org/ooxml/officeDocument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purl.oclc.org/ooxml/officeDocument/relationships/slide" Target="../slides/slide14.xml"/><Relationship Id="rId1" Type="http://purl.oclc.org/ooxml/officeDocument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purl.oclc.org/ooxml/officeDocument/relationships/slide" Target="../slides/slide15.xml"/><Relationship Id="rId1" Type="http://purl.oclc.org/ooxml/officeDocument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purl.oclc.org/ooxml/officeDocument/relationships/slide" Target="../slides/slide2.xml"/><Relationship Id="rId1" Type="http://purl.oclc.org/ooxml/officeDocument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purl.oclc.org/ooxml/officeDocument/relationships/slide" Target="../slides/slide3.xml"/><Relationship Id="rId1" Type="http://purl.oclc.org/ooxml/officeDocument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purl.oclc.org/ooxml/officeDocument/relationships/slide" Target="../slides/slide4.xml"/><Relationship Id="rId1" Type="http://purl.oclc.org/ooxml/officeDocument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purl.oclc.org/ooxml/officeDocument/relationships/slide" Target="../slides/slide5.xml"/><Relationship Id="rId1" Type="http://purl.oclc.org/ooxml/officeDocument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purl.oclc.org/ooxml/officeDocument/relationships/slide" Target="../slides/slide6.xml"/><Relationship Id="rId1" Type="http://purl.oclc.org/ooxml/officeDocument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purl.oclc.org/ooxml/officeDocument/relationships/slide" Target="../slides/slide7.xml"/><Relationship Id="rId1" Type="http://purl.oclc.org/ooxml/officeDocument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purl.oclc.org/ooxml/officeDocument/relationships/slide" Target="../slides/slide8.xml"/><Relationship Id="rId1" Type="http://purl.oclc.org/ooxml/officeDocument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purl.oclc.org/ooxml/officeDocument/relationships/slide" Target="../slides/slide9.xml"/><Relationship Id="rId1" Type="http://purl.oclc.org/ooxml/officeDocument/relationships/notesMaster" Target="../notesMasters/notesMaster1.xml"/></Relationships>
</file>

<file path=ppt/notesSlides/notesSlide1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773654"/>
      </p:ext>
    </p:extLst>
  </p:cSld>
  <p:clrMapOvr>
    <a:masterClrMapping/>
  </p:clrMapOvr>
</p:notes>
</file>

<file path=ppt/notesSlides/notesSlide10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82740"/>
      </p:ext>
    </p:extLst>
  </p:cSld>
  <p:clrMapOvr>
    <a:masterClrMapping/>
  </p:clrMapOvr>
</p:notes>
</file>

<file path=ppt/notesSlides/notesSlide11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303">
              <a:defRPr/>
            </a:pPr>
            <a:endParaRPr lang="en-US" dirty="0"/>
          </a:p>
          <a:p>
            <a:pPr defTabSz="913303">
              <a:defRPr/>
            </a:pPr>
            <a:endParaRPr lang="en-US" dirty="0"/>
          </a:p>
          <a:p>
            <a:pPr lvl="1" algn="l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124199"/>
      </p:ext>
    </p:extLst>
  </p:cSld>
  <p:clrMapOvr>
    <a:masterClrMapping/>
  </p:clrMapOvr>
</p:notes>
</file>

<file path=ppt/notesSlides/notesSlide12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l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62424"/>
      </p:ext>
    </p:extLst>
  </p:cSld>
  <p:clrMapOvr>
    <a:masterClrMapping/>
  </p:clrMapOvr>
</p:notes>
</file>

<file path=ppt/notesSlides/notesSlide13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l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205348"/>
      </p:ext>
    </p:extLst>
  </p:cSld>
  <p:clrMapOvr>
    <a:masterClrMapping/>
  </p:clrMapOvr>
</p:notes>
</file>

<file path=ppt/notesSlides/notesSlide14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303">
              <a:defRPr/>
            </a:pPr>
            <a:endParaRPr lang="en-US" dirty="0"/>
          </a:p>
          <a:p>
            <a:pPr defTabSz="913303">
              <a:defRPr/>
            </a:pPr>
            <a:endParaRPr lang="en-US" dirty="0"/>
          </a:p>
          <a:p>
            <a:pPr lvl="1" algn="l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703533"/>
      </p:ext>
    </p:extLst>
  </p:cSld>
  <p:clrMapOvr>
    <a:masterClrMapping/>
  </p:clrMapOvr>
</p:notes>
</file>

<file path=ppt/notesSlides/notesSlide15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810737"/>
      </p:ext>
    </p:extLst>
  </p:cSld>
  <p:clrMapOvr>
    <a:masterClrMapping/>
  </p:clrMapOvr>
</p:notes>
</file>

<file path=ppt/notesSlides/notesSlide2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653647"/>
      </p:ext>
    </p:extLst>
  </p:cSld>
  <p:clrMapOvr>
    <a:masterClrMapping/>
  </p:clrMapOvr>
</p:notes>
</file>

<file path=ppt/notesSlides/notesSlide3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303">
              <a:defRPr/>
            </a:pPr>
            <a:endParaRPr lang="en-US" dirty="0"/>
          </a:p>
          <a:p>
            <a:pPr lvl="1" algn="l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924237"/>
      </p:ext>
    </p:extLst>
  </p:cSld>
  <p:clrMapOvr>
    <a:masterClrMapping/>
  </p:clrMapOvr>
</p:notes>
</file>

<file path=ppt/notesSlides/notesSlide4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>
          <a:extLst>
            <a:ext uri="{FF2B5EF4-FFF2-40B4-BE49-F238E27FC236}">
              <a16:creationId xmlns:a16="http://schemas.microsoft.com/office/drawing/2014/main" id="{DF1F9687-1F54-CAD4-A5DD-FC2C01DF8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3663A9D-D22B-2500-20C3-89824D42BC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8B16E4-159A-79A6-BAB5-DD93B4B927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303">
              <a:defRPr/>
            </a:pPr>
            <a:endParaRPr lang="en-US" dirty="0"/>
          </a:p>
          <a:p>
            <a:pPr lvl="1" algn="l"/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63844-7B14-3436-1811-2E10651AE7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57484"/>
      </p:ext>
    </p:extLst>
  </p:cSld>
  <p:clrMapOvr>
    <a:masterClrMapping/>
  </p:clrMapOvr>
</p:notes>
</file>

<file path=ppt/notesSlides/notesSlide5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303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73259"/>
      </p:ext>
    </p:extLst>
  </p:cSld>
  <p:clrMapOvr>
    <a:masterClrMapping/>
  </p:clrMapOvr>
</p:notes>
</file>

<file path=ppt/notesSlides/notesSlide6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l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61093"/>
      </p:ext>
    </p:extLst>
  </p:cSld>
  <p:clrMapOvr>
    <a:masterClrMapping/>
  </p:clrMapOvr>
</p:notes>
</file>

<file path=ppt/notesSlides/notesSlide7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390582"/>
      </p:ext>
    </p:extLst>
  </p:cSld>
  <p:clrMapOvr>
    <a:masterClrMapping/>
  </p:clrMapOvr>
</p:notes>
</file>

<file path=ppt/notesSlides/notesSlide8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303">
              <a:defRPr/>
            </a:pPr>
            <a:endParaRPr lang="en-US" dirty="0"/>
          </a:p>
          <a:p>
            <a:pPr lvl="1" algn="l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664275"/>
      </p:ext>
    </p:extLst>
  </p:cSld>
  <p:clrMapOvr>
    <a:masterClrMapping/>
  </p:clrMapOvr>
</p:notes>
</file>

<file path=ppt/notesSlides/notesSlide9.xml><?xml version="1.0" encoding="utf-8"?>
<p:notes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303">
              <a:defRPr/>
            </a:pPr>
            <a:endParaRPr lang="en-US" dirty="0"/>
          </a:p>
          <a:p>
            <a:pPr defTabSz="913303">
              <a:defRPr/>
            </a:pPr>
            <a:endParaRPr lang="en-US" dirty="0"/>
          </a:p>
          <a:p>
            <a:pPr lvl="1" algn="l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0115A9-41FC-4A73-994E-321720B29F8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16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purl.oclc.org/ooxml/officeDocument/relationships/image" Target="../media/image1.jpeg"/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%"/>
                    <a:hueMod val="108%"/>
                    <a:satMod val="164%"/>
                    <a:lumMod val="69%"/>
                  </a:schemeClr>
                  <a:schemeClr val="dk2">
                    <a:tint val="96%"/>
                    <a:hueMod val="90%"/>
                    <a:satMod val="130%"/>
                    <a:lumMod val="134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1%"/>
                  </a:schemeClr>
                </a:gs>
                <a:gs pos="75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8%"/>
                  </a:schemeClr>
                </a:gs>
                <a:gs pos="72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7%"/>
                  </a:schemeClr>
                </a:gs>
                <a:gs pos="69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73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66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2720"/>
      </p:ext>
    </p:extLst>
  </p:cSld>
  <p:clrMapOvr>
    <a:masterClrMapping/>
  </p:clrMapOvr>
</p:sldLayout>
</file>

<file path=ppt/slideLayouts/slideLayout10.xml><?xml version="1.0" encoding="utf-8"?>
<p:sldLayout xmlns:a="http://purl.oclc.org/ooxml/drawingml/main" xmlns:r="http://purl.oclc.org/ooxml/officeDocument/relationships" xmlns:p="http://purl.oclc.org/ooxml/presentationml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%"/>
                    <a:hueMod val="108%"/>
                    <a:satMod val="164%"/>
                    <a:lumMod val="69%"/>
                  </a:schemeClr>
                  <a:schemeClr val="dk2">
                    <a:tint val="96%"/>
                    <a:hueMod val="90%"/>
                    <a:satMod val="130%"/>
                    <a:lumMod val="134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1%"/>
                  </a:schemeClr>
                </a:gs>
                <a:gs pos="75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8%"/>
                  </a:schemeClr>
                </a:gs>
                <a:gs pos="72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7%"/>
                  </a:schemeClr>
                </a:gs>
                <a:gs pos="69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73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66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%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693813"/>
      </p:ext>
    </p:extLst>
  </p:cSld>
  <p:clrMapOvr>
    <a:masterClrMapping/>
  </p:clrMapOvr>
</p:sldLayout>
</file>

<file path=ppt/slideLayouts/slideLayout11.xml><?xml version="1.0" encoding="utf-8"?>
<p:sldLayout xmlns:a="http://purl.oclc.org/ooxml/drawingml/main" xmlns:r="http://purl.oclc.org/ooxml/officeDocument/relationships" xmlns:p="http://purl.oclc.org/ooxml/presentationml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%"/>
                    <a:hueMod val="108%"/>
                    <a:satMod val="164%"/>
                    <a:lumMod val="69%"/>
                  </a:schemeClr>
                  <a:schemeClr val="dk2">
                    <a:tint val="96%"/>
                    <a:hueMod val="90%"/>
                    <a:satMod val="130%"/>
                    <a:lumMod val="134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1%"/>
                  </a:schemeClr>
                </a:gs>
                <a:gs pos="75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8%"/>
                  </a:schemeClr>
                </a:gs>
                <a:gs pos="72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7%"/>
                  </a:schemeClr>
                </a:gs>
                <a:gs pos="69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73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66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135850"/>
      </p:ext>
    </p:extLst>
  </p:cSld>
  <p:clrMapOvr>
    <a:masterClrMapping/>
  </p:clrMapOvr>
</p:sldLayout>
</file>

<file path=ppt/slideLayouts/slideLayout12.xml><?xml version="1.0" encoding="utf-8"?>
<p:sldLayout xmlns:a="http://purl.oclc.org/ooxml/drawingml/main" xmlns:r="http://purl.oclc.org/ooxml/officeDocument/relationships" xmlns:p="http://purl.oclc.org/ooxml/presentationml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%"/>
                    <a:hueMod val="108%"/>
                    <a:satMod val="164%"/>
                    <a:lumMod val="69%"/>
                  </a:schemeClr>
                  <a:schemeClr val="dk2">
                    <a:tint val="96%"/>
                    <a:hueMod val="90%"/>
                    <a:satMod val="130%"/>
                    <a:lumMod val="134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1%"/>
                  </a:schemeClr>
                </a:gs>
                <a:gs pos="75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8%"/>
                  </a:schemeClr>
                </a:gs>
                <a:gs pos="72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7%"/>
                  </a:schemeClr>
                </a:gs>
                <a:gs pos="69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73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66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047778"/>
      </p:ext>
    </p:extLst>
  </p:cSld>
  <p:clrMapOvr>
    <a:masterClrMapping/>
  </p:clrMapOvr>
</p:sldLayout>
</file>

<file path=ppt/slideLayouts/slideLayout13.xml><?xml version="1.0" encoding="utf-8"?>
<p:sldLayout xmlns:a="http://purl.oclc.org/ooxml/drawingml/main" xmlns:r="http://purl.oclc.org/ooxml/officeDocument/relationships" xmlns:p="http://purl.oclc.org/ooxml/presentationml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%"/>
                    <a:hueMod val="108%"/>
                    <a:satMod val="164%"/>
                    <a:lumMod val="69%"/>
                  </a:schemeClr>
                  <a:schemeClr val="dk2">
                    <a:tint val="96%"/>
                    <a:hueMod val="90%"/>
                    <a:satMod val="130%"/>
                    <a:lumMod val="134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1%"/>
                  </a:schemeClr>
                </a:gs>
                <a:gs pos="75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8%"/>
                  </a:schemeClr>
                </a:gs>
                <a:gs pos="72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7%"/>
                  </a:schemeClr>
                </a:gs>
                <a:gs pos="69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73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66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645602"/>
      </p:ext>
    </p:extLst>
  </p:cSld>
  <p:clrMapOvr>
    <a:masterClrMapping/>
  </p:clrMapOvr>
</p:sldLayout>
</file>

<file path=ppt/slideLayouts/slideLayout14.xml><?xml version="1.0" encoding="utf-8"?>
<p:sldLayout xmlns:a="http://purl.oclc.org/ooxml/drawingml/main" xmlns:r="http://purl.oclc.org/ooxml/officeDocument/relationships" xmlns:p="http://purl.oclc.org/ooxml/presentationml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%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%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660326"/>
      </p:ext>
    </p:extLst>
  </p:cSld>
  <p:clrMapOvr>
    <a:masterClrMapping/>
  </p:clrMapOvr>
</p:sldLayout>
</file>

<file path=ppt/slideLayouts/slideLayout15.xml><?xml version="1.0" encoding="utf-8"?>
<p:sldLayout xmlns:a="http://purl.oclc.org/ooxml/drawingml/main" xmlns:r="http://purl.oclc.org/ooxml/officeDocument/relationships" xmlns:p="http://purl.oclc.org/ooxml/presentationml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%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%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%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%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%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14021"/>
      </p:ext>
    </p:extLst>
  </p:cSld>
  <p:clrMapOvr>
    <a:masterClrMapping/>
  </p:clrMapOvr>
</p:sldLayout>
</file>

<file path=ppt/slideLayouts/slideLayout16.xml><?xml version="1.0" encoding="utf-8"?>
<p:sldLayout xmlns:a="http://purl.oclc.org/ooxml/drawingml/main" xmlns:r="http://purl.oclc.org/ooxml/officeDocument/relationships" xmlns:p="http://purl.oclc.org/ooxml/presentationml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125873"/>
      </p:ext>
    </p:extLst>
  </p:cSld>
  <p:clrMapOvr>
    <a:masterClrMapping/>
  </p:clrMapOvr>
</p:sldLayout>
</file>

<file path=ppt/slideLayouts/slideLayout17.xml><?xml version="1.0" encoding="utf-8"?>
<p:sldLayout xmlns:a="http://purl.oclc.org/ooxml/drawingml/main" xmlns:r="http://purl.oclc.org/ooxml/officeDocument/relationships" xmlns:p="http://purl.oclc.org/ooxml/presentationml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%"/>
                    <a:hueMod val="108%"/>
                    <a:satMod val="164%"/>
                    <a:lumMod val="69%"/>
                  </a:schemeClr>
                  <a:schemeClr val="dk2">
                    <a:tint val="96%"/>
                    <a:hueMod val="90%"/>
                    <a:satMod val="130%"/>
                    <a:lumMod val="134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1%"/>
                  </a:schemeClr>
                </a:gs>
                <a:gs pos="75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8%"/>
                  </a:schemeClr>
                </a:gs>
                <a:gs pos="72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7%"/>
                  </a:schemeClr>
                </a:gs>
                <a:gs pos="69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73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66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053716"/>
      </p:ext>
    </p:extLst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612941"/>
      </p:ext>
    </p:extLst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%"/>
                    <a:hueMod val="108%"/>
                    <a:satMod val="164%"/>
                    <a:lumMod val="69%"/>
                  </a:schemeClr>
                  <a:schemeClr val="dk2">
                    <a:tint val="96%"/>
                    <a:hueMod val="90%"/>
                    <a:satMod val="130%"/>
                    <a:lumMod val="134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1%"/>
                  </a:schemeClr>
                </a:gs>
                <a:gs pos="75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8%"/>
                  </a:schemeClr>
                </a:gs>
                <a:gs pos="72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7%"/>
                  </a:schemeClr>
                </a:gs>
                <a:gs pos="69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73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66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44709"/>
      </p:ext>
    </p:extLst>
  </p:cSld>
  <p:clrMapOvr>
    <a:masterClrMapping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970391"/>
      </p:ext>
    </p:extLst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841672"/>
      </p:ext>
    </p:extLst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895791"/>
      </p:ext>
    </p:extLst>
  </p:cSld>
  <p:clrMapOvr>
    <a:masterClrMapping/>
  </p:clrMapOvr>
</p:sldLayout>
</file>

<file path=ppt/slideLayouts/slideLayout7.xml><?xml version="1.0" encoding="utf-8"?>
<p:sldLayout xmlns:a="http://purl.oclc.org/ooxml/drawingml/main" xmlns:r="http://purl.oclc.org/ooxml/officeDocument/relationships" xmlns:p="http://purl.oclc.org/ooxml/presentationml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692223"/>
      </p:ext>
    </p:extLst>
  </p:cSld>
  <p:clrMapOvr>
    <a:masterClrMapping/>
  </p:clrMapOvr>
</p:sldLayout>
</file>

<file path=ppt/slideLayouts/slideLayout8.xml><?xml version="1.0" encoding="utf-8"?>
<p:sldLayout xmlns:a="http://purl.oclc.org/ooxml/drawingml/main" xmlns:r="http://purl.oclc.org/ooxml/officeDocument/relationships" xmlns:p="http://purl.oclc.org/ooxml/presentationml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%"/>
                    <a:hueMod val="108%"/>
                    <a:satMod val="164%"/>
                    <a:lumMod val="69%"/>
                  </a:schemeClr>
                  <a:schemeClr val="dk2">
                    <a:tint val="96%"/>
                    <a:hueMod val="90%"/>
                    <a:satMod val="130%"/>
                    <a:lumMod val="134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1%"/>
                  </a:schemeClr>
                </a:gs>
                <a:gs pos="75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8%"/>
                  </a:schemeClr>
                </a:gs>
                <a:gs pos="72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7%"/>
                  </a:schemeClr>
                </a:gs>
                <a:gs pos="69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73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66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59253"/>
      </p:ext>
    </p:extLst>
  </p:cSld>
  <p:clrMapOvr>
    <a:masterClrMapping/>
  </p:clrMapOvr>
</p:sldLayout>
</file>

<file path=ppt/slideLayouts/slideLayout9.xml><?xml version="1.0" encoding="utf-8"?>
<p:sldLayout xmlns:a="http://purl.oclc.org/ooxml/drawingml/main" xmlns:r="http://purl.oclc.org/ooxml/officeDocument/relationships" xmlns:p="http://purl.oclc.org/ooxml/presentationml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%"/>
                    <a:hueMod val="108%"/>
                    <a:satMod val="164%"/>
                    <a:lumMod val="69%"/>
                  </a:schemeClr>
                  <a:schemeClr val="dk2">
                    <a:tint val="96%"/>
                    <a:hueMod val="90%"/>
                    <a:satMod val="130%"/>
                    <a:lumMod val="134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1%"/>
                  </a:schemeClr>
                </a:gs>
                <a:gs pos="75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8%"/>
                  </a:schemeClr>
                </a:gs>
                <a:gs pos="72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7%"/>
                  </a:schemeClr>
                </a:gs>
                <a:gs pos="69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73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66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%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49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8.xml"/><Relationship Id="rId13" Type="http://purl.oclc.org/ooxml/officeDocument/relationships/slideLayout" Target="../slideLayouts/slideLayout13.xml"/><Relationship Id="rId18" Type="http://purl.oclc.org/ooxml/officeDocument/relationships/theme" Target="../theme/theme1.xml"/><Relationship Id="rId3" Type="http://purl.oclc.org/ooxml/officeDocument/relationships/slideLayout" Target="../slideLayouts/slideLayout3.xml"/><Relationship Id="rId7" Type="http://purl.oclc.org/ooxml/officeDocument/relationships/slideLayout" Target="../slideLayouts/slideLayout7.xml"/><Relationship Id="rId12" Type="http://purl.oclc.org/ooxml/officeDocument/relationships/slideLayout" Target="../slideLayouts/slideLayout12.xml"/><Relationship Id="rId17" Type="http://purl.oclc.org/ooxml/officeDocument/relationships/slideLayout" Target="../slideLayouts/slideLayout17.xml"/><Relationship Id="rId2" Type="http://purl.oclc.org/ooxml/officeDocument/relationships/slideLayout" Target="../slideLayouts/slideLayout2.xml"/><Relationship Id="rId16" Type="http://purl.oclc.org/ooxml/officeDocument/relationships/slideLayout" Target="../slideLayouts/slideLayout16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11" Type="http://purl.oclc.org/ooxml/officeDocument/relationships/slideLayout" Target="../slideLayouts/slideLayout11.xml"/><Relationship Id="rId5" Type="http://purl.oclc.org/ooxml/officeDocument/relationships/slideLayout" Target="../slideLayouts/slideLayout5.xml"/><Relationship Id="rId15" Type="http://purl.oclc.org/ooxml/officeDocument/relationships/slideLayout" Target="../slideLayouts/slideLayout15.xml"/><Relationship Id="rId10" Type="http://purl.oclc.org/ooxml/officeDocument/relationships/slideLayout" Target="../slideLayouts/slideLayout10.xml"/><Relationship Id="rId19" Type="http://purl.oclc.org/ooxml/officeDocument/relationships/image" Target="../media/image1.jpeg"/><Relationship Id="rId4" Type="http://purl.oclc.org/ooxml/officeDocument/relationships/slideLayout" Target="../slideLayouts/slideLayout4.xml"/><Relationship Id="rId9" Type="http://purl.oclc.org/ooxml/officeDocument/relationships/slideLayout" Target="../slideLayouts/slideLayout9.xml"/><Relationship Id="rId14" Type="http://purl.oclc.org/ooxml/officeDocument/relationships/slideLayout" Target="../slideLayouts/slideLayout14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%"/>
                    <a:hueMod val="108%"/>
                    <a:satMod val="164%"/>
                    <a:lumMod val="69%"/>
                  </a:schemeClr>
                  <a:schemeClr val="dk2">
                    <a:tint val="96%"/>
                    <a:hueMod val="90%"/>
                    <a:satMod val="130%"/>
                    <a:lumMod val="134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1%"/>
                  </a:schemeClr>
                </a:gs>
                <a:gs pos="75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8%"/>
                  </a:schemeClr>
                </a:gs>
                <a:gs pos="72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7%"/>
                  </a:schemeClr>
                </a:gs>
                <a:gs pos="69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73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66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03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%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8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6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4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%"/>
        <a:buFont typeface="Wingdings 3" charset="2"/>
        <a:buChar char=""/>
        <a:defRPr sz="1200" b="0" i="0" kern="1200">
          <a:solidFill>
            <a:schemeClr val="tx1">
              <a:lumMod val="75%"/>
              <a:lumOff val="25%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purl.oclc.org/ooxml/officeDocument/relationships/image" Target="../media/image2.png"/><Relationship Id="rId2" Type="http://purl.oclc.org/ooxml/officeDocument/relationships/notesSlide" Target="../notesSlides/notesSlide1.xml"/><Relationship Id="rId1" Type="http://purl.oclc.org/ooxml/officeDocument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10.xml"/><Relationship Id="rId1" Type="http://purl.oclc.org/ooxml/officeDocument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11.xml"/><Relationship Id="rId1" Type="http://purl.oclc.org/ooxml/officeDocument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purl.oclc.org/ooxml/officeDocument/relationships/image" Target="../media/image1.jpeg"/><Relationship Id="rId7" Type="http://purl.oclc.org/ooxml/officeDocument/relationships/diagramColors" Target="../diagrams/colors2.xml"/><Relationship Id="rId2" Type="http://purl.oclc.org/ooxml/officeDocument/relationships/notesSlide" Target="../notesSlides/notesSlide12.xml"/><Relationship Id="rId1" Type="http://purl.oclc.org/ooxml/officeDocument/relationships/slideLayout" Target="../slideLayouts/slideLayout2.xml"/><Relationship Id="rId6" Type="http://purl.oclc.org/ooxml/officeDocument/relationships/diagramQuickStyle" Target="../diagrams/quickStyle2.xml"/><Relationship Id="rId5" Type="http://purl.oclc.org/ooxml/officeDocument/relationships/diagramLayout" Target="../diagrams/layout2.xml"/><Relationship Id="rId4" Type="http://purl.oclc.org/ooxml/officeDocument/relationships/diagramData" Target="../diagrams/data2.xml"/></Relationships>
</file>

<file path=ppt/slides/_rels/slide13.xml.rels><?xml version="1.0" encoding="UTF-8" standalone="yes"?>
<Relationships xmlns="http://schemas.openxmlformats.org/package/2006/relationships"><Relationship Id="rId3" Type="http://purl.oclc.org/ooxml/officeDocument/relationships/hyperlink" Target="https://www.modot.org/intransit-newsletter" TargetMode="External"/><Relationship Id="rId2" Type="http://purl.oclc.org/ooxml/officeDocument/relationships/notesSlide" Target="../notesSlides/notesSlide13.xml"/><Relationship Id="rId1" Type="http://purl.oclc.org/ooxml/officeDocument/relationships/slideLayout" Target="../slideLayouts/slideLayout2.xml"/><Relationship Id="rId4" Type="http://purl.oclc.org/ooxml/officeDocument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purl.oclc.org/ooxml/officeDocument/relationships/image" Target="../media/image1.jpeg"/><Relationship Id="rId7" Type="http://purl.oclc.org/ooxml/officeDocument/relationships/diagramColors" Target="../diagrams/colors3.xml"/><Relationship Id="rId2" Type="http://purl.oclc.org/ooxml/officeDocument/relationships/notesSlide" Target="../notesSlides/notesSlide14.xml"/><Relationship Id="rId1" Type="http://purl.oclc.org/ooxml/officeDocument/relationships/slideLayout" Target="../slideLayouts/slideLayout2.xml"/><Relationship Id="rId6" Type="http://purl.oclc.org/ooxml/officeDocument/relationships/diagramQuickStyle" Target="../diagrams/quickStyle3.xml"/><Relationship Id="rId5" Type="http://purl.oclc.org/ooxml/officeDocument/relationships/diagramLayout" Target="../diagrams/layout3.xml"/><Relationship Id="rId4" Type="http://purl.oclc.org/ooxml/officeDocument/relationships/diagramData" Target="../diagrams/data3.xml"/></Relationships>
</file>

<file path=ppt/slides/_rels/slide15.xml.rels><?xml version="1.0" encoding="UTF-8" standalone="yes"?>
<Relationships xmlns="http://schemas.openxmlformats.org/package/2006/relationships"><Relationship Id="rId3" Type="http://purl.oclc.org/ooxml/officeDocument/relationships/image" Target="../media/image18.png"/><Relationship Id="rId2" Type="http://purl.oclc.org/ooxml/officeDocument/relationships/notesSlide" Target="../notesSlides/notesSlide15.xml"/><Relationship Id="rId1" Type="http://purl.oclc.org/ooxml/officeDocument/relationships/slideLayout" Target="../slideLayouts/slideLayout1.xml"/><Relationship Id="rId4" Type="http://purl.oclc.org/ooxml/officeDocument/relationships/image" Target="../media/image19.svg"/></Relationships>
</file>

<file path=ppt/slides/_rels/slide2.xml.rels><?xml version="1.0" encoding="UTF-8" standalone="yes"?>
<Relationships xmlns="http://schemas.openxmlformats.org/package/2006/relationships"><Relationship Id="rId3" Type="http://purl.oclc.org/ooxml/officeDocument/relationships/image" Target="../media/image1.jpeg"/><Relationship Id="rId2" Type="http://purl.oclc.org/ooxml/officeDocument/relationships/notesSlide" Target="../notesSlides/notesSlide2.xml"/><Relationship Id="rId1" Type="http://purl.oclc.org/ooxml/officeDocument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3.xml"/><Relationship Id="rId1" Type="http://purl.oclc.org/ooxml/officeDocument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4.xml"/><Relationship Id="rId1" Type="http://purl.oclc.org/ooxml/officeDocument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5.xml"/><Relationship Id="rId1" Type="http://purl.oclc.org/ooxml/officeDocument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6.xml"/><Relationship Id="rId1" Type="http://purl.oclc.org/ooxml/officeDocument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7.xml"/><Relationship Id="rId1" Type="http://purl.oclc.org/ooxml/officeDocument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purl.oclc.org/ooxml/officeDocument/relationships/image" Target="../media/image1.jpeg"/><Relationship Id="rId7" Type="http://purl.oclc.org/ooxml/officeDocument/relationships/diagramColors" Target="../diagrams/colors1.xml"/><Relationship Id="rId2" Type="http://purl.oclc.org/ooxml/officeDocument/relationships/notesSlide" Target="../notesSlides/notesSlide8.xml"/><Relationship Id="rId1" Type="http://purl.oclc.org/ooxml/officeDocument/relationships/slideLayout" Target="../slideLayouts/slideLayout2.xml"/><Relationship Id="rId6" Type="http://purl.oclc.org/ooxml/officeDocument/relationships/diagramQuickStyle" Target="../diagrams/quickStyle1.xml"/><Relationship Id="rId5" Type="http://purl.oclc.org/ooxml/officeDocument/relationships/diagramLayout" Target="../diagrams/layout1.xml"/><Relationship Id="rId4" Type="http://purl.oclc.org/ooxml/officeDocument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2" Type="http://purl.oclc.org/ooxml/officeDocument/relationships/notesSlide" Target="../notesSlides/notesSlide9.xml"/><Relationship Id="rId1" Type="http://purl.oclc.org/ooxml/officeDocument/relationships/slideLayout" Target="../slideLayouts/slideLayout2.xml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BF4BB-9451-450D-94D5-2450F4E81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0612" y="743445"/>
            <a:ext cx="10520555" cy="5470843"/>
          </a:xfrm>
          <a:noFill/>
        </p:spPr>
        <p:txBody>
          <a:bodyPr>
            <a:normAutofit/>
          </a:bodyPr>
          <a:lstStyle/>
          <a:p>
            <a:r>
              <a:rPr lang="en-US" sz="5200" b="1" dirty="0"/>
              <a:t>Missouri Meet Up</a:t>
            </a:r>
            <a:br>
              <a:rPr lang="en-US" sz="5200" b="1" dirty="0"/>
            </a:br>
            <a:r>
              <a:rPr lang="en-US" sz="5200" b="1" dirty="0"/>
              <a:t>MoDOT/RTAP Update</a:t>
            </a:r>
            <a:br>
              <a:rPr lang="en-US" sz="52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5200" b="1" dirty="0"/>
            </a:br>
            <a:r>
              <a:rPr lang="en-US" sz="2400" b="1" dirty="0"/>
              <a:t>2025 Multi-State Midwest Transit Conference</a:t>
            </a:r>
            <a:br>
              <a:rPr lang="en-US" sz="2400" b="1" dirty="0"/>
            </a:br>
            <a:r>
              <a:rPr lang="en-US" sz="2400" b="1" dirty="0"/>
              <a:t>Kansas City, MO</a:t>
            </a:r>
            <a:br>
              <a:rPr lang="en-US" sz="2400" b="1" dirty="0"/>
            </a:br>
            <a:r>
              <a:rPr lang="en-US" sz="2400" b="1" dirty="0"/>
              <a:t>September 4, 2025</a:t>
            </a:r>
            <a:endParaRPr lang="en-US" sz="2400" dirty="0"/>
          </a:p>
        </p:txBody>
      </p:sp>
      <p:pic>
        <p:nvPicPr>
          <p:cNvPr id="8" name="Picture 7" descr="A picture containing shape&#10;&#10;Description automatically generated">
            <a:extLst>
              <a:ext uri="{FF2B5EF4-FFF2-40B4-BE49-F238E27FC236}">
                <a16:creationId xmlns:a16="http://schemas.microsoft.com/office/drawing/2014/main" id="{DB1D46FD-C7BF-4B57-A819-1C7716A03A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6845" y="5289801"/>
            <a:ext cx="1787714" cy="92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532281"/>
      </p:ext>
    </p:extLst>
  </p:cSld>
  <p:clrMapOvr>
    <a:masterClrMapping/>
  </p:clrMapOvr>
</p:sld>
</file>

<file path=ppt/slides/slide1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E424F-4D38-C732-8FC5-D7B3BE566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MoDOT Transit Updates</a:t>
            </a:r>
            <a:br>
              <a:rPr lang="en-US" sz="3200" dirty="0"/>
            </a:br>
            <a:r>
              <a:rPr lang="en-US" sz="3200" dirty="0"/>
              <a:t>Vehicle Ordering/Delivery/Dispositions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67561-1011-F207-8B04-309C838AF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7712" y="2520373"/>
            <a:ext cx="8761412" cy="3664296"/>
          </a:xfrm>
        </p:spPr>
        <p:txBody>
          <a:bodyPr>
            <a:normAutofit fontScale="85%" lnSpcReduction="20%"/>
          </a:bodyPr>
          <a:lstStyle/>
          <a:p>
            <a:r>
              <a:rPr lang="en-US" sz="2400" b="1" dirty="0"/>
              <a:t>Orders</a:t>
            </a:r>
          </a:p>
          <a:p>
            <a:pPr lvl="1"/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Recent 5339 Program Orders</a:t>
            </a:r>
          </a:p>
          <a:p>
            <a:r>
              <a:rPr lang="en-US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Delivery</a:t>
            </a:r>
          </a:p>
          <a:p>
            <a:pPr lvl="1"/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Conversion Vans End of Year</a:t>
            </a:r>
          </a:p>
          <a:p>
            <a:pPr lvl="1"/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Cutaways Late Spring/Early Summer</a:t>
            </a:r>
          </a:p>
          <a:p>
            <a:pPr lvl="1"/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Accessible Minivans Late Winter/Early Spring</a:t>
            </a:r>
          </a:p>
          <a:p>
            <a:pPr lvl="1"/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MoDOT listed as Lien Holder and original title is forwarded to MoDOT</a:t>
            </a:r>
          </a:p>
          <a:p>
            <a:r>
              <a:rPr lang="en-US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Dispositions</a:t>
            </a:r>
          </a:p>
          <a:p>
            <a:pPr lvl="1"/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Submit disposition request on replacement vehicle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Utilize New Form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909977"/>
      </p:ext>
    </p:extLst>
  </p:cSld>
  <p:clrMapOvr>
    <a:masterClrMapping/>
  </p:clrMapOvr>
</p:sld>
</file>

<file path=ppt/slides/slide1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42E0E-C138-4FF4-350B-7E84E317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122" y="1149514"/>
            <a:ext cx="8761413" cy="706964"/>
          </a:xfrm>
        </p:spPr>
        <p:txBody>
          <a:bodyPr>
            <a:normAutofit fontScale="90%"/>
          </a:bodyPr>
          <a:lstStyle/>
          <a:p>
            <a:r>
              <a:rPr lang="en-US" b="1" dirty="0"/>
              <a:t>MoDOT Transit Updates</a:t>
            </a:r>
            <a:br>
              <a:rPr lang="en-US" dirty="0"/>
            </a:br>
            <a:r>
              <a:rPr lang="en-US" sz="3600" dirty="0"/>
              <a:t>Upcoming Reporting</a:t>
            </a:r>
            <a:br>
              <a:rPr lang="en-US" sz="3600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F4A16-4692-2E22-2BEB-7D04D6175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137" y="2434281"/>
            <a:ext cx="8761412" cy="4151870"/>
          </a:xfrm>
        </p:spPr>
        <p:txBody>
          <a:bodyPr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50%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%"/>
              <a:buFont typeface="Wingdings 3" charset="2"/>
              <a:buChar char=""/>
              <a:tabLst/>
              <a:defRPr/>
            </a:pPr>
            <a:r>
              <a:rPr kumimoji="0" lang="en-US" sz="2200" b="1" i="0" u="none" strike="noStrike" kern="1200" cap="none" spc="0" normalizeH="0" baseline="0%" noProof="0" dirty="0">
                <a:ln>
                  <a:noFill/>
                </a:ln>
                <a:solidFill>
                  <a:prstClr val="black">
                    <a:lumMod val="75%"/>
                    <a:lumOff val="25%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National Transit Database (NTD) for RY 2025</a:t>
            </a:r>
          </a:p>
          <a:p>
            <a:pPr lvl="1" indent="-342900">
              <a:lnSpc>
                <a:spcPct val="150%"/>
              </a:lnSpc>
              <a:buClr>
                <a:srgbClr val="ACD433"/>
              </a:buClr>
              <a:defRPr/>
            </a:pP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Notices went out August 20</a:t>
            </a:r>
            <a:r>
              <a:rPr lang="en-US" sz="1800" baseline="30%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– due to MoDOT by Octobers 3rd </a:t>
            </a:r>
          </a:p>
          <a:p>
            <a:pPr lvl="1" indent="-342900">
              <a:lnSpc>
                <a:spcPct val="150%"/>
              </a:lnSpc>
              <a:buClr>
                <a:srgbClr val="ACD433"/>
              </a:buClr>
              <a:defRPr/>
            </a:pP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 2025 – no significant changes from RY 202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%"/>
              </a:lnSpc>
              <a:buClr>
                <a:srgbClr val="ACD433"/>
              </a:buClr>
              <a:defRPr/>
            </a:pPr>
            <a:r>
              <a:rPr lang="en-US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Disadvantage Business Enterprise (DBE)</a:t>
            </a:r>
          </a:p>
          <a:p>
            <a:pPr lvl="1">
              <a:lnSpc>
                <a:spcPct val="150%"/>
              </a:lnSpc>
              <a:buClr>
                <a:srgbClr val="ACD433"/>
              </a:buClr>
              <a:defRPr/>
            </a:pP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April-September 2025 - due early November </a:t>
            </a:r>
          </a:p>
          <a:p>
            <a:pPr>
              <a:lnSpc>
                <a:spcPct val="150%"/>
              </a:lnSpc>
              <a:buClr>
                <a:srgbClr val="ACD433"/>
              </a:buClr>
              <a:defRPr/>
            </a:pPr>
            <a:r>
              <a:rPr lang="en-US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2025 Title VI Survey 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coming out in Jan 2026</a:t>
            </a:r>
          </a:p>
          <a:p>
            <a:pPr>
              <a:lnSpc>
                <a:spcPct val="150%"/>
              </a:lnSpc>
              <a:buClr>
                <a:srgbClr val="ACD433"/>
              </a:buClr>
              <a:defRPr/>
            </a:pPr>
            <a:r>
              <a:rPr lang="en-US" sz="2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DAMIS (D&amp;A)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coming out in Jan 2026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573860"/>
      </p:ext>
    </p:extLst>
  </p:cSld>
  <p:clrMapOvr>
    <a:masterClrMapping/>
  </p:clrMapOvr>
</p:sld>
</file>

<file path=ppt/slides/slide12.xml><?xml version="1.0" encoding="utf-8"?>
<p:sld xmlns:a="http://purl.oclc.org/ooxml/drawingml/main" xmlns:r="http://purl.oclc.org/ooxml/officeDocument/relationships" xmlns:p="http://purl.oclc.org/ooxml/presentationml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ECAF1E58-D170-4EF3-8E1A-992DA3688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3">
              <a:duotone>
                <a:schemeClr val="dk2">
                  <a:shade val="69%"/>
                  <a:hueMod val="108%"/>
                  <a:satMod val="164%"/>
                  <a:lumMod val="74%"/>
                </a:schemeClr>
                <a:schemeClr val="dk2">
                  <a:tint val="96%"/>
                  <a:hueMod val="88%"/>
                  <a:satMod val="140%"/>
                  <a:lumMod val="132%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EACCB19-3F29-416E-BD93-24BDDE37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%">
                <a:schemeClr val="accent5">
                  <a:alpha val="11%"/>
                </a:schemeClr>
              </a:gs>
              <a:gs pos="75%">
                <a:schemeClr val="accent5">
                  <a:alpha val="0%"/>
                </a:schemeClr>
              </a:gs>
              <a:gs pos="36%">
                <a:schemeClr val="accent5">
                  <a:alpha val="10%"/>
                </a:schemeClr>
              </a:gs>
            </a:gsLst>
            <a:path path="circle">
              <a:fillToRect l="50%" t="50%" r="50%" b="50%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39C41423-F9F7-4333-A541-61582D3D23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%">
                <a:schemeClr val="accent5">
                  <a:alpha val="8%"/>
                </a:schemeClr>
              </a:gs>
              <a:gs pos="72%">
                <a:schemeClr val="accent5">
                  <a:alpha val="0%"/>
                </a:schemeClr>
              </a:gs>
              <a:gs pos="36%">
                <a:schemeClr val="accent5">
                  <a:alpha val="8%"/>
                </a:schemeClr>
              </a:gs>
            </a:gsLst>
            <a:path path="circle">
              <a:fillToRect l="50%" t="50%" r="50%" b="50%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7" name="Freeform 5">
            <a:extLst>
              <a:ext uri="{FF2B5EF4-FFF2-40B4-BE49-F238E27FC236}">
                <a16:creationId xmlns:a16="http://schemas.microsoft.com/office/drawing/2014/main" id="{A66DA090-6BD9-45CC-B782-02767069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%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A9F93AF-9489-4B8A-AA6B-1B00D3CA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9" name="Freeform 5">
            <a:extLst>
              <a:ext uri="{FF2B5EF4-FFF2-40B4-BE49-F238E27FC236}">
                <a16:creationId xmlns:a16="http://schemas.microsoft.com/office/drawing/2014/main" id="{2F459F0B-865B-481D-9AC3-15C76A336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40" name="Freeform 5">
            <a:extLst>
              <a:ext uri="{FF2B5EF4-FFF2-40B4-BE49-F238E27FC236}">
                <a16:creationId xmlns:a16="http://schemas.microsoft.com/office/drawing/2014/main" id="{61CDB3A6-B686-4E1D-AD52-3DC038A45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F42E0E-C138-4FF4-350B-7E84E317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647" y="973667"/>
            <a:ext cx="3622770" cy="4833745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solidFill>
                  <a:srgbClr val="EBEBEB"/>
                </a:solidFill>
              </a:rPr>
              <a:t>MoDOT Transit Updates</a:t>
            </a:r>
            <a:br>
              <a:rPr lang="en-US">
                <a:solidFill>
                  <a:srgbClr val="EBEBEB"/>
                </a:solidFill>
              </a:rPr>
            </a:br>
            <a:br>
              <a:rPr lang="en-US">
                <a:solidFill>
                  <a:srgbClr val="EBEBEB"/>
                </a:solidFill>
              </a:rPr>
            </a:br>
            <a:r>
              <a:rPr lang="en-US">
                <a:solidFill>
                  <a:srgbClr val="EBEBEB"/>
                </a:solidFill>
              </a:rPr>
              <a:t>Special Projects</a:t>
            </a:r>
            <a:br>
              <a:rPr lang="en-US">
                <a:solidFill>
                  <a:srgbClr val="EBEBEB"/>
                </a:solidFill>
              </a:rPr>
            </a:br>
            <a:br>
              <a:rPr lang="en-US">
                <a:solidFill>
                  <a:srgbClr val="EBEBEB"/>
                </a:solidFill>
              </a:rPr>
            </a:br>
            <a:endParaRPr lang="en-US" dirty="0">
              <a:solidFill>
                <a:srgbClr val="EBEBEB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D38E400-4F30-481D-A5DC-5AA21A2CB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5590B0C-9A02-0C56-D788-2523596403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52099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purl.oclc.org/ooxml/drawingml/diagram">
            <dgm:relIds xmlns:dgm="http://purl.oclc.org/ooxml/drawingml/diagram" xmlns:r="http://purl.oclc.org/ooxml/officeDocument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01082174"/>
      </p:ext>
    </p:extLst>
  </p:cSld>
  <p:clrMapOvr>
    <a:masterClrMapping/>
  </p:clrMapOvr>
</p:sld>
</file>

<file path=ppt/slides/slide1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42E0E-C138-4FF4-350B-7E84E317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122" y="1149514"/>
            <a:ext cx="8761413" cy="706964"/>
          </a:xfrm>
        </p:spPr>
        <p:txBody>
          <a:bodyPr>
            <a:normAutofit fontScale="90%"/>
          </a:bodyPr>
          <a:lstStyle/>
          <a:p>
            <a:r>
              <a:rPr lang="en-US" b="1" dirty="0"/>
              <a:t>MoDOT Transit Updates</a:t>
            </a:r>
            <a:br>
              <a:rPr lang="en-US" dirty="0"/>
            </a:br>
            <a:r>
              <a:rPr lang="en-US" dirty="0"/>
              <a:t>MoDOT’s Communication Method</a:t>
            </a:r>
            <a:br>
              <a:rPr lang="en-US" sz="3600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F4A16-4692-2E22-2BEB-7D04D6175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138" y="2524474"/>
            <a:ext cx="6597789" cy="3752758"/>
          </a:xfrm>
        </p:spPr>
        <p:txBody>
          <a:bodyPr>
            <a:no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50%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%"/>
              <a:buFont typeface="Wingdings 3" charset="2"/>
              <a:buChar char=""/>
              <a:tabLst/>
              <a:defRPr/>
            </a:pPr>
            <a:r>
              <a:rPr lang="en-US" sz="2400" b="1" dirty="0"/>
              <a:t>InTransit Newsletter </a:t>
            </a:r>
          </a:p>
          <a:p>
            <a:pPr lvl="1" indent="-342900">
              <a:lnSpc>
                <a:spcPct val="150%"/>
              </a:lnSpc>
              <a:buClr>
                <a:srgbClr val="ACD433"/>
              </a:buClr>
              <a:defRPr/>
            </a:pPr>
            <a:r>
              <a:rPr lang="en-US" sz="2200" dirty="0"/>
              <a:t>Subscription is required</a:t>
            </a:r>
          </a:p>
          <a:p>
            <a:pPr lvl="1" indent="-342900">
              <a:lnSpc>
                <a:spcPct val="150%"/>
              </a:lnSpc>
              <a:buClr>
                <a:srgbClr val="ACD433"/>
              </a:buClr>
              <a:defRPr/>
            </a:pPr>
            <a:r>
              <a:rPr lang="en-US" sz="2200" dirty="0"/>
              <a:t>No longer utilizing email</a:t>
            </a:r>
            <a:endParaRPr lang="en-US" sz="2400" dirty="0"/>
          </a:p>
          <a:p>
            <a:pPr marL="342900" marR="0" lvl="0" indent="-342900" algn="l" defTabSz="457200" rtl="0" eaLnBrk="1" fontAlgn="auto" latinLnBrk="0" hangingPunct="1">
              <a:lnSpc>
                <a:spcPct val="150%"/>
              </a:lnSpc>
              <a:spcBef>
                <a:spcPts val="1000"/>
              </a:spcBef>
              <a:spcAft>
                <a:spcPts val="0"/>
              </a:spcAft>
              <a:buClr>
                <a:srgbClr val="ACD433"/>
              </a:buClr>
              <a:buSzPct val="80%"/>
              <a:buFont typeface="Wingdings 3" charset="2"/>
              <a:buChar char=""/>
              <a:tabLst/>
              <a:defRPr/>
            </a:pPr>
            <a:r>
              <a:rPr lang="en-US" sz="2200" b="1" dirty="0">
                <a:solidFill>
                  <a:prstClr val="black">
                    <a:lumMod val="75%"/>
                    <a:lumOff val="25%"/>
                  </a:prstClr>
                </a:solidFill>
                <a:latin typeface="Century Gothic" panose="020B0502020202020204"/>
              </a:rPr>
              <a:t>How to Subscribe</a:t>
            </a:r>
          </a:p>
          <a:p>
            <a:pPr lvl="1" indent="-342900">
              <a:lnSpc>
                <a:spcPct val="150%"/>
              </a:lnSpc>
              <a:buClr>
                <a:srgbClr val="ACD433"/>
              </a:buClr>
              <a:defRPr/>
            </a:pPr>
            <a:r>
              <a:rPr lang="en-US" sz="2000" dirty="0">
                <a:solidFill>
                  <a:prstClr val="black">
                    <a:lumMod val="75%"/>
                    <a:lumOff val="25%"/>
                  </a:prstClr>
                </a:solidFill>
                <a:latin typeface="Century Gothic" panose="020B0502020202020204"/>
                <a:hlinkClick r:id="rId3"/>
              </a:rPr>
              <a:t>https://www.modot.org/intransit-newsletter</a:t>
            </a:r>
            <a:endParaRPr lang="en-US" sz="2000" dirty="0">
              <a:solidFill>
                <a:prstClr val="black">
                  <a:lumMod val="75%"/>
                  <a:lumOff val="25%"/>
                </a:prstClr>
              </a:solidFill>
              <a:latin typeface="Century Gothic" panose="020B0502020202020204"/>
            </a:endParaRPr>
          </a:p>
          <a:p>
            <a:pPr lvl="1" indent="-342900">
              <a:lnSpc>
                <a:spcPct val="150%"/>
              </a:lnSpc>
              <a:buClr>
                <a:srgbClr val="ACD433"/>
              </a:buClr>
              <a:defRPr/>
            </a:pPr>
            <a:r>
              <a:rPr lang="en-US" sz="2000" dirty="0">
                <a:solidFill>
                  <a:prstClr val="black">
                    <a:lumMod val="75%"/>
                    <a:lumOff val="25%"/>
                  </a:prstClr>
                </a:solidFill>
                <a:latin typeface="Century Gothic" panose="020B0502020202020204"/>
              </a:rPr>
              <a:t>Scan QR Code</a:t>
            </a:r>
          </a:p>
          <a:p>
            <a:pPr lvl="1" indent="-342900">
              <a:lnSpc>
                <a:spcPct val="150%"/>
              </a:lnSpc>
              <a:buClr>
                <a:srgbClr val="ACD433"/>
              </a:buClr>
              <a:defRPr/>
            </a:pPr>
            <a:endParaRPr lang="en-US" sz="2000" b="1" dirty="0">
              <a:solidFill>
                <a:prstClr val="black">
                  <a:lumMod val="75%"/>
                  <a:lumOff val="25%"/>
                </a:prstClr>
              </a:solidFill>
              <a:latin typeface="Century Gothic" panose="020B0502020202020204"/>
            </a:endParaRPr>
          </a:p>
          <a:p>
            <a:pPr lvl="1" indent="-342900">
              <a:lnSpc>
                <a:spcPct val="150%"/>
              </a:lnSpc>
              <a:buClr>
                <a:srgbClr val="ACD433"/>
              </a:buClr>
              <a:defRPr/>
            </a:pPr>
            <a:endParaRPr lang="en-US" sz="2000" b="1" dirty="0">
              <a:solidFill>
                <a:prstClr val="black">
                  <a:lumMod val="75%"/>
                  <a:lumOff val="25%"/>
                </a:prstClr>
              </a:solidFill>
              <a:latin typeface="Century Gothic" panose="020B0502020202020204"/>
            </a:endParaRPr>
          </a:p>
          <a:p>
            <a:pPr marL="742950" marR="0" lvl="1" indent="-285750">
              <a:lnSpc>
                <a:spcPct val="150%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DD8E767-155B-C77A-E3FB-C36A88CC2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424" y="3184753"/>
            <a:ext cx="2822221" cy="2822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12E9D4D-6D1E-1D1F-A94D-A0BDB37DA121}"/>
              </a:ext>
            </a:extLst>
          </p:cNvPr>
          <p:cNvCxnSpPr/>
          <p:nvPr/>
        </p:nvCxnSpPr>
        <p:spPr>
          <a:xfrm flipV="1">
            <a:off x="6237030" y="5383687"/>
            <a:ext cx="2037145" cy="844952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257597"/>
      </p:ext>
    </p:extLst>
  </p:cSld>
  <p:clrMapOvr>
    <a:masterClrMapping/>
  </p:clrMapOvr>
</p:sld>
</file>

<file path=ppt/slides/slide14.xml><?xml version="1.0" encoding="utf-8"?>
<p:sld xmlns:a="http://purl.oclc.org/ooxml/drawingml/main" xmlns:r="http://purl.oclc.org/ooxml/officeDocument/relationships" xmlns:p="http://purl.oclc.org/ooxml/presentationml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40">
            <a:extLst>
              <a:ext uri="{FF2B5EF4-FFF2-40B4-BE49-F238E27FC236}">
                <a16:creationId xmlns:a16="http://schemas.microsoft.com/office/drawing/2014/main" id="{ECAF1E58-D170-4EF3-8E1A-992DA3688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3">
              <a:duotone>
                <a:schemeClr val="dk2">
                  <a:shade val="69%"/>
                  <a:hueMod val="108%"/>
                  <a:satMod val="164%"/>
                  <a:lumMod val="74%"/>
                </a:schemeClr>
                <a:schemeClr val="dk2">
                  <a:tint val="96%"/>
                  <a:hueMod val="88%"/>
                  <a:satMod val="140%"/>
                  <a:lumMod val="132%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8" name="Oval 42">
            <a:extLst>
              <a:ext uri="{FF2B5EF4-FFF2-40B4-BE49-F238E27FC236}">
                <a16:creationId xmlns:a16="http://schemas.microsoft.com/office/drawing/2014/main" id="{3EACCB19-3F29-416E-BD93-24BDDE37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%">
                <a:schemeClr val="accent5">
                  <a:alpha val="11%"/>
                </a:schemeClr>
              </a:gs>
              <a:gs pos="75%">
                <a:schemeClr val="accent5">
                  <a:alpha val="0%"/>
                </a:schemeClr>
              </a:gs>
              <a:gs pos="36%">
                <a:schemeClr val="accent5">
                  <a:alpha val="10%"/>
                </a:schemeClr>
              </a:gs>
            </a:gsLst>
            <a:path path="circle">
              <a:fillToRect l="50%" t="50%" r="50%" b="50%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9" name="Oval 44">
            <a:extLst>
              <a:ext uri="{FF2B5EF4-FFF2-40B4-BE49-F238E27FC236}">
                <a16:creationId xmlns:a16="http://schemas.microsoft.com/office/drawing/2014/main" id="{39C41423-F9F7-4333-A541-61582D3D23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%">
                <a:schemeClr val="accent5">
                  <a:alpha val="8%"/>
                </a:schemeClr>
              </a:gs>
              <a:gs pos="72%">
                <a:schemeClr val="accent5">
                  <a:alpha val="0%"/>
                </a:schemeClr>
              </a:gs>
              <a:gs pos="36%">
                <a:schemeClr val="accent5">
                  <a:alpha val="8%"/>
                </a:schemeClr>
              </a:gs>
            </a:gsLst>
            <a:path path="circle">
              <a:fillToRect l="50%" t="50%" r="50%" b="50%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A66DA090-6BD9-45CC-B782-02767069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%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1" name="Rectangle 48">
            <a:extLst>
              <a:ext uri="{FF2B5EF4-FFF2-40B4-BE49-F238E27FC236}">
                <a16:creationId xmlns:a16="http://schemas.microsoft.com/office/drawing/2014/main" id="{BA9F93AF-9489-4B8A-AA6B-1B00D3CA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2" name="Freeform 5">
            <a:extLst>
              <a:ext uri="{FF2B5EF4-FFF2-40B4-BE49-F238E27FC236}">
                <a16:creationId xmlns:a16="http://schemas.microsoft.com/office/drawing/2014/main" id="{2F459F0B-865B-481D-9AC3-15C76A336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3" name="Freeform 5">
            <a:extLst>
              <a:ext uri="{FF2B5EF4-FFF2-40B4-BE49-F238E27FC236}">
                <a16:creationId xmlns:a16="http://schemas.microsoft.com/office/drawing/2014/main" id="{61CDB3A6-B686-4E1D-AD52-3DC038A45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F42E0E-C138-4FF4-350B-7E84E317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EBEBEB"/>
                </a:solidFill>
              </a:rPr>
              <a:t>MoDOT Contacts</a:t>
            </a:r>
            <a:br>
              <a:rPr lang="en-US" dirty="0">
                <a:solidFill>
                  <a:srgbClr val="EBEBEB"/>
                </a:solidFill>
              </a:rPr>
            </a:br>
            <a:br>
              <a:rPr lang="en-US" dirty="0">
                <a:solidFill>
                  <a:srgbClr val="EBEBEB"/>
                </a:solidFill>
              </a:rPr>
            </a:br>
            <a:endParaRPr lang="en-US" dirty="0">
              <a:solidFill>
                <a:srgbClr val="EBEBEB"/>
              </a:solidFill>
            </a:endParaRPr>
          </a:p>
        </p:txBody>
      </p:sp>
      <p:sp>
        <p:nvSpPr>
          <p:cNvPr id="64" name="Rectangle 54">
            <a:extLst>
              <a:ext uri="{FF2B5EF4-FFF2-40B4-BE49-F238E27FC236}">
                <a16:creationId xmlns:a16="http://schemas.microsoft.com/office/drawing/2014/main" id="{3D38E400-4F30-481D-A5DC-5AA21A2CB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0D86614D-E33F-B4C4-B102-83EBE5E2C8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212231"/>
              </p:ext>
            </p:extLst>
          </p:nvPr>
        </p:nvGraphicFramePr>
        <p:xfrm>
          <a:off x="5181644" y="672571"/>
          <a:ext cx="6391275" cy="5434718"/>
        </p:xfrm>
        <a:graphic>
          <a:graphicData uri="http://purl.oclc.org/ooxml/drawingml/diagram">
            <dgm:relIds xmlns:dgm="http://purl.oclc.org/ooxml/drawingml/diagram" xmlns:r="http://purl.oclc.org/ooxml/officeDocument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01183079"/>
      </p:ext>
    </p:extLst>
  </p:cSld>
  <p:clrMapOvr>
    <a:masterClrMapping/>
  </p:clrMapOvr>
</p:sld>
</file>

<file path=ppt/slides/slide15.xml><?xml version="1.0" encoding="utf-8"?>
<p:sld xmlns:a="http://purl.oclc.org/ooxml/drawingml/main" xmlns:r="http://purl.oclc.org/ooxml/officeDocument/relationships" xmlns:p="http://purl.oclc.org/ooxml/presentationml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BF4BB-9451-450D-94D5-2450F4E81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60773" y="1113062"/>
            <a:ext cx="3382297" cy="3281957"/>
          </a:xfrm>
        </p:spPr>
        <p:txBody>
          <a:bodyPr>
            <a:normAutofit/>
          </a:bodyPr>
          <a:lstStyle/>
          <a:p>
            <a:r>
              <a:rPr lang="en-US" sz="5000" b="1" u="sng"/>
              <a:t>Questions</a:t>
            </a:r>
            <a:endParaRPr lang="en-US" sz="5000"/>
          </a:p>
        </p:txBody>
      </p:sp>
      <p:pic>
        <p:nvPicPr>
          <p:cNvPr id="53" name="Graphic 41" descr="Help">
            <a:extLst>
              <a:ext uri="{FF2B5EF4-FFF2-40B4-BE49-F238E27FC236}">
                <a16:creationId xmlns:a16="http://schemas.microsoft.com/office/drawing/2014/main" id="{26103BF0-7FAF-7941-8C35-07C07D1B21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30837" y="1113063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%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552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%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purl.oclc.org/ooxml/drawingml/main" xmlns:r="http://purl.oclc.org/ooxml/officeDocument/relationships" xmlns:p="http://purl.oclc.org/ooxml/presentationml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5B44741E-4F8A-4DC4-96E4-E4A2E555A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61FDC0C6-6677-4608-AE99-98D3C7BB1F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2%"/>
                    <a:hueMod val="108%"/>
                    <a:satMod val="164%"/>
                    <a:lumMod val="69%"/>
                  </a:schemeClr>
                  <a:schemeClr val="dk2">
                    <a:tint val="96%"/>
                    <a:hueMod val="90%"/>
                    <a:satMod val="130%"/>
                    <a:lumMod val="134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89982C5-DDA9-41E0-8CF5-F83999C1BC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1%"/>
                  </a:schemeClr>
                </a:gs>
                <a:gs pos="75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6E454F1-BC7B-4FC5-901F-84095FC678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8%"/>
                  </a:schemeClr>
                </a:gs>
                <a:gs pos="72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0BDA7F3-0D92-4CE5-B124-114C29D28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7%"/>
                  </a:schemeClr>
                </a:gs>
                <a:gs pos="69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886F90B9-54A4-4A43-B853-11AA290E0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73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5E538A9-6169-4720-88AE-7AE14BE80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66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55" name="Freeform 5">
              <a:extLst>
                <a:ext uri="{FF2B5EF4-FFF2-40B4-BE49-F238E27FC236}">
                  <a16:creationId xmlns:a16="http://schemas.microsoft.com/office/drawing/2014/main" id="{59E5CEE5-D27F-4281-9293-590AD4163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2FCAD798-DEC5-4392-90CE-C46AD6CE6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33474BD5-5CDD-4624-B265-461D5D2FA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64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97541F74-7AB4-44F5-B299-DC46587E9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7C5CDCA-4575-4FF4-A5EC-64DC449B2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2%"/>
                    <a:hueMod val="108%"/>
                    <a:satMod val="164%"/>
                    <a:lumMod val="69%"/>
                  </a:schemeClr>
                  <a:schemeClr val="dk2">
                    <a:tint val="96%"/>
                    <a:hueMod val="90%"/>
                    <a:satMod val="130%"/>
                    <a:lumMod val="134%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%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0742D19B-10DE-4D94-98F8-1F12F9938F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1%"/>
                  </a:schemeClr>
                </a:gs>
                <a:gs pos="75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10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9BC4F9F2-5068-498F-A8BD-B7B1053288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8%"/>
                  </a:schemeClr>
                </a:gs>
                <a:gs pos="72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8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53E1DABB-ED82-4D7D-8F9D-4F5168E3E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7%"/>
                  </a:schemeClr>
                </a:gs>
                <a:gs pos="69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6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93468F7E-1797-41D7-AB73-3AD2C4C253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73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20D4073-E031-435E-B8A6-63CEA7375E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%">
                  <a:schemeClr val="bg2">
                    <a:lumMod val="40%"/>
                    <a:lumOff val="60%"/>
                    <a:alpha val="14%"/>
                  </a:schemeClr>
                </a:gs>
                <a:gs pos="66%">
                  <a:schemeClr val="bg2">
                    <a:lumMod val="40%"/>
                    <a:lumOff val="60%"/>
                    <a:alpha val="0%"/>
                  </a:schemeClr>
                </a:gs>
                <a:gs pos="36%">
                  <a:schemeClr val="bg2">
                    <a:lumMod val="40%"/>
                    <a:lumOff val="60%"/>
                    <a:alpha val="7%"/>
                  </a:schemeClr>
                </a:gs>
              </a:gsLst>
              <a:path path="circle">
                <a:fillToRect l="50%" t="50%" r="50%" b="50%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8" name="Freeform 5">
              <a:extLst>
                <a:ext uri="{FF2B5EF4-FFF2-40B4-BE49-F238E27FC236}">
                  <a16:creationId xmlns:a16="http://schemas.microsoft.com/office/drawing/2014/main" id="{8304B15C-CB59-49EF-BEFA-F4B5CFF1FE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%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5">
              <a:extLst>
                <a:ext uri="{FF2B5EF4-FFF2-40B4-BE49-F238E27FC236}">
                  <a16:creationId xmlns:a16="http://schemas.microsoft.com/office/drawing/2014/main" id="{6739E239-4B56-4CD1-B3C9-F44730C4B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5">
              <a:extLst>
                <a:ext uri="{FF2B5EF4-FFF2-40B4-BE49-F238E27FC236}">
                  <a16:creationId xmlns:a16="http://schemas.microsoft.com/office/drawing/2014/main" id="{B97F9A81-D694-4C86-AF0C-8D592AFE2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" name="Rectangle 71">
            <a:extLst>
              <a:ext uri="{FF2B5EF4-FFF2-40B4-BE49-F238E27FC236}">
                <a16:creationId xmlns:a16="http://schemas.microsoft.com/office/drawing/2014/main" id="{9E382A3D-2F90-475C-8DF2-F666FEA34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F42E0E-C138-4FF4-350B-7E84E317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3171" y="1143000"/>
            <a:ext cx="8825658" cy="338921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 b="1" dirty="0">
                <a:solidFill>
                  <a:srgbClr val="FFFFFF"/>
                </a:solidFill>
              </a:rPr>
              <a:t>Rural Transportation Assistance Program</a:t>
            </a:r>
            <a:br>
              <a:rPr lang="en-US" sz="6600" b="1" dirty="0">
                <a:solidFill>
                  <a:srgbClr val="FFFFFF"/>
                </a:solidFill>
              </a:rPr>
            </a:br>
            <a:r>
              <a:rPr lang="en-US" sz="6600" b="1" dirty="0">
                <a:solidFill>
                  <a:srgbClr val="FFFFFF"/>
                </a:solidFill>
              </a:rPr>
              <a:t>(RTAP)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F4A16-4692-2E22-2BEB-7D04D6175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71" y="5240851"/>
            <a:ext cx="8825658" cy="82893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4000" b="1" cap="all">
                <a:solidFill>
                  <a:schemeClr val="tx2"/>
                </a:solidFill>
              </a:rPr>
              <a:t>Heath Pickerill</a:t>
            </a:r>
            <a:endParaRPr lang="en-US" sz="4000" b="1" cap="al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764784"/>
      </p:ext>
    </p:extLst>
  </p:cSld>
  <p:clrMapOvr>
    <a:masterClrMapping/>
  </p:clrMapOvr>
</p:sld>
</file>

<file path=ppt/slides/slide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42E0E-C138-4FF4-350B-7E84E317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358" y="835477"/>
            <a:ext cx="9545611" cy="706964"/>
          </a:xfrm>
        </p:spPr>
        <p:txBody>
          <a:bodyPr>
            <a:normAutofit fontScale="90%"/>
          </a:bodyPr>
          <a:lstStyle/>
          <a:p>
            <a:r>
              <a:rPr lang="en-US" b="1" dirty="0"/>
              <a:t>MoDOT Transit Updates</a:t>
            </a:r>
            <a:br>
              <a:rPr lang="en-US" dirty="0"/>
            </a:br>
            <a:r>
              <a:rPr lang="en-US" dirty="0"/>
              <a:t>Federal Funding Updates-5311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F4A16-4692-2E22-2BEB-7D04D6175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37" y="2359212"/>
            <a:ext cx="10917323" cy="3932942"/>
          </a:xfrm>
        </p:spPr>
        <p:txBody>
          <a:bodyPr>
            <a:noAutofit/>
          </a:bodyPr>
          <a:lstStyle/>
          <a:p>
            <a:r>
              <a:rPr lang="en-US" sz="2400" dirty="0"/>
              <a:t>5311 CARES (Grant 41)</a:t>
            </a:r>
          </a:p>
          <a:p>
            <a:pPr lvl="1"/>
            <a:r>
              <a:rPr lang="en-US" sz="2000" dirty="0"/>
              <a:t>Total = $1.7M+</a:t>
            </a:r>
          </a:p>
          <a:p>
            <a:pPr lvl="2"/>
            <a:r>
              <a:rPr lang="en-US" sz="1800" dirty="0"/>
              <a:t>Rural = $8 (remaining)| ICB = $726K (under grant) | Capital = $1M (available)</a:t>
            </a:r>
          </a:p>
          <a:p>
            <a:r>
              <a:rPr lang="en-US" sz="2400" dirty="0"/>
              <a:t>5311 ARPA (Grant 44)</a:t>
            </a:r>
          </a:p>
          <a:p>
            <a:pPr lvl="1"/>
            <a:r>
              <a:rPr lang="en-US" sz="2000" dirty="0"/>
              <a:t>Total = $959K</a:t>
            </a:r>
          </a:p>
          <a:p>
            <a:pPr lvl="2"/>
            <a:r>
              <a:rPr lang="en-US" sz="1800" dirty="0"/>
              <a:t>Rural = $17.8K (under grant)| ICB = $885K (under grant) | ICB - $55.3K (available)</a:t>
            </a:r>
          </a:p>
          <a:p>
            <a:r>
              <a:rPr lang="en-US" sz="2400" dirty="0"/>
              <a:t>5311 Rural Formula Funding (Grant 36, 38, 39, 40, 42, 45)</a:t>
            </a:r>
          </a:p>
          <a:p>
            <a:pPr lvl="1"/>
            <a:r>
              <a:rPr lang="en-US" sz="2000" dirty="0"/>
              <a:t>FY16-21 Total = $2.8M+</a:t>
            </a:r>
          </a:p>
          <a:p>
            <a:pPr lvl="2"/>
            <a:r>
              <a:rPr lang="en-US" sz="1800" dirty="0"/>
              <a:t>Rural/ICB = $2.2M | Capital = $686K | RTAP = $0 | Admin = $608 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2963681"/>
      </p:ext>
    </p:extLst>
  </p:cSld>
  <p:clrMapOvr>
    <a:masterClrMapping/>
  </p:clrMapOvr>
</p:sld>
</file>

<file path=ppt/slides/slide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>
          <a:extLst>
            <a:ext uri="{FF2B5EF4-FFF2-40B4-BE49-F238E27FC236}">
              <a16:creationId xmlns:a16="http://schemas.microsoft.com/office/drawing/2014/main" id="{E8E1411A-8363-24DA-A8D2-F5FEB0B404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38D2B-231A-75D2-0747-A1D4BE1F8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358" y="835477"/>
            <a:ext cx="9545611" cy="706964"/>
          </a:xfrm>
        </p:spPr>
        <p:txBody>
          <a:bodyPr>
            <a:normAutofit fontScale="90%"/>
          </a:bodyPr>
          <a:lstStyle/>
          <a:p>
            <a:r>
              <a:rPr lang="en-US" b="1" dirty="0"/>
              <a:t>MoDOT Transit Updates</a:t>
            </a:r>
            <a:br>
              <a:rPr lang="en-US" dirty="0"/>
            </a:br>
            <a:r>
              <a:rPr lang="en-US" dirty="0"/>
              <a:t>Federal Funding Updates-5311 </a:t>
            </a: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927D6-1092-5ACB-4254-5A9CA08DE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14" y="2672863"/>
            <a:ext cx="9988055" cy="3349660"/>
          </a:xfrm>
        </p:spPr>
        <p:txBody>
          <a:bodyPr>
            <a:noAutofit/>
          </a:bodyPr>
          <a:lstStyle/>
          <a:p>
            <a:r>
              <a:rPr lang="en-US" sz="2400" dirty="0"/>
              <a:t>5311 Rural Formula Funding (Grant 46)</a:t>
            </a:r>
          </a:p>
          <a:p>
            <a:pPr lvl="1"/>
            <a:r>
              <a:rPr lang="en-US" sz="2000" dirty="0"/>
              <a:t>FY22/23 Total = $31.9M+</a:t>
            </a:r>
          </a:p>
          <a:p>
            <a:pPr lvl="2"/>
            <a:r>
              <a:rPr lang="en-US" sz="1800" dirty="0"/>
              <a:t>Rural/ICB = $25.6M | Capital = $1.38M | RTAP = $660K | Admin = $4.3M </a:t>
            </a:r>
          </a:p>
          <a:p>
            <a:r>
              <a:rPr lang="en-US" sz="2400" dirty="0"/>
              <a:t>FY24 Total = $25.8M (MoDOT needs to apply for funds)</a:t>
            </a:r>
          </a:p>
          <a:p>
            <a:pPr lvl="1"/>
            <a:r>
              <a:rPr lang="en-US" sz="2000" dirty="0"/>
              <a:t>Applications available now – </a:t>
            </a:r>
            <a:r>
              <a:rPr lang="en-US" sz="2000" b="1" dirty="0">
                <a:solidFill>
                  <a:srgbClr val="FF0000"/>
                </a:solidFill>
              </a:rPr>
              <a:t>Due by </a:t>
            </a:r>
            <a:r>
              <a:rPr lang="en-US" sz="2000" b="1">
                <a:solidFill>
                  <a:srgbClr val="FF0000"/>
                </a:solidFill>
              </a:rPr>
              <a:t>October 15</a:t>
            </a:r>
            <a:r>
              <a:rPr lang="en-US" sz="2000" b="1" baseline="30%">
                <a:solidFill>
                  <a:srgbClr val="FF0000"/>
                </a:solidFill>
              </a:rPr>
              <a:t>th</a:t>
            </a:r>
            <a:r>
              <a:rPr lang="en-US" sz="2000" b="1">
                <a:solidFill>
                  <a:srgbClr val="FF0000"/>
                </a:solidFill>
              </a:rPr>
              <a:t>  </a:t>
            </a:r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2400" dirty="0"/>
              <a:t>FY25 Total = $26.1M (MoDOT needs to apply for funds)</a:t>
            </a:r>
          </a:p>
          <a:p>
            <a:pPr lvl="2"/>
            <a:endParaRPr lang="en-US" sz="16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88754198"/>
      </p:ext>
    </p:extLst>
  </p:cSld>
  <p:clrMapOvr>
    <a:masterClrMapping/>
  </p:clrMapOvr>
</p:sld>
</file>

<file path=ppt/slides/slide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42E0E-C138-4FF4-350B-7E84E317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358" y="835477"/>
            <a:ext cx="9545611" cy="706964"/>
          </a:xfrm>
        </p:spPr>
        <p:txBody>
          <a:bodyPr>
            <a:normAutofit fontScale="90%"/>
          </a:bodyPr>
          <a:lstStyle/>
          <a:p>
            <a:r>
              <a:rPr lang="en-US" b="1" dirty="0"/>
              <a:t>MoDOT Transit Updates</a:t>
            </a:r>
            <a:br>
              <a:rPr lang="en-US" dirty="0"/>
            </a:br>
            <a:r>
              <a:rPr lang="en-US" dirty="0"/>
              <a:t>Federal Funding Updates-5339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F4A16-4692-2E22-2BEB-7D04D6175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358" y="2658562"/>
            <a:ext cx="8007060" cy="2819412"/>
          </a:xfrm>
        </p:spPr>
        <p:txBody>
          <a:bodyPr>
            <a:noAutofit/>
          </a:bodyPr>
          <a:lstStyle/>
          <a:p>
            <a:r>
              <a:rPr lang="en-US" sz="2800" dirty="0"/>
              <a:t>5339 Bus and Bus Facilities (Rural)</a:t>
            </a:r>
          </a:p>
          <a:p>
            <a:pPr lvl="2"/>
            <a:r>
              <a:rPr lang="en-US" sz="2400" dirty="0"/>
              <a:t>Under grant and awarded agreements</a:t>
            </a:r>
          </a:p>
          <a:p>
            <a:pPr lvl="3"/>
            <a:r>
              <a:rPr lang="en-US" sz="2000" dirty="0"/>
              <a:t>FY17-24 = $388K Equipment | $8.4M Vehicles</a:t>
            </a:r>
          </a:p>
          <a:p>
            <a:pPr lvl="2"/>
            <a:r>
              <a:rPr lang="en-US" sz="2400" dirty="0"/>
              <a:t>Available – MoDOT Needs to Apply For</a:t>
            </a:r>
          </a:p>
          <a:p>
            <a:pPr lvl="3"/>
            <a:r>
              <a:rPr lang="en-US" sz="2000" dirty="0"/>
              <a:t>FY25 = $2.3M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70692311"/>
      </p:ext>
    </p:extLst>
  </p:cSld>
  <p:clrMapOvr>
    <a:masterClrMapping/>
  </p:clrMapOvr>
</p:sld>
</file>

<file path=ppt/slides/slide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42E0E-C138-4FF4-350B-7E84E317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358" y="835477"/>
            <a:ext cx="9545611" cy="706964"/>
          </a:xfrm>
        </p:spPr>
        <p:txBody>
          <a:bodyPr>
            <a:normAutofit fontScale="90%"/>
          </a:bodyPr>
          <a:lstStyle/>
          <a:p>
            <a:r>
              <a:rPr lang="en-US" b="1" dirty="0"/>
              <a:t>MoDOT Transit Updates</a:t>
            </a:r>
            <a:br>
              <a:rPr lang="en-US" dirty="0"/>
            </a:br>
            <a:r>
              <a:rPr lang="en-US" dirty="0"/>
              <a:t>State Funding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F4A16-4692-2E22-2BEB-7D04D6175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13" y="2333422"/>
            <a:ext cx="10498667" cy="3792574"/>
          </a:xfrm>
        </p:spPr>
        <p:txBody>
          <a:bodyPr>
            <a:noAutofit/>
          </a:bodyPr>
          <a:lstStyle/>
          <a:p>
            <a:r>
              <a:rPr lang="en-US" sz="2400" b="1" dirty="0"/>
              <a:t>State Funding</a:t>
            </a:r>
          </a:p>
          <a:p>
            <a:pPr lvl="1"/>
            <a:r>
              <a:rPr lang="en-US" sz="2000" dirty="0"/>
              <a:t>FY25 State Transit Assistance: $1.7M STF | $5M GR</a:t>
            </a:r>
          </a:p>
          <a:p>
            <a:pPr lvl="2"/>
            <a:r>
              <a:rPr lang="en-US" sz="1800" dirty="0"/>
              <a:t>Appropriated as Core Funding</a:t>
            </a:r>
          </a:p>
          <a:p>
            <a:pPr lvl="2"/>
            <a:r>
              <a:rPr lang="en-US" sz="1800" dirty="0"/>
              <a:t>Awards have been issued / Agreements approved and being put into DocuSign</a:t>
            </a:r>
          </a:p>
          <a:p>
            <a:pPr lvl="1"/>
            <a:r>
              <a:rPr lang="en-US" sz="2000" dirty="0"/>
              <a:t>FY25 MEHTAP: $1.3M STF | $3.7M GR</a:t>
            </a:r>
          </a:p>
          <a:p>
            <a:pPr lvl="2"/>
            <a:r>
              <a:rPr lang="en-US" sz="1800" dirty="0"/>
              <a:t>Appropriated as Core Funding</a:t>
            </a:r>
          </a:p>
          <a:p>
            <a:pPr lvl="2"/>
            <a:r>
              <a:rPr lang="en-US" sz="1800" dirty="0"/>
              <a:t>Awards have been issued / Agreements approved and being put into DocuSign</a:t>
            </a:r>
          </a:p>
          <a:p>
            <a:pPr lvl="1"/>
            <a:r>
              <a:rPr lang="en-US" sz="2000" dirty="0"/>
              <a:t>State Mobility Management Pilot Project - $3M</a:t>
            </a:r>
          </a:p>
          <a:p>
            <a:pPr lvl="1"/>
            <a:r>
              <a:rPr lang="en-US" sz="2000" dirty="0"/>
              <a:t>State Capital Subsidy Program - $6M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78184321"/>
      </p:ext>
    </p:extLst>
  </p:cSld>
  <p:clrMapOvr>
    <a:masterClrMapping/>
  </p:clrMapOvr>
</p:sld>
</file>

<file path=ppt/slides/slide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42E0E-C138-4FF4-350B-7E84E317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871" y="888257"/>
            <a:ext cx="8761413" cy="706964"/>
          </a:xfrm>
        </p:spPr>
        <p:txBody>
          <a:bodyPr>
            <a:normAutofit fontScale="90%"/>
          </a:bodyPr>
          <a:lstStyle/>
          <a:p>
            <a:r>
              <a:rPr lang="en-US" b="1" dirty="0"/>
              <a:t>MoDOT Transit Updates</a:t>
            </a:r>
            <a:br>
              <a:rPr lang="en-US" dirty="0"/>
            </a:br>
            <a:r>
              <a:rPr lang="en-US" dirty="0"/>
              <a:t>State/Federal Reimbursements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F4A16-4692-2E22-2BEB-7D04D6175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4652" y="2508239"/>
            <a:ext cx="5713152" cy="3792574"/>
          </a:xfrm>
        </p:spPr>
        <p:txBody>
          <a:bodyPr>
            <a:noAutofit/>
          </a:bodyPr>
          <a:lstStyle/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1F99EEF-E42D-2B33-8290-98252C89DB5F}"/>
              </a:ext>
            </a:extLst>
          </p:cNvPr>
          <p:cNvSpPr txBox="1">
            <a:spLocks/>
          </p:cNvSpPr>
          <p:nvPr/>
        </p:nvSpPr>
        <p:spPr>
          <a:xfrm>
            <a:off x="1137871" y="2360709"/>
            <a:ext cx="10498667" cy="4087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%"/>
              <a:buFont typeface="Wingdings 3" charset="2"/>
              <a:buChar char=""/>
              <a:defRPr sz="1800" b="0" i="0" kern="1200">
                <a:solidFill>
                  <a:schemeClr val="tx1">
                    <a:lumMod val="75%"/>
                    <a:lumOff val="25%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%"/>
              <a:buFont typeface="Wingdings 3" charset="2"/>
              <a:buChar char=""/>
              <a:defRPr sz="1600" b="0" i="0" kern="1200">
                <a:solidFill>
                  <a:schemeClr val="tx1">
                    <a:lumMod val="75%"/>
                    <a:lumOff val="25%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%"/>
              <a:buFont typeface="Wingdings 3" charset="2"/>
              <a:buChar char=""/>
              <a:defRPr sz="1400" b="0" i="0" kern="1200">
                <a:solidFill>
                  <a:schemeClr val="tx1">
                    <a:lumMod val="75%"/>
                    <a:lumOff val="25%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%"/>
              <a:buFont typeface="Wingdings 3" charset="2"/>
              <a:buChar char=""/>
              <a:defRPr sz="1200" b="0" i="0" kern="1200">
                <a:solidFill>
                  <a:schemeClr val="tx1">
                    <a:lumMod val="75%"/>
                    <a:lumOff val="25%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%"/>
              <a:buFont typeface="Wingdings 3" charset="2"/>
              <a:buChar char=""/>
              <a:defRPr sz="1200" b="0" i="0" kern="1200">
                <a:solidFill>
                  <a:schemeClr val="tx1">
                    <a:lumMod val="75%"/>
                    <a:lumOff val="25%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%"/>
              <a:buFont typeface="Wingdings 3" charset="2"/>
              <a:buChar char=""/>
              <a:defRPr sz="1200" b="0" i="0" kern="1200">
                <a:solidFill>
                  <a:schemeClr val="tx1">
                    <a:lumMod val="75%"/>
                    <a:lumOff val="25%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%"/>
              <a:buFont typeface="Wingdings 3" charset="2"/>
              <a:buChar char=""/>
              <a:defRPr sz="1200" b="0" i="0" kern="1200">
                <a:solidFill>
                  <a:schemeClr val="tx1">
                    <a:lumMod val="75%"/>
                    <a:lumOff val="25%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%"/>
              <a:buFont typeface="Wingdings 3" charset="2"/>
              <a:buChar char=""/>
              <a:defRPr sz="1200" b="0" i="0" kern="1200">
                <a:solidFill>
                  <a:schemeClr val="tx1">
                    <a:lumMod val="75%"/>
                    <a:lumOff val="25%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%"/>
              <a:buFont typeface="Wingdings 3" charset="2"/>
              <a:buChar char=""/>
              <a:defRPr sz="1200" b="0" i="0" kern="1200">
                <a:solidFill>
                  <a:schemeClr val="tx1">
                    <a:lumMod val="75%"/>
                    <a:lumOff val="25%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Federal Fiscal Year Shutdown</a:t>
            </a:r>
          </a:p>
          <a:p>
            <a:pPr lvl="1"/>
            <a:r>
              <a:rPr lang="en-US" sz="2400" dirty="0"/>
              <a:t>Reimbursement Request submission due to MoDOT by September 12</a:t>
            </a:r>
            <a:r>
              <a:rPr lang="en-US" sz="2400" baseline="30%" dirty="0"/>
              <a:t>th</a:t>
            </a:r>
            <a:endParaRPr lang="en-US" sz="2400" dirty="0"/>
          </a:p>
          <a:p>
            <a:pPr lvl="1"/>
            <a:r>
              <a:rPr lang="en-US" sz="2400" dirty="0"/>
              <a:t>Federal systems shuts down September 25</a:t>
            </a:r>
            <a:r>
              <a:rPr lang="en-US" sz="2400" baseline="30%" dirty="0"/>
              <a:t>th</a:t>
            </a:r>
            <a:r>
              <a:rPr lang="en-US" sz="2400" dirty="0"/>
              <a:t> </a:t>
            </a:r>
          </a:p>
          <a:p>
            <a:pPr lvl="1"/>
            <a:r>
              <a:rPr lang="en-US" sz="2400" dirty="0"/>
              <a:t>Expect delays in processing of payments</a:t>
            </a:r>
          </a:p>
          <a:p>
            <a:r>
              <a:rPr lang="en-US" sz="2800" dirty="0"/>
              <a:t>State Funds</a:t>
            </a:r>
          </a:p>
          <a:p>
            <a:r>
              <a:rPr lang="en-US" sz="2800" dirty="0"/>
              <a:t>Holds on Reimbursement Payouts</a:t>
            </a:r>
          </a:p>
          <a:p>
            <a:endParaRPr lang="en-US" sz="20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67682369"/>
      </p:ext>
    </p:extLst>
  </p:cSld>
  <p:clrMapOvr>
    <a:masterClrMapping/>
  </p:clrMapOvr>
</p:sld>
</file>

<file path=ppt/slides/slide8.xml><?xml version="1.0" encoding="utf-8"?>
<p:sld xmlns:a="http://purl.oclc.org/ooxml/drawingml/main" xmlns:r="http://purl.oclc.org/ooxml/officeDocument/relationships" xmlns:p="http://purl.oclc.org/ooxml/presentationml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CAF1E58-D170-4EF3-8E1A-992DA3688F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3">
              <a:duotone>
                <a:schemeClr val="dk2">
                  <a:shade val="69%"/>
                  <a:hueMod val="108%"/>
                  <a:satMod val="164%"/>
                  <a:lumMod val="74%"/>
                </a:schemeClr>
                <a:schemeClr val="dk2">
                  <a:tint val="96%"/>
                  <a:hueMod val="88%"/>
                  <a:satMod val="140%"/>
                  <a:lumMod val="132%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EACCB19-3F29-416E-BD93-24BDDE37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667000"/>
            <a:ext cx="4191000" cy="4191000"/>
          </a:xfrm>
          <a:prstGeom prst="ellipse">
            <a:avLst/>
          </a:prstGeom>
          <a:gradFill flip="none" rotWithShape="1">
            <a:gsLst>
              <a:gs pos="0%">
                <a:schemeClr val="accent5">
                  <a:alpha val="11%"/>
                </a:schemeClr>
              </a:gs>
              <a:gs pos="75%">
                <a:schemeClr val="accent5">
                  <a:alpha val="0%"/>
                </a:schemeClr>
              </a:gs>
              <a:gs pos="36%">
                <a:schemeClr val="accent5">
                  <a:alpha val="10%"/>
                </a:schemeClr>
              </a:gs>
            </a:gsLst>
            <a:path path="circle">
              <a:fillToRect l="50%" t="50%" r="50%" b="50%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9C41423-F9F7-4333-A541-61582D3D23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5600"/>
            <a:ext cx="2362200" cy="2362200"/>
          </a:xfrm>
          <a:prstGeom prst="ellipse">
            <a:avLst/>
          </a:prstGeom>
          <a:gradFill flip="none" rotWithShape="1">
            <a:gsLst>
              <a:gs pos="0%">
                <a:schemeClr val="accent5">
                  <a:alpha val="8%"/>
                </a:schemeClr>
              </a:gs>
              <a:gs pos="72%">
                <a:schemeClr val="accent5">
                  <a:alpha val="0%"/>
                </a:schemeClr>
              </a:gs>
              <a:gs pos="36%">
                <a:schemeClr val="accent5">
                  <a:alpha val="8%"/>
                </a:schemeClr>
              </a:gs>
            </a:gsLst>
            <a:path path="circle">
              <a:fillToRect l="50%" t="50%" r="50%" b="50%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A66DA090-6BD9-45CC-B782-02767069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%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A9F93AF-9489-4B8A-AA6B-1B00D3CA68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13412" y="402165"/>
            <a:ext cx="6055253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2F459F0B-865B-481D-9AC3-15C76A336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2229377" y="2801721"/>
            <a:ext cx="6053670" cy="1254558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5">
            <a:extLst>
              <a:ext uri="{FF2B5EF4-FFF2-40B4-BE49-F238E27FC236}">
                <a16:creationId xmlns:a16="http://schemas.microsoft.com/office/drawing/2014/main" id="{61CDB3A6-B686-4E1D-AD52-3DC038A45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F42E0E-C138-4FF4-350B-7E84E317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EBEBEB"/>
                </a:solidFill>
              </a:rPr>
              <a:t>MoDOT Transit Updates</a:t>
            </a:r>
            <a:br>
              <a:rPr lang="en-US" b="1" dirty="0">
                <a:solidFill>
                  <a:srgbClr val="EBEBEB"/>
                </a:solidFill>
              </a:rPr>
            </a:br>
            <a:br>
              <a:rPr lang="en-US" b="1" dirty="0">
                <a:solidFill>
                  <a:srgbClr val="EBEBEB"/>
                </a:solidFill>
              </a:rPr>
            </a:br>
            <a:r>
              <a:rPr lang="en-US" dirty="0">
                <a:solidFill>
                  <a:srgbClr val="EBEBEB"/>
                </a:solidFill>
              </a:rPr>
              <a:t>General</a:t>
            </a:r>
            <a:br>
              <a:rPr lang="en-US" dirty="0">
                <a:solidFill>
                  <a:srgbClr val="EBEBEB"/>
                </a:solidFill>
              </a:rPr>
            </a:br>
            <a:endParaRPr lang="en-US" dirty="0">
              <a:solidFill>
                <a:srgbClr val="EBEBEB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D38E400-4F30-481D-A5DC-5AA21A2CB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26C89E-2AD8-9FE9-17F8-DE85700C22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197683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purl.oclc.org/ooxml/drawingml/diagram">
            <dgm:relIds xmlns:dgm="http://purl.oclc.org/ooxml/drawingml/diagram" xmlns:r="http://purl.oclc.org/ooxml/officeDocument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95485697"/>
      </p:ext>
    </p:extLst>
  </p:cSld>
  <p:clrMapOvr>
    <a:masterClrMapping/>
  </p:clrMapOvr>
</p:sld>
</file>

<file path=ppt/slides/slide9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42E0E-C138-4FF4-350B-7E84E317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621" y="1529542"/>
            <a:ext cx="8761413" cy="804451"/>
          </a:xfrm>
        </p:spPr>
        <p:txBody>
          <a:bodyPr>
            <a:normAutofit fontScale="90%"/>
          </a:bodyPr>
          <a:lstStyle/>
          <a:p>
            <a:r>
              <a:rPr lang="en-US" b="1" dirty="0"/>
              <a:t>MoDOT Transit Updates</a:t>
            </a:r>
            <a:br>
              <a:rPr lang="en-US" b="1" dirty="0"/>
            </a:br>
            <a:r>
              <a:rPr lang="en-US" dirty="0"/>
              <a:t>Vehicle Award/Bids</a:t>
            </a:r>
            <a:br>
              <a:rPr lang="en-US" dirty="0"/>
            </a:br>
            <a:br>
              <a:rPr lang="en-US" sz="3600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F4A16-4692-2E22-2BEB-7D04D6175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621" y="2333993"/>
            <a:ext cx="8761412" cy="4344501"/>
          </a:xfrm>
        </p:spPr>
        <p:txBody>
          <a:bodyPr>
            <a:noAutofit/>
          </a:bodyPr>
          <a:lstStyle/>
          <a:p>
            <a:pPr lvl="1"/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Transit Vehicle Awards: </a:t>
            </a:r>
          </a:p>
          <a:p>
            <a:pPr lvl="2"/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 Passenger Vans,</a:t>
            </a:r>
          </a:p>
          <a:p>
            <a:pPr lvl="2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FM Side Entry (BBB) / Rear Entry (CCC/DDD)</a:t>
            </a:r>
          </a:p>
          <a:p>
            <a:pPr lvl="2"/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WBC-Floor Plan GG, HH and II</a:t>
            </a:r>
          </a:p>
          <a:p>
            <a:pPr lvl="2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WBC-Floor Plan CC and DD</a:t>
            </a:r>
          </a:p>
          <a:p>
            <a:pPr lvl="2"/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NBC-Floor Plan MM, QQ and SS</a:t>
            </a:r>
          </a:p>
          <a:p>
            <a:pPr lvl="2"/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Medium/High Conversion Vans </a:t>
            </a:r>
            <a:r>
              <a:rPr lang="en-US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(waiting on pricing)</a:t>
            </a:r>
          </a:p>
          <a:p>
            <a:pPr lvl="1"/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Current Bid Solicitations:</a:t>
            </a:r>
          </a:p>
          <a:p>
            <a:pPr lvl="2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FM Side Entry (AAA/BBB) – closes 9/18/25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84649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purl.oclc.org/ooxml/officeDocument/relationships/image" Target="../media/image1.jpeg"/></Relationships>
</file>

<file path=ppt/theme/theme1.xml><?xml version="1.0" encoding="utf-8"?>
<a:theme xmlns:a="http://purl.oclc.org/ooxml/drawingml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%">
              <a:schemeClr val="phClr">
                <a:tint val="64%"/>
                <a:lumMod val="118%"/>
              </a:schemeClr>
            </a:gs>
            <a:gs pos="100%">
              <a:schemeClr val="phClr">
                <a:tint val="92%"/>
                <a:alpha val="100%"/>
                <a:lumMod val="110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tint val="98%"/>
                <a:lumMod val="114%"/>
              </a:schemeClr>
            </a:gs>
            <a:gs pos="100%">
              <a:schemeClr val="phClr">
                <a:shade val="90%"/>
                <a:lumMod val="84%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%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%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92%"/>
                <a:hueMod val="96%"/>
                <a:satMod val="128%"/>
                <a:lumMod val="114%"/>
              </a:schemeClr>
            </a:gs>
            <a:gs pos="100%">
              <a:schemeClr val="phClr">
                <a:shade val="62%"/>
                <a:hueMod val="100%"/>
                <a:satMod val="134%"/>
                <a:lumMod val="56%"/>
              </a:schemeClr>
            </a:gs>
          </a:gsLst>
          <a:path path="circle">
            <a:fillToRect l="45%" t="65%" r="125%" b="100%"/>
          </a:path>
        </a:gradFill>
        <a:blipFill rotWithShape="1">
          <a:blip xmlns:r="http://purl.oclc.org/ooxml/officeDocument/relationships" r:embed="rId1">
            <a:duotone>
              <a:schemeClr val="phClr">
                <a:shade val="62%"/>
                <a:hueMod val="108%"/>
                <a:satMod val="164%"/>
                <a:lumMod val="69%"/>
              </a:schemeClr>
              <a:schemeClr val="phClr">
                <a:tint val="96%"/>
                <a:hueMod val="90%"/>
                <a:satMod val="130%"/>
                <a:lumMod val="134%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purl.oclc.org/ooxml/drawingml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lumMod val="110%"/>
                <a:satMod val="105%"/>
                <a:tint val="67%"/>
              </a:schemeClr>
            </a:gs>
            <a:gs pos="50%">
              <a:schemeClr val="phClr">
                <a:lumMod val="105%"/>
                <a:satMod val="103%"/>
                <a:tint val="73%"/>
              </a:schemeClr>
            </a:gs>
            <a:gs pos="100%">
              <a:schemeClr val="phClr">
                <a:lumMod val="105%"/>
                <a:satMod val="109%"/>
                <a:tint val="81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3%"/>
                <a:lumMod val="102%"/>
                <a:tint val="94%"/>
              </a:schemeClr>
            </a:gs>
            <a:gs pos="50%">
              <a:schemeClr val="phClr">
                <a:satMod val="110%"/>
                <a:lumMod val="100%"/>
                <a:shade val="100%"/>
              </a:schemeClr>
            </a:gs>
            <a:gs pos="100%">
              <a:schemeClr val="phClr">
                <a:lumMod val="99%"/>
                <a:satMod val="120%"/>
                <a:shade val="78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%"/>
        </a:ln>
        <a:ln w="12700" cap="flat" cmpd="sng" algn="ctr">
          <a:solidFill>
            <a:schemeClr val="phClr"/>
          </a:solidFill>
          <a:prstDash val="solid"/>
          <a:miter lim="800%"/>
        </a:ln>
        <a:ln w="19050" cap="flat" cmpd="sng" algn="ctr">
          <a:solidFill>
            <a:schemeClr val="phClr"/>
          </a:solidFill>
          <a:prstDash val="solid"/>
          <a:miter lim="800%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3%"/>
                <a:satMod val="150%"/>
                <a:shade val="98%"/>
                <a:lumMod val="102%"/>
              </a:schemeClr>
            </a:gs>
            <a:gs pos="50%">
              <a:schemeClr val="phClr">
                <a:tint val="98%"/>
                <a:satMod val="130%"/>
                <a:shade val="90%"/>
                <a:lumMod val="103%"/>
              </a:schemeClr>
            </a:gs>
            <a:gs pos="100%">
              <a:schemeClr val="phClr">
                <a:shade val="63%"/>
                <a:satMod val="120%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purl.oclc.org/ooxml/drawingml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lumMod val="110%"/>
                <a:satMod val="105%"/>
                <a:tint val="67%"/>
              </a:schemeClr>
            </a:gs>
            <a:gs pos="50%">
              <a:schemeClr val="phClr">
                <a:lumMod val="105%"/>
                <a:satMod val="103%"/>
                <a:tint val="73%"/>
              </a:schemeClr>
            </a:gs>
            <a:gs pos="100%">
              <a:schemeClr val="phClr">
                <a:lumMod val="105%"/>
                <a:satMod val="109%"/>
                <a:tint val="81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3%"/>
                <a:lumMod val="102%"/>
                <a:tint val="94%"/>
              </a:schemeClr>
            </a:gs>
            <a:gs pos="50%">
              <a:schemeClr val="phClr">
                <a:satMod val="110%"/>
                <a:lumMod val="100%"/>
                <a:shade val="100%"/>
              </a:schemeClr>
            </a:gs>
            <a:gs pos="100%">
              <a:schemeClr val="phClr">
                <a:lumMod val="99%"/>
                <a:satMod val="120%"/>
                <a:shade val="78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%"/>
        </a:ln>
        <a:ln w="12700" cap="flat" cmpd="sng" algn="ctr">
          <a:solidFill>
            <a:schemeClr val="phClr"/>
          </a:solidFill>
          <a:prstDash val="solid"/>
          <a:miter lim="800%"/>
        </a:ln>
        <a:ln w="19050" cap="flat" cmpd="sng" algn="ctr">
          <a:solidFill>
            <a:schemeClr val="phClr"/>
          </a:solidFill>
          <a:prstDash val="solid"/>
          <a:miter lim="800%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3%"/>
                <a:satMod val="150%"/>
                <a:shade val="98%"/>
                <a:lumMod val="102%"/>
              </a:schemeClr>
            </a:gs>
            <a:gs pos="50%">
              <a:schemeClr val="phClr">
                <a:tint val="98%"/>
                <a:satMod val="130%"/>
                <a:shade val="90%"/>
                <a:lumMod val="103%"/>
              </a:schemeClr>
            </a:gs>
            <a:gs pos="100%">
              <a:schemeClr val="phClr">
                <a:shade val="63%"/>
                <a:satMod val="120%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purl.oclc.org/ooxml/officeDocument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purl.oclc.org/ooxml/officeDocument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purl.oclc.org/ooxml/officeDocument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5973D2A91F91469B9232450CAC2B99" ma:contentTypeVersion="16" ma:contentTypeDescription="Create a new document." ma:contentTypeScope="" ma:versionID="62ba4c39a8a70f8f2f1d38f636b305b0">
  <xsd:schema xmlns:xsd="http://www.w3.org/2001/XMLSchema" xmlns:xs="http://www.w3.org/2001/XMLSchema" xmlns:p="http://schemas.microsoft.com/office/2006/metadata/properties" xmlns:ns1="http://schemas.microsoft.com/sharepoint/v3" xmlns:ns2="de368056-e1fd-447e-a80c-3cc63c812200" xmlns:ns3="c7767dd0-fe9b-4ced-8fd7-c82d7a17f0f3" targetNamespace="http://schemas.microsoft.com/office/2006/metadata/properties" ma:root="true" ma:fieldsID="43f4a17c87f2ca69309aefe85ef14c30" ns1:_="" ns2:_="" ns3:_="">
    <xsd:import namespace="http://schemas.microsoft.com/sharepoint/v3"/>
    <xsd:import namespace="de368056-e1fd-447e-a80c-3cc63c812200"/>
    <xsd:import namespace="c7767dd0-fe9b-4ced-8fd7-c82d7a17f0f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1:_ip_UnifiedCompliancePolicyProperties" minOccurs="0"/>
                <xsd:element ref="ns1:_ip_UnifiedCompliancePolicyUIAction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368056-e1fd-447e-a80c-3cc63c8122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1af4a038-e71c-4ff6-a994-2ae16a457ab1}" ma:internalName="TaxCatchAll" ma:showField="CatchAllData" ma:web="de368056-e1fd-447e-a80c-3cc63c8122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767dd0-fe9b-4ced-8fd7-c82d7a17f0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4e9f005-b5d5-426d-ad25-f47e055fb4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de368056-e1fd-447e-a80c-3cc63c812200" xsi:nil="true"/>
    <lcf76f155ced4ddcb4097134ff3c332f xmlns="c7767dd0-fe9b-4ced-8fd7-c82d7a17f0f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purl.oclc.org/ooxml/officeDocument/customXml" ds:itemID="{DC7E145C-82BD-4262-ADB0-C6F89FE747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e368056-e1fd-447e-a80c-3cc63c812200"/>
    <ds:schemaRef ds:uri="c7767dd0-fe9b-4ced-8fd7-c82d7a17f0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purl.oclc.org/ooxml/officeDocument/customXml" ds:itemID="{EE621F38-DD98-4386-89C3-3B339ACFAD10}">
  <ds:schemaRefs>
    <ds:schemaRef ds:uri="http://schemas.microsoft.com/sharepoint/v3/contenttype/forms"/>
  </ds:schemaRefs>
</ds:datastoreItem>
</file>

<file path=customXml/itemProps3.xml><?xml version="1.0" encoding="utf-8"?>
<ds:datastoreItem xmlns:ds="http://purl.oclc.org/ooxml/officeDocument/customXml" ds:itemID="{A08CDA6A-9BBC-4858-A1D0-2260FF7A8895}">
  <ds:schemaRefs>
    <ds:schemaRef ds:uri="de368056-e1fd-447e-a80c-3cc63c812200"/>
    <ds:schemaRef ds:uri="http://purl.org/dc/terms/"/>
    <ds:schemaRef ds:uri="c7767dd0-fe9b-4ced-8fd7-c82d7a17f0f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purl.oclc.org/ooxml/officeDocument/extendedProperties" xmlns:vt="http://purl.oclc.org/ooxml/officeDocument/docPropsVTypes">
  <Template>Ion Boardroom</Template>
  <TotalTime>16380</TotalTime>
  <Words>750</Words>
  <Application>Microsoft Office PowerPoint</Application>
  <PresentationFormat>Widescreen</PresentationFormat>
  <Paragraphs>126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Century Gothic</vt:lpstr>
      <vt:lpstr>Courier New</vt:lpstr>
      <vt:lpstr>Wingdings 3</vt:lpstr>
      <vt:lpstr>Ion Boardroom</vt:lpstr>
      <vt:lpstr>Missouri Meet Up MoDOT/RTAP Update    2025 Multi-State Midwest Transit Conference Kansas City, MO September 4, 2025</vt:lpstr>
      <vt:lpstr>Rural Transportation Assistance Program (RTAP)</vt:lpstr>
      <vt:lpstr>MoDOT Transit Updates Federal Funding Updates-5311</vt:lpstr>
      <vt:lpstr>MoDOT Transit Updates Federal Funding Updates-5311 con’t</vt:lpstr>
      <vt:lpstr>MoDOT Transit Updates Federal Funding Updates-5339</vt:lpstr>
      <vt:lpstr>MoDOT Transit Updates State Funding Updates</vt:lpstr>
      <vt:lpstr>MoDOT Transit Updates State/Federal Reimbursements</vt:lpstr>
      <vt:lpstr>MoDOT Transit Updates  General </vt:lpstr>
      <vt:lpstr>MoDOT Transit Updates Vehicle Award/Bids   </vt:lpstr>
      <vt:lpstr>MoDOT Transit Updates Vehicle Ordering/Delivery/Dispositions</vt:lpstr>
      <vt:lpstr>MoDOT Transit Updates Upcoming Reporting  </vt:lpstr>
      <vt:lpstr>MoDOT Transit Updates  Special Projects  </vt:lpstr>
      <vt:lpstr>MoDOT Transit Updates MoDOT’s Communication Method  </vt:lpstr>
      <vt:lpstr>MoDOT Contacts  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Unfunded Needs</dc:title>
  <dc:creator>Taylor H. Brune</dc:creator>
  <cp:lastModifiedBy>Christy L. Evers</cp:lastModifiedBy>
  <cp:revision>650</cp:revision>
  <cp:lastPrinted>2023-03-21T15:34:47Z</cp:lastPrinted>
  <dcterms:created xsi:type="dcterms:W3CDTF">2021-12-17T18:57:00Z</dcterms:created>
  <dcterms:modified xsi:type="dcterms:W3CDTF">2025-08-27T12:22:41Z</dcterms:modified>
</cp:coreProperties>
</file>

<file path=docProps/custom.xml><?xml version="1.0" encoding="utf-8"?>
<Properties xmlns="http://purl.oclc.org/ooxml/officeDocument/customProperties" xmlns:vt="http://purl.oclc.org/ooxml/officeDocument/docPropsVTypes">
  <property fmtid="{D5CDD505-2E9C-101B-9397-08002B2CF9AE}" pid="2" name="ContentTypeId">
    <vt:lpwstr>0x010100B85973D2A91F91469B9232450CAC2B99</vt:lpwstr>
  </property>
  <property fmtid="{D5CDD505-2E9C-101B-9397-08002B2CF9AE}" pid="3" name="MediaServiceImageTags">
    <vt:lpwstr/>
  </property>
</Properties>
</file>