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  <p:sldMasterId id="214748366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Lato"/>
      <p:regular r:id="rId27"/>
      <p:bold r:id="rId28"/>
      <p:italic r:id="rId29"/>
      <p:boldItalic r:id="rId30"/>
    </p:embeddedFont>
    <p:embeddedFont>
      <p:font typeface="Helvetica Neue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Lato-bold.fntdata"/><Relationship Id="rId27" Type="http://schemas.openxmlformats.org/officeDocument/2006/relationships/font" Target="fonts/Lato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Lat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HelveticaNeue-regular.fntdata"/><Relationship Id="rId30" Type="http://schemas.openxmlformats.org/officeDocument/2006/relationships/font" Target="fonts/Lato-boldItalic.fntdata"/><Relationship Id="rId11" Type="http://schemas.openxmlformats.org/officeDocument/2006/relationships/slide" Target="slides/slide5.xml"/><Relationship Id="rId33" Type="http://schemas.openxmlformats.org/officeDocument/2006/relationships/font" Target="fonts/HelveticaNeue-italic.fntdata"/><Relationship Id="rId10" Type="http://schemas.openxmlformats.org/officeDocument/2006/relationships/slide" Target="slides/slide4.xml"/><Relationship Id="rId32" Type="http://schemas.openxmlformats.org/officeDocument/2006/relationships/font" Target="fonts/HelveticaNeue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schemas.openxmlformats.org/officeDocument/2006/relationships/font" Target="fonts/HelveticaNeue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67ef217c7e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67ef217c7e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7a34855fc4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7a34855fc4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79d08c4adc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79d08c4adc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Albany’s Pop ~100,000</a:t>
            </a:r>
            <a:endParaRPr sz="16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7ef217c7e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7ef217c7e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Meadville Pop ~12,000; Crawford County ~85,000</a:t>
            </a:r>
            <a:endParaRPr sz="16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7a34855fc4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7a34855fc4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659b7a56fa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659b7a56fa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79d08c4adc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79d08c4adc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659b7a56fa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659b7a56fa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67ef217c7e_1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67ef217c7e_1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7a34855fc4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7a34855fc4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7a34855fc4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7a34855fc4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67ef217c7e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67ef217c7e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The Shared-Use Mobility Center is a Chicago-based non-profit organization working in the public interest to transition from car-centric transportation to people-focused shared mobility to fight climate change, promote equity, and strengthen community. 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W</a:t>
            </a:r>
            <a:r>
              <a:rPr lang="en" sz="1200"/>
              <a:t>e have offices in Chicago and Los Angeles, and we work with agencies, local governments, private mobility companies, and non-profit organizations throughout the country, in urban, suburban, and rural contexts. </a:t>
            </a:r>
            <a:endParaRPr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7a34855fc4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7a34855fc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Is this too many QR codes??</a:t>
            </a:r>
            <a:endParaRPr sz="16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79d08c4adc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79d08c4adc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7a34855fc4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7a34855fc4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SUMC is a co-administrator of the California Air Resource Board (CARB) sponsored </a:t>
            </a:r>
            <a:r>
              <a:rPr b="1" lang="en" sz="18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Clean Mobility Options</a:t>
            </a:r>
            <a:r>
              <a:rPr lang="en" sz="18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(CMO) Program, a statewide public program that empowers under-resourced communities to better understand and overcome mobility obstacles with vouchers that fund community needs assessments and clean, shared, zero-emission transportation projects. </a:t>
            </a:r>
            <a:endParaRPr sz="1800">
              <a:solidFill>
                <a:srgbClr val="295B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79d08c4adc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79d08c4adc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79d08c4adc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79d08c4adc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79d08c4adc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79d08c4adc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79d08c4adc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79d08c4adc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7a34855fc4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7a34855fc4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222222"/>
                </a:solidFill>
              </a:rPr>
              <a:t>Data time frame</a:t>
            </a:r>
            <a:r>
              <a:rPr lang="en">
                <a:solidFill>
                  <a:srgbClr val="222222"/>
                </a:solidFill>
              </a:rPr>
              <a:t>: 2024-01-28 – 2025-06-24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- 708 vehicle check-outs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- 57 Unique Registered Users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- Grantee: San Joaquin Council of Governments (SJCOG)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- Started in 2024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- $1.8 million in grant funding allocated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- Funds used to purchase 11 electric vehicles and to purchase and install 5 charging stations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Community members can reserve vehicles from various hubs in San Joaquin County on the day of travel or booked in advance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- SJCOG collaborates with partners including City of Stockton, City of Tracy, Miocar, and the Housing Authority of the County of San Joaquin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bg>
      <p:bgPr>
        <a:solidFill>
          <a:schemeClr val="lt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794B4"/>
              </a:buClr>
              <a:buSzPts val="3600"/>
              <a:buNone/>
              <a:defRPr sz="3600">
                <a:solidFill>
                  <a:srgbClr val="4794B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794B4"/>
              </a:buClr>
              <a:buSzPts val="3600"/>
              <a:buNone/>
              <a:defRPr sz="3600">
                <a:solidFill>
                  <a:srgbClr val="4794B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794B4"/>
              </a:buClr>
              <a:buSzPts val="3600"/>
              <a:buNone/>
              <a:defRPr sz="3600">
                <a:solidFill>
                  <a:srgbClr val="4794B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794B4"/>
              </a:buClr>
              <a:buSzPts val="3600"/>
              <a:buNone/>
              <a:defRPr sz="3600">
                <a:solidFill>
                  <a:srgbClr val="4794B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794B4"/>
              </a:buClr>
              <a:buSzPts val="3600"/>
              <a:buNone/>
              <a:defRPr sz="3600">
                <a:solidFill>
                  <a:srgbClr val="4794B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794B4"/>
              </a:buClr>
              <a:buSzPts val="3600"/>
              <a:buNone/>
              <a:defRPr sz="3600">
                <a:solidFill>
                  <a:srgbClr val="4794B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794B4"/>
              </a:buClr>
              <a:buSzPts val="3600"/>
              <a:buNone/>
              <a:defRPr sz="3600">
                <a:solidFill>
                  <a:srgbClr val="4794B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794B4"/>
              </a:buClr>
              <a:buSzPts val="3600"/>
              <a:buNone/>
              <a:defRPr sz="3600">
                <a:solidFill>
                  <a:srgbClr val="4794B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794B4"/>
              </a:buClr>
              <a:buSzPts val="3600"/>
              <a:buNone/>
              <a:defRPr sz="3600">
                <a:solidFill>
                  <a:srgbClr val="4794B4"/>
                </a:solidFill>
              </a:defRPr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rgbClr val="4794B4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title"/>
          </p:nvPr>
        </p:nvSpPr>
        <p:spPr>
          <a:xfrm>
            <a:off x="0" y="1381275"/>
            <a:ext cx="9144000" cy="66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None/>
              <a:def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None/>
              <a:def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None/>
              <a:def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None/>
              <a:def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None/>
              <a:def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None/>
              <a:def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None/>
              <a:def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None/>
              <a:def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0" name="Google Shape;70;p17"/>
          <p:cNvSpPr txBox="1"/>
          <p:nvPr>
            <p:ph idx="1" type="body"/>
          </p:nvPr>
        </p:nvSpPr>
        <p:spPr>
          <a:xfrm>
            <a:off x="311700" y="2138150"/>
            <a:ext cx="8520600" cy="243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Char char="●"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Char char="○"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Char char="■"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Char char="●"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Char char="○"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Char char="■"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Char char="●"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Char char="○"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Char char="■"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1" name="Google Shape;7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type="title"/>
          </p:nvPr>
        </p:nvSpPr>
        <p:spPr>
          <a:xfrm>
            <a:off x="-37" y="1365600"/>
            <a:ext cx="9144000" cy="66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4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4794B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13"/>
          <p:cNvGrpSpPr/>
          <p:nvPr/>
        </p:nvGrpSpPr>
        <p:grpSpPr>
          <a:xfrm>
            <a:off x="0" y="0"/>
            <a:ext cx="9143972" cy="799031"/>
            <a:chOff x="0" y="0"/>
            <a:chExt cx="9143972" cy="799031"/>
          </a:xfrm>
        </p:grpSpPr>
        <p:pic>
          <p:nvPicPr>
            <p:cNvPr id="52" name="Google Shape;52;p13"/>
            <p:cNvPicPr preferRelativeResize="0"/>
            <p:nvPr/>
          </p:nvPicPr>
          <p:blipFill rotWithShape="1">
            <a:blip r:embed="rId1">
              <a:alphaModFix/>
            </a:blip>
            <a:srcRect b="19257" l="7587" r="8659" t="55449"/>
            <a:stretch/>
          </p:blipFill>
          <p:spPr>
            <a:xfrm>
              <a:off x="0" y="0"/>
              <a:ext cx="4703980" cy="7990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13"/>
            <p:cNvPicPr preferRelativeResize="0"/>
            <p:nvPr/>
          </p:nvPicPr>
          <p:blipFill rotWithShape="1">
            <a:blip r:embed="rId1">
              <a:alphaModFix/>
            </a:blip>
            <a:srcRect b="74707" l="20947" r="51928" t="0"/>
            <a:stretch/>
          </p:blipFill>
          <p:spPr>
            <a:xfrm>
              <a:off x="4703979" y="0"/>
              <a:ext cx="1523400" cy="79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13"/>
            <p:cNvPicPr preferRelativeResize="0"/>
            <p:nvPr/>
          </p:nvPicPr>
          <p:blipFill rotWithShape="1">
            <a:blip r:embed="rId1">
              <a:alphaModFix/>
            </a:blip>
            <a:srcRect b="70791" l="48070" r="0" t="3915"/>
            <a:stretch/>
          </p:blipFill>
          <p:spPr>
            <a:xfrm>
              <a:off x="6227372" y="0"/>
              <a:ext cx="2916600" cy="7990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" name="Google Shape;55;p13"/>
          <p:cNvSpPr txBox="1"/>
          <p:nvPr>
            <p:ph type="title"/>
          </p:nvPr>
        </p:nvSpPr>
        <p:spPr>
          <a:xfrm>
            <a:off x="-37" y="1365600"/>
            <a:ext cx="91440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311700" y="2028000"/>
            <a:ext cx="8520600" cy="28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●"/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○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■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●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○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■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●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○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■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7" name="Google Shape;57;p13"/>
          <p:cNvSpPr txBox="1"/>
          <p:nvPr/>
        </p:nvSpPr>
        <p:spPr>
          <a:xfrm>
            <a:off x="-37" y="799025"/>
            <a:ext cx="9144000" cy="572700"/>
          </a:xfrm>
          <a:prstGeom prst="rect">
            <a:avLst/>
          </a:prstGeom>
          <a:solidFill>
            <a:srgbClr val="FDBD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2286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hyperlink" Target="https://learn.sharedusemobilitycenter.org/casestudy/partnering-to-reduce-missed-medical-appointments-pierre-sd/" TargetMode="External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1.png"/><Relationship Id="rId8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hyperlink" Target="https://learn.sharedusemobilitycenter.org/casestudy/bringing-regional-mobility-on-demand-service-to-rural-oklahoma-a-case-study-of-pick-transportation/" TargetMode="External"/><Relationship Id="rId5" Type="http://schemas.openxmlformats.org/officeDocument/2006/relationships/image" Target="../media/image39.png"/><Relationship Id="rId6" Type="http://schemas.openxmlformats.org/officeDocument/2006/relationships/image" Target="../media/image4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37.png"/><Relationship Id="rId5" Type="http://schemas.openxmlformats.org/officeDocument/2006/relationships/hyperlink" Target="https://learn.sharedusemobilitycenter.org/casestudy/meadville_bikeshare/" TargetMode="External"/><Relationship Id="rId6" Type="http://schemas.openxmlformats.org/officeDocument/2006/relationships/image" Target="../media/image23.png"/><Relationship Id="rId7" Type="http://schemas.openxmlformats.org/officeDocument/2006/relationships/image" Target="../media/image26.jpg"/><Relationship Id="rId8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43.png"/><Relationship Id="rId5" Type="http://schemas.openxmlformats.org/officeDocument/2006/relationships/hyperlink" Target="https://learn.sharedusemobilitycenter.org/casestudy/living-streets-redding-bikeshares-integration-with-public-transit/" TargetMode="External"/><Relationship Id="rId6" Type="http://schemas.openxmlformats.org/officeDocument/2006/relationships/image" Target="../media/image34.png"/><Relationship Id="rId7" Type="http://schemas.openxmlformats.org/officeDocument/2006/relationships/image" Target="../media/image56.png"/><Relationship Id="rId8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hyperlink" Target="https://www.neoride.org/" TargetMode="External"/><Relationship Id="rId11" Type="http://schemas.openxmlformats.org/officeDocument/2006/relationships/image" Target="../media/image45.png"/><Relationship Id="rId10" Type="http://schemas.openxmlformats.org/officeDocument/2006/relationships/image" Target="../media/image38.png"/><Relationship Id="rId9" Type="http://schemas.openxmlformats.org/officeDocument/2006/relationships/image" Target="../media/image49.png"/><Relationship Id="rId5" Type="http://schemas.openxmlformats.org/officeDocument/2006/relationships/hyperlink" Target="https://learn.sharedusemobilitycenter.org/casestudy/one-account-many-transit-agencies-integrating-transit-payments-with-neoride-ezfare/" TargetMode="External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4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hyperlink" Target="https://learn.sharedusemobilitycenter.org/casestudy/maas-in-minnesota-developing-a-regional-trip-planning-platform/" TargetMode="External"/><Relationship Id="rId5" Type="http://schemas.openxmlformats.org/officeDocument/2006/relationships/image" Target="../media/image46.png"/><Relationship Id="rId6" Type="http://schemas.openxmlformats.org/officeDocument/2006/relationships/image" Target="../media/image4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44.png"/><Relationship Id="rId5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54.jpg"/><Relationship Id="rId5" Type="http://schemas.openxmlformats.org/officeDocument/2006/relationships/image" Target="../media/image5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hyperlink" Target="mailto:alvaro@sharedusemobilitycenter.org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hyperlink" Target="https://sumcmic.org/about/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hyperlink" Target="https://sumcmic.org/encompass-enhancing-mobility-for-seniors-and-individuals-with-disabilities/" TargetMode="External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hyperlink" Target="https://learn.sharedusemobilitycenter.org/casestudy/using-compass-to-navigate-cecil-county-md/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21.png"/><Relationship Id="rId7" Type="http://schemas.openxmlformats.org/officeDocument/2006/relationships/image" Target="../media/image25.png"/><Relationship Id="rId8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hyperlink" Target="https://learn.sharedusemobilitycenter.org/casestudy/connecting-rural-communities-with-dart-connect/" TargetMode="External"/><Relationship Id="rId5" Type="http://schemas.openxmlformats.org/officeDocument/2006/relationships/image" Target="../media/image33.png"/><Relationship Id="rId6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hyperlink" Target="https://learn.sharedusemobilitycenter.org/casestudy/green-raitero-and-green-riderz-shared-rides-in-huron-ca/" TargetMode="External"/><Relationship Id="rId5" Type="http://schemas.openxmlformats.org/officeDocument/2006/relationships/image" Target="../media/image20.png"/><Relationship Id="rId6" Type="http://schemas.openxmlformats.org/officeDocument/2006/relationships/image" Target="../media/image28.png"/><Relationship Id="rId7" Type="http://schemas.openxmlformats.org/officeDocument/2006/relationships/image" Target="../media/image24.png"/><Relationship Id="rId8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hyperlink" Target="https://miocar.org/?page_id=15270" TargetMode="External"/><Relationship Id="rId5" Type="http://schemas.openxmlformats.org/officeDocument/2006/relationships/image" Target="../media/image40.png"/><Relationship Id="rId6" Type="http://schemas.openxmlformats.org/officeDocument/2006/relationships/image" Target="../media/image55.png"/><Relationship Id="rId7" Type="http://schemas.openxmlformats.org/officeDocument/2006/relationships/image" Target="../media/image50.png"/><Relationship Id="rId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550" y="4273176"/>
            <a:ext cx="2845525" cy="51962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9"/>
          <p:cNvSpPr txBox="1"/>
          <p:nvPr/>
        </p:nvSpPr>
        <p:spPr>
          <a:xfrm>
            <a:off x="0" y="1510200"/>
            <a:ext cx="9144000" cy="129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295B66"/>
                </a:solidFill>
                <a:latin typeface="Lato"/>
                <a:ea typeface="Lato"/>
                <a:cs typeface="Lato"/>
                <a:sym typeface="Lato"/>
              </a:rPr>
              <a:t>Learning  from Peers: </a:t>
            </a:r>
            <a:endParaRPr b="1" sz="3200">
              <a:solidFill>
                <a:srgbClr val="295B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295B66"/>
                </a:solidFill>
                <a:latin typeface="Lato"/>
                <a:ea typeface="Lato"/>
                <a:cs typeface="Lato"/>
                <a:sym typeface="Lato"/>
              </a:rPr>
              <a:t>Small Urban &amp; Rural Transit Case Studies</a:t>
            </a:r>
            <a:endParaRPr b="1" sz="3200">
              <a:solidFill>
                <a:srgbClr val="295B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" name="Google Shape;81;p19"/>
          <p:cNvSpPr txBox="1"/>
          <p:nvPr/>
        </p:nvSpPr>
        <p:spPr>
          <a:xfrm>
            <a:off x="1228275" y="3102325"/>
            <a:ext cx="4173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95B66"/>
                </a:solidFill>
              </a:rPr>
              <a:t>Alvaro Villagran</a:t>
            </a:r>
            <a:endParaRPr sz="2000">
              <a:solidFill>
                <a:srgbClr val="295B66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95B66"/>
                </a:solidFill>
              </a:rPr>
              <a:t>Director of Federal Programs</a:t>
            </a:r>
            <a:endParaRPr sz="1800">
              <a:solidFill>
                <a:srgbClr val="295B66"/>
              </a:solidFill>
            </a:endParaRPr>
          </a:p>
        </p:txBody>
      </p:sp>
      <p:pic>
        <p:nvPicPr>
          <p:cNvPr id="82" name="Google Shape;8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3675" y="2885700"/>
            <a:ext cx="2777088" cy="202919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9"/>
          <p:cNvSpPr txBox="1"/>
          <p:nvPr/>
        </p:nvSpPr>
        <p:spPr>
          <a:xfrm>
            <a:off x="5666725" y="4582675"/>
            <a:ext cx="27771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95B66"/>
                </a:solidFill>
              </a:rPr>
              <a:t>Thursday</a:t>
            </a:r>
            <a:r>
              <a:rPr lang="en" sz="1500">
                <a:solidFill>
                  <a:srgbClr val="295B66"/>
                </a:solidFill>
              </a:rPr>
              <a:t>, September 4, 2025</a:t>
            </a:r>
            <a:endParaRPr sz="13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/>
          <p:nvPr/>
        </p:nvSpPr>
        <p:spPr>
          <a:xfrm>
            <a:off x="0" y="79765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Innovation: Users, Service, Partner </a:t>
            </a:r>
            <a:endParaRPr b="1" sz="2500">
              <a:solidFill>
                <a:srgbClr val="295B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7850" y="4729150"/>
            <a:ext cx="2032500" cy="36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8"/>
          <p:cNvSpPr txBox="1"/>
          <p:nvPr/>
        </p:nvSpPr>
        <p:spPr>
          <a:xfrm>
            <a:off x="274400" y="4447175"/>
            <a:ext cx="770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https://learn.sharedusemobilitycenter.org/casestudy/partnering-to-reduce-missed-medical-appointments-pierre-sd/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550" y="1557750"/>
            <a:ext cx="2461724" cy="12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05751" y="1959125"/>
            <a:ext cx="3143676" cy="23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76975" y="1443250"/>
            <a:ext cx="2738426" cy="2970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2000" y="3271450"/>
            <a:ext cx="1685925" cy="97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/>
          <p:nvPr/>
        </p:nvSpPr>
        <p:spPr>
          <a:xfrm>
            <a:off x="0" y="79765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Integration: Brand, Platform, Coordination</a:t>
            </a:r>
            <a:endParaRPr b="1" sz="2500">
              <a:solidFill>
                <a:srgbClr val="295B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1" name="Google Shape;18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7850" y="4729150"/>
            <a:ext cx="2032500" cy="36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9"/>
          <p:cNvSpPr txBox="1"/>
          <p:nvPr/>
        </p:nvSpPr>
        <p:spPr>
          <a:xfrm>
            <a:off x="120500" y="4340600"/>
            <a:ext cx="6861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https://learn.sharedusemobilitycenter.org/casestudy/bringing-regional-mobility-on-demand-service-to-rural-oklahoma-a-case-study-of-pick-transportation/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3" name="Google Shape;18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3725" y="1717313"/>
            <a:ext cx="4447275" cy="2501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500" y="1819000"/>
            <a:ext cx="4308275" cy="192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/>
          <p:nvPr/>
        </p:nvSpPr>
        <p:spPr>
          <a:xfrm>
            <a:off x="0" y="79765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Integration: Transit and Micromobility</a:t>
            </a:r>
            <a:endParaRPr b="1" sz="2500">
              <a:solidFill>
                <a:srgbClr val="295B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0" name="Google Shape;19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7850" y="4729150"/>
            <a:ext cx="2032500" cy="36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437" y="1519450"/>
            <a:ext cx="3938560" cy="295392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0"/>
          <p:cNvSpPr txBox="1"/>
          <p:nvPr/>
        </p:nvSpPr>
        <p:spPr>
          <a:xfrm>
            <a:off x="252425" y="4473375"/>
            <a:ext cx="7019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u="sng">
                <a:solidFill>
                  <a:schemeClr val="hlink"/>
                </a:solidFill>
                <a:hlinkClick r:id="rId5"/>
              </a:rPr>
              <a:t>https://learn.sharedusemobilitycenter.org/casestudy/meadville_bikeshare/</a:t>
            </a:r>
            <a:endParaRPr sz="400"/>
          </a:p>
        </p:txBody>
      </p:sp>
      <p:pic>
        <p:nvPicPr>
          <p:cNvPr id="193" name="Google Shape;193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61250" y="2795276"/>
            <a:ext cx="2344150" cy="175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0" title="Buhl Park bikeshare Aug 2025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69050" y="2020650"/>
            <a:ext cx="2344161" cy="175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49950" y="1519450"/>
            <a:ext cx="1255450" cy="125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/>
          <p:nvPr/>
        </p:nvSpPr>
        <p:spPr>
          <a:xfrm>
            <a:off x="0" y="79765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Integration: Transit and Micromobility</a:t>
            </a:r>
            <a:endParaRPr b="1" sz="2500">
              <a:solidFill>
                <a:srgbClr val="295B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1" name="Google Shape;20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7850" y="4729150"/>
            <a:ext cx="2032500" cy="36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1" title="Screen Shot 2025-06-15 at 2.33.25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4976" y="1575100"/>
            <a:ext cx="4440450" cy="300165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1"/>
          <p:cNvSpPr txBox="1"/>
          <p:nvPr/>
        </p:nvSpPr>
        <p:spPr>
          <a:xfrm>
            <a:off x="265325" y="4521725"/>
            <a:ext cx="69969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u="sng">
                <a:solidFill>
                  <a:schemeClr val="hlink"/>
                </a:solidFill>
                <a:hlinkClick r:id="rId5"/>
              </a:rPr>
              <a:t>https://learn.sharedusemobilitycenter.org/casestudy/living-streets-redding-bikeshares-integration-with-public-transit/</a:t>
            </a:r>
            <a:endParaRPr sz="400">
              <a:solidFill>
                <a:schemeClr val="accent1"/>
              </a:solidFill>
            </a:endParaRPr>
          </a:p>
        </p:txBody>
      </p:sp>
      <p:pic>
        <p:nvPicPr>
          <p:cNvPr id="204" name="Google Shape;20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01515" y="1841775"/>
            <a:ext cx="2499010" cy="193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824250"/>
            <a:ext cx="1929749" cy="193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9525" y="3774350"/>
            <a:ext cx="2346000" cy="80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 txBox="1"/>
          <p:nvPr/>
        </p:nvSpPr>
        <p:spPr>
          <a:xfrm>
            <a:off x="0" y="79765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Integration: Organization, Payment, Customer Service</a:t>
            </a:r>
            <a:endParaRPr b="1" sz="2500">
              <a:solidFill>
                <a:srgbClr val="295B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2" name="Google Shape;21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7850" y="4729150"/>
            <a:ext cx="2032500" cy="36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2"/>
          <p:cNvSpPr txBox="1"/>
          <p:nvPr/>
        </p:nvSpPr>
        <p:spPr>
          <a:xfrm>
            <a:off x="774913" y="4749775"/>
            <a:ext cx="1614000" cy="3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https://www.neoride.org/</a:t>
            </a:r>
            <a:endParaRPr sz="4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32"/>
          <p:cNvSpPr txBox="1"/>
          <p:nvPr/>
        </p:nvSpPr>
        <p:spPr>
          <a:xfrm>
            <a:off x="2801875" y="4569175"/>
            <a:ext cx="42501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9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https://learn.sharedusemobilitycenter.org/casestudy/one-account-many-transit-agencies-integrating-transit-payments-with-neoride-ezfare/</a:t>
            </a:r>
            <a:endParaRPr sz="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5" name="Google Shape;21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8500" y="1519450"/>
            <a:ext cx="1266825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2"/>
          <p:cNvPicPr preferRelativeResize="0"/>
          <p:nvPr/>
        </p:nvPicPr>
        <p:blipFill rotWithShape="1">
          <a:blip r:embed="rId7">
            <a:alphaModFix/>
          </a:blip>
          <a:srcRect b="35634" l="0" r="0" t="33257"/>
          <a:stretch/>
        </p:blipFill>
        <p:spPr>
          <a:xfrm>
            <a:off x="3369025" y="1443250"/>
            <a:ext cx="2659550" cy="8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1666" y="2214775"/>
            <a:ext cx="2414984" cy="25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08325" y="2259700"/>
            <a:ext cx="3039226" cy="2279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28550" y="1671850"/>
            <a:ext cx="2178225" cy="41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99951" y="2467750"/>
            <a:ext cx="2591649" cy="1748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 txBox="1"/>
          <p:nvPr/>
        </p:nvSpPr>
        <p:spPr>
          <a:xfrm>
            <a:off x="0" y="79765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Integration: Modes, Data, Information</a:t>
            </a:r>
            <a:endParaRPr b="1" sz="2500">
              <a:solidFill>
                <a:srgbClr val="295B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6" name="Google Shape;22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7850" y="4729150"/>
            <a:ext cx="2032500" cy="36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3"/>
          <p:cNvSpPr txBox="1"/>
          <p:nvPr/>
        </p:nvSpPr>
        <p:spPr>
          <a:xfrm>
            <a:off x="306325" y="4378100"/>
            <a:ext cx="770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https://learn.sharedusemobilitycenter.org/casestudy/maas-in-minnesota-developing-a-regional-trip-planning-platform/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8" name="Google Shape;22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2150" y="1475550"/>
            <a:ext cx="5036784" cy="289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052850"/>
            <a:ext cx="3687350" cy="1825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"/>
          <p:cNvSpPr txBox="1"/>
          <p:nvPr/>
        </p:nvSpPr>
        <p:spPr>
          <a:xfrm>
            <a:off x="0" y="79765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Mobility Innovation Guidebook</a:t>
            </a:r>
            <a:endParaRPr b="1" sz="2500">
              <a:solidFill>
                <a:srgbClr val="295B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5" name="Google Shape;23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7850" y="4729150"/>
            <a:ext cx="2032500" cy="36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4"/>
          <p:cNvSpPr txBox="1"/>
          <p:nvPr/>
        </p:nvSpPr>
        <p:spPr>
          <a:xfrm>
            <a:off x="4075700" y="4060550"/>
            <a:ext cx="4046400" cy="3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295B66"/>
                </a:solidFill>
                <a:latin typeface="Lato"/>
                <a:ea typeface="Lato"/>
                <a:cs typeface="Lato"/>
                <a:sym typeface="Lato"/>
              </a:rPr>
              <a:t>https://learn.sharedusemobilitycenter.org/tools/mobility-innovation/</a:t>
            </a:r>
            <a:endParaRPr b="1" sz="1600">
              <a:solidFill>
                <a:srgbClr val="295B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7" name="Google Shape;23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6775" y="1525825"/>
            <a:ext cx="2696599" cy="348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27299" y="1738197"/>
            <a:ext cx="2193175" cy="219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/>
          <p:nvPr/>
        </p:nvSpPr>
        <p:spPr>
          <a:xfrm>
            <a:off x="0" y="79765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Mobility Learning Center</a:t>
            </a:r>
            <a:endParaRPr b="1" sz="2500">
              <a:solidFill>
                <a:srgbClr val="295B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4" name="Google Shape;24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7850" y="4729150"/>
            <a:ext cx="2032500" cy="36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5"/>
          <p:cNvSpPr txBox="1"/>
          <p:nvPr/>
        </p:nvSpPr>
        <p:spPr>
          <a:xfrm>
            <a:off x="2061575" y="4361350"/>
            <a:ext cx="4122000" cy="437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295B66"/>
                </a:solidFill>
                <a:latin typeface="Lato"/>
                <a:ea typeface="Lato"/>
                <a:cs typeface="Lato"/>
                <a:sym typeface="Lato"/>
              </a:rPr>
              <a:t>https://learn.sharedusemobilitycenter.org/</a:t>
            </a:r>
            <a:endParaRPr sz="1600">
              <a:solidFill>
                <a:srgbClr val="295B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19450"/>
            <a:ext cx="4353066" cy="262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7866" y="1519450"/>
            <a:ext cx="4248085" cy="262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6"/>
          <p:cNvSpPr txBox="1"/>
          <p:nvPr/>
        </p:nvSpPr>
        <p:spPr>
          <a:xfrm>
            <a:off x="0" y="79765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Mobility Hubs for Women and Caregivers</a:t>
            </a:r>
            <a:endParaRPr b="1" sz="2500">
              <a:solidFill>
                <a:srgbClr val="295B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3" name="Google Shape;25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7850" y="4729150"/>
            <a:ext cx="2032500" cy="36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6"/>
          <p:cNvSpPr txBox="1"/>
          <p:nvPr/>
        </p:nvSpPr>
        <p:spPr>
          <a:xfrm>
            <a:off x="1040175" y="4361350"/>
            <a:ext cx="5143500" cy="437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295B66"/>
                </a:solidFill>
                <a:latin typeface="Lato"/>
                <a:ea typeface="Lato"/>
                <a:cs typeface="Lato"/>
                <a:sym typeface="Lato"/>
              </a:rPr>
              <a:t>https://sharedusemobilitycenter.org/publications/</a:t>
            </a:r>
            <a:endParaRPr sz="1600">
              <a:solidFill>
                <a:srgbClr val="295B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36"/>
          <p:cNvPicPr preferRelativeResize="0"/>
          <p:nvPr/>
        </p:nvPicPr>
        <p:blipFill rotWithShape="1">
          <a:blip r:embed="rId4">
            <a:alphaModFix/>
          </a:blip>
          <a:srcRect b="0" l="-7015" r="9578" t="0"/>
          <a:stretch/>
        </p:blipFill>
        <p:spPr>
          <a:xfrm>
            <a:off x="567385" y="1615425"/>
            <a:ext cx="3439140" cy="245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6"/>
          <p:cNvPicPr preferRelativeResize="0"/>
          <p:nvPr/>
        </p:nvPicPr>
        <p:blipFill rotWithShape="1">
          <a:blip r:embed="rId5">
            <a:alphaModFix/>
          </a:blip>
          <a:srcRect b="16209" l="0" r="0" t="2825"/>
          <a:stretch/>
        </p:blipFill>
        <p:spPr>
          <a:xfrm>
            <a:off x="4358575" y="1615425"/>
            <a:ext cx="4345098" cy="2444123"/>
          </a:xfrm>
          <a:prstGeom prst="rect">
            <a:avLst/>
          </a:prstGeom>
          <a:noFill/>
          <a:ln cap="flat" cmpd="sng" w="28575">
            <a:solidFill>
              <a:srgbClr val="F1B5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2286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286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Conversation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/>
          <p:nvPr>
            <p:ph type="title"/>
          </p:nvPr>
        </p:nvSpPr>
        <p:spPr>
          <a:xfrm>
            <a:off x="205950" y="1478600"/>
            <a:ext cx="4366200" cy="347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 sz="1800">
                <a:solidFill>
                  <a:srgbClr val="295B66"/>
                </a:solidFill>
              </a:rPr>
              <a:t>The Shared-Use Mobility Center (SUMC) is a non-profit organization working in the public interest.</a:t>
            </a:r>
            <a:endParaRPr b="0" sz="1800">
              <a:solidFill>
                <a:srgbClr val="295B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2200">
                <a:solidFill>
                  <a:srgbClr val="295B66"/>
                </a:solidFill>
              </a:rPr>
              <a:t>SUMC is working to replace car-centric transportation with people-focused shared mobility to fight climate change, promote equity, and strengthen community.</a:t>
            </a:r>
            <a:endParaRPr i="1" sz="2600">
              <a:solidFill>
                <a:srgbClr val="295B66"/>
              </a:solidFill>
            </a:endParaRPr>
          </a:p>
        </p:txBody>
      </p:sp>
      <p:sp>
        <p:nvSpPr>
          <p:cNvPr id="89" name="Google Shape;89;p20"/>
          <p:cNvSpPr txBox="1"/>
          <p:nvPr/>
        </p:nvSpPr>
        <p:spPr>
          <a:xfrm>
            <a:off x="0" y="797650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About SUMC</a:t>
            </a:r>
            <a:endParaRPr b="1" sz="2500">
              <a:solidFill>
                <a:srgbClr val="295B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7175" y="4755850"/>
            <a:ext cx="2032500" cy="36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0"/>
          <p:cNvPicPr preferRelativeResize="0"/>
          <p:nvPr/>
        </p:nvPicPr>
        <p:blipFill rotWithShape="1">
          <a:blip r:embed="rId4">
            <a:alphaModFix/>
          </a:blip>
          <a:srcRect b="4272" l="1943" r="4633" t="20369"/>
          <a:stretch/>
        </p:blipFill>
        <p:spPr>
          <a:xfrm>
            <a:off x="4572001" y="1478600"/>
            <a:ext cx="4132924" cy="327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"/>
          <p:cNvSpPr txBox="1"/>
          <p:nvPr/>
        </p:nvSpPr>
        <p:spPr>
          <a:xfrm>
            <a:off x="0" y="79765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you!</a:t>
            </a:r>
            <a:endParaRPr b="1" sz="2500">
              <a:solidFill>
                <a:srgbClr val="295B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7" name="Google Shape;267;p38"/>
          <p:cNvSpPr txBox="1"/>
          <p:nvPr/>
        </p:nvSpPr>
        <p:spPr>
          <a:xfrm>
            <a:off x="194550" y="1892875"/>
            <a:ext cx="87549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Alvaro Villagran</a:t>
            </a:r>
            <a:endParaRPr sz="2000">
              <a:solidFill>
                <a:srgbClr val="295B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Director of Federal Programs</a:t>
            </a:r>
            <a:endParaRPr sz="2000">
              <a:solidFill>
                <a:srgbClr val="295B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alvaro@sharedusemobilitycenter.org</a:t>
            </a:r>
            <a:r>
              <a:rPr lang="en" sz="2000">
                <a:solidFill>
                  <a:srgbClr val="4B92C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000">
              <a:solidFill>
                <a:srgbClr val="4B92C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8" name="Google Shape;26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5750" y="4440275"/>
            <a:ext cx="2032500" cy="36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8"/>
          <p:cNvSpPr txBox="1"/>
          <p:nvPr/>
        </p:nvSpPr>
        <p:spPr>
          <a:xfrm>
            <a:off x="2468700" y="3608225"/>
            <a:ext cx="4206600" cy="461700"/>
          </a:xfrm>
          <a:prstGeom prst="rect">
            <a:avLst/>
          </a:prstGeom>
          <a:noFill/>
          <a:ln cap="flat" cmpd="sng" w="19050">
            <a:solidFill>
              <a:srgbClr val="295B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https://sharedusemobilitycenter.org/</a:t>
            </a:r>
            <a:endParaRPr sz="1800">
              <a:solidFill>
                <a:srgbClr val="295B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/>
          <p:nvPr/>
        </p:nvSpPr>
        <p:spPr>
          <a:xfrm>
            <a:off x="0" y="79765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Mobility Innovative Collaborative</a:t>
            </a:r>
            <a:endParaRPr b="1" sz="2500">
              <a:solidFill>
                <a:srgbClr val="295B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7" name="Google Shape;9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7850" y="4729150"/>
            <a:ext cx="2032500" cy="36795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1"/>
          <p:cNvSpPr txBox="1"/>
          <p:nvPr/>
        </p:nvSpPr>
        <p:spPr>
          <a:xfrm>
            <a:off x="6044200" y="3647600"/>
            <a:ext cx="2213400" cy="460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295B66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https://sumcmic.org/</a:t>
            </a:r>
            <a:endParaRPr b="1" sz="1600">
              <a:solidFill>
                <a:srgbClr val="295B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9" name="Google Shape;9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7175" y="1870450"/>
            <a:ext cx="5047749" cy="29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1" title="MIC_Logo_Text_Full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61100" y="2512021"/>
            <a:ext cx="2484000" cy="717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/>
          <p:nvPr/>
        </p:nvSpPr>
        <p:spPr>
          <a:xfrm>
            <a:off x="0" y="79765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Clean Mobility Options Program</a:t>
            </a:r>
            <a:endParaRPr b="1" sz="2500">
              <a:solidFill>
                <a:srgbClr val="295B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" name="Google Shape;10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7850" y="4729150"/>
            <a:ext cx="2032500" cy="36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2"/>
          <p:cNvSpPr txBox="1"/>
          <p:nvPr/>
        </p:nvSpPr>
        <p:spPr>
          <a:xfrm>
            <a:off x="77825" y="1535900"/>
            <a:ext cx="5082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95B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" name="Google Shape;108;p22"/>
          <p:cNvSpPr txBox="1"/>
          <p:nvPr/>
        </p:nvSpPr>
        <p:spPr>
          <a:xfrm>
            <a:off x="4893775" y="3827300"/>
            <a:ext cx="3983700" cy="461700"/>
          </a:xfrm>
          <a:prstGeom prst="rect">
            <a:avLst/>
          </a:prstGeom>
          <a:noFill/>
          <a:ln cap="flat" cmpd="sng" w="19050">
            <a:solidFill>
              <a:srgbClr val="295B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https://cleanmobilityoptions.org</a:t>
            </a:r>
            <a:endParaRPr sz="1800">
              <a:solidFill>
                <a:srgbClr val="295B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9" name="Google Shape;10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7475" y="2229300"/>
            <a:ext cx="4050000" cy="108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600" y="1443250"/>
            <a:ext cx="4419599" cy="354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/>
          <p:nvPr/>
        </p:nvSpPr>
        <p:spPr>
          <a:xfrm>
            <a:off x="0" y="79765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Innovation: Users, Service, Partners</a:t>
            </a:r>
            <a:endParaRPr b="1" sz="2500">
              <a:solidFill>
                <a:srgbClr val="295B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6" name="Google Shape;11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7850" y="4729150"/>
            <a:ext cx="2032500" cy="36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3"/>
          <p:cNvSpPr txBox="1"/>
          <p:nvPr/>
        </p:nvSpPr>
        <p:spPr>
          <a:xfrm>
            <a:off x="274400" y="4523375"/>
            <a:ext cx="6528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https://sumcmic.org/encompass-enhancing-mobility-for-seniors-and-individuals-with-disabilities/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8" name="Google Shape;118;p23" title="Screenshot 2025-08-29 at 5.15.48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1626" y="1525175"/>
            <a:ext cx="1452100" cy="291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27850" y="1525175"/>
            <a:ext cx="1879075" cy="97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3" title="Screenshot 2025-08-29 at 5.17.31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8600" y="1976650"/>
            <a:ext cx="3320627" cy="1911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07100" y="2848225"/>
            <a:ext cx="3699826" cy="132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/>
        </p:nvSpPr>
        <p:spPr>
          <a:xfrm>
            <a:off x="0" y="79765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Innovation</a:t>
            </a:r>
            <a:r>
              <a:rPr b="1" lang="en" sz="25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Users, Service, Funding</a:t>
            </a:r>
            <a:endParaRPr b="1" sz="2500">
              <a:solidFill>
                <a:srgbClr val="295B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7" name="Google Shape;12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7850" y="4729150"/>
            <a:ext cx="2032500" cy="36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4"/>
          <p:cNvSpPr txBox="1"/>
          <p:nvPr/>
        </p:nvSpPr>
        <p:spPr>
          <a:xfrm>
            <a:off x="274400" y="4523375"/>
            <a:ext cx="6528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https://learn.sharedusemobilitycenter.org/casestudy/using-compass-to-navigate-cecil-county-md/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9" name="Google Shape;12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400" y="1667000"/>
            <a:ext cx="3287575" cy="189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07100" y="3368575"/>
            <a:ext cx="2953250" cy="10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39050" y="2223550"/>
            <a:ext cx="2788725" cy="167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27775" y="1572905"/>
            <a:ext cx="2953250" cy="1296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/>
        </p:nvSpPr>
        <p:spPr>
          <a:xfrm>
            <a:off x="0" y="79765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Innovation: Users, Destinations, Partners</a:t>
            </a:r>
            <a:endParaRPr b="1" sz="2500">
              <a:solidFill>
                <a:srgbClr val="295B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8" name="Google Shape;13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7850" y="4729150"/>
            <a:ext cx="2032500" cy="36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5"/>
          <p:cNvSpPr txBox="1"/>
          <p:nvPr/>
        </p:nvSpPr>
        <p:spPr>
          <a:xfrm>
            <a:off x="274400" y="4523375"/>
            <a:ext cx="6630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https://learn.sharedusemobilitycenter.org/casestudy/connecting-rural-communities-with-dart-connect/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0" name="Google Shape;140;p25"/>
          <p:cNvPicPr preferRelativeResize="0"/>
          <p:nvPr/>
        </p:nvPicPr>
        <p:blipFill rotWithShape="1">
          <a:blip r:embed="rId5">
            <a:alphaModFix/>
          </a:blip>
          <a:srcRect b="0" l="0" r="0" t="17362"/>
          <a:stretch/>
        </p:blipFill>
        <p:spPr>
          <a:xfrm>
            <a:off x="357375" y="1474775"/>
            <a:ext cx="2800390" cy="307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/>
          <p:nvPr/>
        </p:nvPicPr>
        <p:blipFill rotWithShape="1">
          <a:blip r:embed="rId5">
            <a:alphaModFix/>
          </a:blip>
          <a:srcRect b="83014" l="29231" r="23780" t="1766"/>
          <a:stretch/>
        </p:blipFill>
        <p:spPr>
          <a:xfrm>
            <a:off x="6904700" y="2516150"/>
            <a:ext cx="2120374" cy="91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0165" y="1824250"/>
            <a:ext cx="3442135" cy="2112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/>
        </p:nvSpPr>
        <p:spPr>
          <a:xfrm>
            <a:off x="0" y="79765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Innovation</a:t>
            </a:r>
            <a:r>
              <a:rPr b="1" lang="en" sz="25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Service, Vehicles, Funding</a:t>
            </a:r>
            <a:endParaRPr b="1" sz="2500">
              <a:solidFill>
                <a:srgbClr val="295B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7850" y="4729150"/>
            <a:ext cx="2032500" cy="36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 txBox="1"/>
          <p:nvPr/>
        </p:nvSpPr>
        <p:spPr>
          <a:xfrm>
            <a:off x="306325" y="4378100"/>
            <a:ext cx="770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https://learn.sharedusemobilitycenter.org/casestudy/green-raitero-and-green-riderz-shared-rides-in-huron-ca/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0" name="Google Shape;150;p26"/>
          <p:cNvPicPr preferRelativeResize="0"/>
          <p:nvPr/>
        </p:nvPicPr>
        <p:blipFill rotWithShape="1">
          <a:blip r:embed="rId5">
            <a:alphaModFix/>
          </a:blip>
          <a:srcRect b="0" l="12441" r="0" t="0"/>
          <a:stretch/>
        </p:blipFill>
        <p:spPr>
          <a:xfrm>
            <a:off x="4271125" y="1776650"/>
            <a:ext cx="2829773" cy="24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275" y="1676916"/>
            <a:ext cx="3608325" cy="2548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01100" y="1718875"/>
            <a:ext cx="1486000" cy="162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1975" y="3619275"/>
            <a:ext cx="1766525" cy="60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/>
        </p:nvSpPr>
        <p:spPr>
          <a:xfrm>
            <a:off x="0" y="79765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295B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Innovation: Service, Vehicles, Funding</a:t>
            </a:r>
            <a:endParaRPr b="1" sz="2500">
              <a:solidFill>
                <a:srgbClr val="295B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9" name="Google Shape;15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7850" y="4729150"/>
            <a:ext cx="2032500" cy="36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7"/>
          <p:cNvSpPr txBox="1"/>
          <p:nvPr/>
        </p:nvSpPr>
        <p:spPr>
          <a:xfrm>
            <a:off x="306325" y="4378100"/>
            <a:ext cx="770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https://miocar.org/?page_id=15270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1" name="Google Shape;161;p27"/>
          <p:cNvPicPr preferRelativeResize="0"/>
          <p:nvPr/>
        </p:nvPicPr>
        <p:blipFill rotWithShape="1">
          <a:blip r:embed="rId5">
            <a:alphaModFix/>
          </a:blip>
          <a:srcRect b="0" l="17512" r="0" t="0"/>
          <a:stretch/>
        </p:blipFill>
        <p:spPr>
          <a:xfrm>
            <a:off x="238075" y="1653775"/>
            <a:ext cx="2259676" cy="252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2625" y="2160075"/>
            <a:ext cx="2942875" cy="163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93793" y="1552525"/>
            <a:ext cx="3793008" cy="28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45925" y="3850550"/>
            <a:ext cx="2346000" cy="80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