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19" r:id="rId1"/>
  </p:sldMasterIdLst>
  <p:handoutMasterIdLst>
    <p:handoutMasterId r:id="rId11"/>
  </p:handoutMasterIdLst>
  <p:sldIdLst>
    <p:sldId id="258" r:id="rId2"/>
    <p:sldId id="337" r:id="rId3"/>
    <p:sldId id="331" r:id="rId4"/>
    <p:sldId id="333" r:id="rId5"/>
    <p:sldId id="334" r:id="rId6"/>
    <p:sldId id="335" r:id="rId7"/>
    <p:sldId id="336" r:id="rId8"/>
    <p:sldId id="33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7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1"/>
    <p:restoredTop sz="95903"/>
  </p:normalViewPr>
  <p:slideViewPr>
    <p:cSldViewPr snapToGrid="0" snapToObjects="1">
      <p:cViewPr varScale="1">
        <p:scale>
          <a:sx n="111" d="100"/>
          <a:sy n="111" d="100"/>
        </p:scale>
        <p:origin x="8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73355E-8C78-E04D-955C-8A30669F14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7AA2C9-2642-D747-97DD-D5052382D3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FA663-D5F9-E64E-A0B8-854385C61EFB}" type="datetimeFigureOut">
              <a:rPr lang="en-US" smtClean="0"/>
              <a:t>9/13/23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A577B-ED33-504C-8F5C-970F2ED79B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1E3EF-5440-4941-B43B-E96154A46A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7CCBA-F5C0-8240-8BD2-3178E04D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9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2528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7158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435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9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0688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8454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8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7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4376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533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96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54C2B3-5F7F-7D4A-8E8D-5C04CBE7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904892"/>
            <a:ext cx="8389188" cy="1497507"/>
          </a:xfrm>
        </p:spPr>
        <p:txBody>
          <a:bodyPr>
            <a:normAutofit/>
          </a:bodyPr>
          <a:lstStyle/>
          <a:p>
            <a:r>
              <a:rPr lang="en-US" dirty="0"/>
              <a:t>The big picture for </a:t>
            </a:r>
            <a:br>
              <a:rPr lang="en-US" dirty="0"/>
            </a:br>
            <a:r>
              <a:rPr lang="en-US" dirty="0"/>
              <a:t>smaller transit systems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C9C92B-F372-AB48-8B75-505995E265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Sept. </a:t>
            </a:r>
            <a:r>
              <a:rPr lang="en-US"/>
              <a:t>18, </a:t>
            </a:r>
            <a:r>
              <a:rPr lang="en-US" dirty="0"/>
              <a:t>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2194E5-E582-D24B-AE7E-AEAC1FCF5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6538" y="1091332"/>
            <a:ext cx="3381136" cy="274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8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71F95-827B-4A45-8D2C-A62B05A4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CTAA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F162-44BE-1D42-9ACA-836314563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1,200 members across the country</a:t>
            </a:r>
          </a:p>
          <a:p>
            <a:r>
              <a:rPr lang="en-US" sz="2400" dirty="0"/>
              <a:t>Emphasis on rural, small-city, tribal, specialized and NEMT operators</a:t>
            </a:r>
          </a:p>
          <a:p>
            <a:r>
              <a:rPr lang="en-US" sz="2400" dirty="0"/>
              <a:t>Key activities: Training, Technical Assistance, Advocacy and Resources</a:t>
            </a:r>
          </a:p>
          <a:p>
            <a:r>
              <a:rPr lang="en-US" sz="2400" dirty="0"/>
              <a:t>New resources: Bus Funding analysis, salary &amp; benefit survey, members-only site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08177A-4C84-414C-B054-60E2A83BC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52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71F95-827B-4A45-8D2C-A62B05A4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F162-44BE-1D42-9ACA-836314563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Ridership returning to pre-pandemic levels</a:t>
            </a:r>
          </a:p>
          <a:p>
            <a:r>
              <a:rPr lang="en-US" sz="2400" dirty="0"/>
              <a:t>Driver and vehicle shortages</a:t>
            </a:r>
          </a:p>
          <a:p>
            <a:r>
              <a:rPr lang="en-US" sz="2400" dirty="0"/>
              <a:t>Generational perception vs. treading water reality</a:t>
            </a:r>
          </a:p>
          <a:p>
            <a:r>
              <a:rPr lang="en-US" sz="2400" dirty="0"/>
              <a:t>Technology and data challenges</a:t>
            </a:r>
          </a:p>
          <a:p>
            <a:r>
              <a:rPr lang="en-US" sz="2400" dirty="0"/>
              <a:t>Regulatory burdens that exceed capacity</a:t>
            </a:r>
          </a:p>
          <a:p>
            <a:r>
              <a:rPr lang="en-US" sz="2400" dirty="0"/>
              <a:t>Competing for grants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08177A-4C84-414C-B054-60E2A83BC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6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649F-4353-2344-A679-B9A23BEB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and Ridership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8F272-A770-384E-AA9E-10B33E2A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Passenger relevance</a:t>
            </a:r>
          </a:p>
          <a:p>
            <a:r>
              <a:rPr lang="en-US" sz="2400" dirty="0"/>
              <a:t>Travel patterns and flexibility</a:t>
            </a:r>
          </a:p>
          <a:p>
            <a:r>
              <a:rPr lang="en-US" sz="2400" dirty="0"/>
              <a:t>Telework and the fiscal cliff</a:t>
            </a:r>
          </a:p>
          <a:p>
            <a:r>
              <a:rPr lang="en-US" sz="2400" dirty="0"/>
              <a:t>Fixed routes</a:t>
            </a:r>
          </a:p>
          <a:p>
            <a:r>
              <a:rPr lang="en-US" sz="2400" dirty="0"/>
              <a:t>On-Demand</a:t>
            </a:r>
          </a:p>
          <a:p>
            <a:r>
              <a:rPr lang="en-US" sz="2400" dirty="0"/>
              <a:t>Outcome-based trips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B48EF1-E7E0-4646-A858-102B87393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9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538FD-0FB9-8148-A991-F2B0FD54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Vehicles and fleet 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3832A-ECC4-894B-AA85-2CF906F84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Significant cost increases</a:t>
            </a:r>
          </a:p>
          <a:p>
            <a:r>
              <a:rPr lang="en-US" sz="2400" dirty="0"/>
              <a:t>Delivery times still lagging</a:t>
            </a:r>
          </a:p>
          <a:p>
            <a:r>
              <a:rPr lang="en-US" sz="2400" dirty="0"/>
              <a:t>Concerns about the overall bus marketplace</a:t>
            </a:r>
          </a:p>
          <a:p>
            <a:r>
              <a:rPr lang="en-US" sz="2400" dirty="0"/>
              <a:t>Buy America reality check</a:t>
            </a:r>
          </a:p>
          <a:p>
            <a:r>
              <a:rPr lang="en-US" sz="2400" dirty="0"/>
              <a:t>Common sense fleet transitions</a:t>
            </a:r>
          </a:p>
          <a:p>
            <a:r>
              <a:rPr lang="en-US" sz="2400" dirty="0"/>
              <a:t>What is low-emission?</a:t>
            </a:r>
          </a:p>
          <a:p>
            <a:r>
              <a:rPr lang="en-US" sz="2400" dirty="0"/>
              <a:t>Procurement streamlining?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E06393-F8EB-6945-BB56-F6B1AE3E4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7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0C53-720E-5244-8893-A259795F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and succession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B8D9-06CB-1C49-B811-6D5DEEEF4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69945"/>
            <a:ext cx="11029615" cy="328885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Recruitment and retention challenges</a:t>
            </a:r>
          </a:p>
          <a:p>
            <a:r>
              <a:rPr lang="en-US" sz="2400" dirty="0"/>
              <a:t>Career building</a:t>
            </a:r>
          </a:p>
          <a:p>
            <a:r>
              <a:rPr lang="en-US" sz="2400" dirty="0"/>
              <a:t>Training (mentors &amp; apprenticeships)</a:t>
            </a:r>
          </a:p>
          <a:p>
            <a:r>
              <a:rPr lang="en-US" sz="2400" dirty="0"/>
              <a:t>Continued competition</a:t>
            </a:r>
          </a:p>
          <a:p>
            <a:r>
              <a:rPr lang="en-US" sz="2400" dirty="0"/>
              <a:t>CDL changes</a:t>
            </a:r>
          </a:p>
          <a:p>
            <a:r>
              <a:rPr lang="en-US" sz="2400" dirty="0"/>
              <a:t>Marijuana testing changes</a:t>
            </a:r>
          </a:p>
          <a:p>
            <a:r>
              <a:rPr lang="en-US" sz="2400" dirty="0"/>
              <a:t>An important good practice: Succession planning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2A3454-455C-354D-8467-C5A135B37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9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BA2D-B321-AE49-BCB9-549754CD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75298-ADA9-8A41-AE8D-A99E68098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Approps</a:t>
            </a:r>
            <a:r>
              <a:rPr lang="en-US" sz="2400" dirty="0"/>
              <a:t> outlook: Steady growth for the next three years</a:t>
            </a:r>
          </a:p>
          <a:p>
            <a:r>
              <a:rPr lang="en-US" sz="2400" dirty="0"/>
              <a:t>Help with operating for largest transit systems?</a:t>
            </a:r>
          </a:p>
          <a:p>
            <a:r>
              <a:rPr lang="en-US" sz="2400" dirty="0"/>
              <a:t>Help with non-federal share for </a:t>
            </a:r>
            <a:r>
              <a:rPr lang="en-US" sz="2400" dirty="0" err="1"/>
              <a:t>rurals</a:t>
            </a:r>
            <a:endParaRPr lang="en-US" sz="2400" dirty="0"/>
          </a:p>
          <a:p>
            <a:r>
              <a:rPr lang="en-US" sz="2400" dirty="0"/>
              <a:t>Rural </a:t>
            </a:r>
            <a:r>
              <a:rPr lang="en-US" sz="2400" dirty="0" err="1"/>
              <a:t>reauth</a:t>
            </a:r>
            <a:r>
              <a:rPr lang="en-US" sz="2400" dirty="0"/>
              <a:t> coming together</a:t>
            </a:r>
          </a:p>
          <a:p>
            <a:r>
              <a:rPr lang="en-US" sz="2400" dirty="0"/>
              <a:t>Trust fund source irony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68EA62-7983-6540-960E-8E2CC1FA7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8A7F-1EC3-9C45-ADD8-9F2E6475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Horizon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E8B1-182E-CD48-9B06-FB575EC35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Reauthorization not that far away</a:t>
            </a:r>
          </a:p>
          <a:p>
            <a:r>
              <a:rPr lang="en-US" sz="2400" dirty="0"/>
              <a:t>Regulatory relief (capacity-based)</a:t>
            </a:r>
          </a:p>
          <a:p>
            <a:r>
              <a:rPr lang="en-US" sz="2400" dirty="0"/>
              <a:t>Concern: Unprecedented funding vs. not much has changed</a:t>
            </a:r>
          </a:p>
          <a:p>
            <a:r>
              <a:rPr lang="en-US" sz="2400" dirty="0"/>
              <a:t>Continued state and local funding opportunities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0ED638-45FA-884B-8033-735DAAB2D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2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A9A295-1D34-134A-8592-61BC958897AF}"/>
              </a:ext>
            </a:extLst>
          </p:cNvPr>
          <p:cNvSpPr txBox="1"/>
          <p:nvPr/>
        </p:nvSpPr>
        <p:spPr>
          <a:xfrm>
            <a:off x="0" y="233060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</a:rPr>
              <a:t>Scott </a:t>
            </a:r>
            <a:r>
              <a:rPr lang="en-US" sz="5000" dirty="0" err="1">
                <a:solidFill>
                  <a:schemeClr val="tx2"/>
                </a:solidFill>
              </a:rPr>
              <a:t>Bogren</a:t>
            </a:r>
            <a:endParaRPr lang="en-US" sz="5000" dirty="0">
              <a:solidFill>
                <a:schemeClr val="tx2"/>
              </a:solidFill>
            </a:endParaRPr>
          </a:p>
          <a:p>
            <a:pPr algn="ctr"/>
            <a:r>
              <a:rPr lang="en-US" sz="5000" dirty="0">
                <a:solidFill>
                  <a:schemeClr val="tx2"/>
                </a:solidFill>
              </a:rPr>
              <a:t>202.247.1921</a:t>
            </a:r>
          </a:p>
          <a:p>
            <a:pPr algn="ctr"/>
            <a:r>
              <a:rPr lang="en-US" sz="5000" dirty="0" err="1">
                <a:solidFill>
                  <a:schemeClr val="tx2"/>
                </a:solidFill>
              </a:rPr>
              <a:t>bogren@ctaa.org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64B6B3-6626-5D4D-8D46-25B3CCAB7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74" y="5408261"/>
            <a:ext cx="1347834" cy="109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228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TAA Logo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32378E"/>
      </a:accent1>
      <a:accent2>
        <a:srgbClr val="EC3732"/>
      </a:accent2>
      <a:accent3>
        <a:srgbClr val="A33058"/>
      </a:accent3>
      <a:accent4>
        <a:srgbClr val="65367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237</Words>
  <Application>Microsoft Macintosh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Gill Sans MT</vt:lpstr>
      <vt:lpstr>Wingdings 2</vt:lpstr>
      <vt:lpstr>Dividend</vt:lpstr>
      <vt:lpstr>The big picture for  smaller transit systems</vt:lpstr>
      <vt:lpstr>About CTAA</vt:lpstr>
      <vt:lpstr>Overview</vt:lpstr>
      <vt:lpstr>Operations and Ridership</vt:lpstr>
      <vt:lpstr>Vehicles and fleet transitions</vt:lpstr>
      <vt:lpstr>Labor and succession</vt:lpstr>
      <vt:lpstr>Federal investment</vt:lpstr>
      <vt:lpstr>On the Horizon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Session</dc:title>
  <dc:creator>Microsoft Office User</dc:creator>
  <cp:lastModifiedBy>Microsoft Office User</cp:lastModifiedBy>
  <cp:revision>209</cp:revision>
  <cp:lastPrinted>2021-09-14T11:15:15Z</cp:lastPrinted>
  <dcterms:created xsi:type="dcterms:W3CDTF">2020-05-28T17:32:19Z</dcterms:created>
  <dcterms:modified xsi:type="dcterms:W3CDTF">2023-09-13T10:45:28Z</dcterms:modified>
</cp:coreProperties>
</file>